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8" r:id="rId2"/>
    <p:sldMasterId id="2147483672" r:id="rId3"/>
    <p:sldMasterId id="2147483676" r:id="rId4"/>
    <p:sldMasterId id="2147483691" r:id="rId5"/>
  </p:sldMasterIdLst>
  <p:notesMasterIdLst>
    <p:notesMasterId r:id="rId128"/>
  </p:notesMasterIdLst>
  <p:sldIdLst>
    <p:sldId id="256" r:id="rId6"/>
    <p:sldId id="262" r:id="rId7"/>
    <p:sldId id="1145" r:id="rId8"/>
    <p:sldId id="898" r:id="rId9"/>
    <p:sldId id="1144" r:id="rId10"/>
    <p:sldId id="1143" r:id="rId11"/>
    <p:sldId id="1149" r:id="rId12"/>
    <p:sldId id="1238" r:id="rId13"/>
    <p:sldId id="904" r:id="rId14"/>
    <p:sldId id="1239" r:id="rId15"/>
    <p:sldId id="1241" r:id="rId16"/>
    <p:sldId id="1304" r:id="rId17"/>
    <p:sldId id="1247" r:id="rId18"/>
    <p:sldId id="1245" r:id="rId19"/>
    <p:sldId id="1246" r:id="rId20"/>
    <p:sldId id="1248" r:id="rId21"/>
    <p:sldId id="1249" r:id="rId22"/>
    <p:sldId id="1250" r:id="rId23"/>
    <p:sldId id="1251" r:id="rId24"/>
    <p:sldId id="1252" r:id="rId25"/>
    <p:sldId id="1263" r:id="rId26"/>
    <p:sldId id="1264" r:id="rId27"/>
    <p:sldId id="1265" r:id="rId28"/>
    <p:sldId id="1266" r:id="rId29"/>
    <p:sldId id="1267" r:id="rId30"/>
    <p:sldId id="1146" r:id="rId31"/>
    <p:sldId id="1147" r:id="rId32"/>
    <p:sldId id="1148" r:id="rId33"/>
    <p:sldId id="1308" r:id="rId34"/>
    <p:sldId id="1305" r:id="rId35"/>
    <p:sldId id="1306" r:id="rId36"/>
    <p:sldId id="1307" r:id="rId37"/>
    <p:sldId id="1150" r:id="rId38"/>
    <p:sldId id="1151" r:id="rId39"/>
    <p:sldId id="1280" r:id="rId40"/>
    <p:sldId id="1281" r:id="rId41"/>
    <p:sldId id="1270" r:id="rId42"/>
    <p:sldId id="1254" r:id="rId43"/>
    <p:sldId id="1200" r:id="rId44"/>
    <p:sldId id="1271" r:id="rId45"/>
    <p:sldId id="1273" r:id="rId46"/>
    <p:sldId id="1274" r:id="rId47"/>
    <p:sldId id="1275" r:id="rId48"/>
    <p:sldId id="1276" r:id="rId49"/>
    <p:sldId id="1173" r:id="rId50"/>
    <p:sldId id="1278" r:id="rId51"/>
    <p:sldId id="1279" r:id="rId52"/>
    <p:sldId id="1282" r:id="rId53"/>
    <p:sldId id="1174" r:id="rId54"/>
    <p:sldId id="1179" r:id="rId55"/>
    <p:sldId id="1177" r:id="rId56"/>
    <p:sldId id="1180" r:id="rId57"/>
    <p:sldId id="1195" r:id="rId58"/>
    <p:sldId id="1191" r:id="rId59"/>
    <p:sldId id="1189" r:id="rId60"/>
    <p:sldId id="1181" r:id="rId61"/>
    <p:sldId id="1182" r:id="rId62"/>
    <p:sldId id="1184" r:id="rId63"/>
    <p:sldId id="1185" r:id="rId64"/>
    <p:sldId id="1186" r:id="rId65"/>
    <p:sldId id="1187" r:id="rId66"/>
    <p:sldId id="1192" r:id="rId67"/>
    <p:sldId id="1196" r:id="rId68"/>
    <p:sldId id="1178" r:id="rId69"/>
    <p:sldId id="1197" r:id="rId70"/>
    <p:sldId id="1283" r:id="rId71"/>
    <p:sldId id="1198" r:id="rId72"/>
    <p:sldId id="1165" r:id="rId73"/>
    <p:sldId id="1167" r:id="rId74"/>
    <p:sldId id="1170" r:id="rId75"/>
    <p:sldId id="1256" r:id="rId76"/>
    <p:sldId id="1172" r:id="rId77"/>
    <p:sldId id="1169" r:id="rId78"/>
    <p:sldId id="1171" r:id="rId79"/>
    <p:sldId id="1284" r:id="rId80"/>
    <p:sldId id="1201" r:id="rId81"/>
    <p:sldId id="1163" r:id="rId82"/>
    <p:sldId id="1202" r:id="rId83"/>
    <p:sldId id="1203" r:id="rId84"/>
    <p:sldId id="1204" r:id="rId85"/>
    <p:sldId id="1257" r:id="rId86"/>
    <p:sldId id="1235" r:id="rId87"/>
    <p:sldId id="1236" r:id="rId88"/>
    <p:sldId id="1205" r:id="rId89"/>
    <p:sldId id="1217" r:id="rId90"/>
    <p:sldId id="1258" r:id="rId91"/>
    <p:sldId id="1259" r:id="rId92"/>
    <p:sldId id="1260" r:id="rId93"/>
    <p:sldId id="1261" r:id="rId94"/>
    <p:sldId id="1237" r:id="rId95"/>
    <p:sldId id="1213" r:id="rId96"/>
    <p:sldId id="1154" r:id="rId97"/>
    <p:sldId id="1155" r:id="rId98"/>
    <p:sldId id="1298" r:id="rId99"/>
    <p:sldId id="1299" r:id="rId100"/>
    <p:sldId id="1285" r:id="rId101"/>
    <p:sldId id="1300" r:id="rId102"/>
    <p:sldId id="1206" r:id="rId103"/>
    <p:sldId id="1292" r:id="rId104"/>
    <p:sldId id="1291" r:id="rId105"/>
    <p:sldId id="1294" r:id="rId106"/>
    <p:sldId id="1293" r:id="rId107"/>
    <p:sldId id="1295" r:id="rId108"/>
    <p:sldId id="1301" r:id="rId109"/>
    <p:sldId id="1296" r:id="rId110"/>
    <p:sldId id="1302" r:id="rId111"/>
    <p:sldId id="1214" r:id="rId112"/>
    <p:sldId id="1287" r:id="rId113"/>
    <p:sldId id="1210" r:id="rId114"/>
    <p:sldId id="1286" r:id="rId115"/>
    <p:sldId id="1219" r:id="rId116"/>
    <p:sldId id="1288" r:id="rId117"/>
    <p:sldId id="1268" r:id="rId118"/>
    <p:sldId id="1289" r:id="rId119"/>
    <p:sldId id="1290" r:id="rId120"/>
    <p:sldId id="1229" r:id="rId121"/>
    <p:sldId id="1269" r:id="rId122"/>
    <p:sldId id="1303" r:id="rId123"/>
    <p:sldId id="1297" r:id="rId124"/>
    <p:sldId id="1157" r:id="rId125"/>
    <p:sldId id="902" r:id="rId126"/>
    <p:sldId id="1175" r:id="rId127"/>
  </p:sldIdLst>
  <p:sldSz cx="12192000" cy="6858000"/>
  <p:notesSz cx="6858000" cy="9144000"/>
  <p:defaultTextStyle>
    <a:defPPr>
      <a:defRPr kern="0"/>
    </a:def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CBC7"/>
    <a:srgbClr val="E64626"/>
    <a:srgbClr val="02BFC4"/>
    <a:srgbClr val="F9766D"/>
    <a:srgbClr val="F2F2F2"/>
    <a:srgbClr val="FCD7FF"/>
    <a:srgbClr val="77CCEE"/>
    <a:srgbClr val="E4FF53"/>
    <a:srgbClr val="BFBFB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p:restoredTop sz="97840"/>
  </p:normalViewPr>
  <p:slideViewPr>
    <p:cSldViewPr snapToGrid="0">
      <p:cViewPr varScale="1">
        <p:scale>
          <a:sx n="77" d="100"/>
          <a:sy n="77" d="100"/>
        </p:scale>
        <p:origin x="3624" y="1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presProps" Target="pres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s>
</file>

<file path=ppt/diagrams/_rels/data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svg"/><Relationship Id="rId1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6" Type="http://schemas.openxmlformats.org/officeDocument/2006/relationships/image" Target="../media/image29.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svg"/><Relationship Id="rId1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F1AE31-4BDB-4AEF-9CF9-4AEA0686829F}"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12923296-B4E4-4749-9AE1-816BC0FCBD82}">
      <dgm:prSet/>
      <dgm:spPr/>
      <dgm:t>
        <a:bodyPr/>
        <a:lstStyle/>
        <a:p>
          <a:pPr>
            <a:lnSpc>
              <a:spcPct val="100000"/>
            </a:lnSpc>
          </a:pPr>
          <a:r>
            <a:rPr lang="en-US" dirty="0"/>
            <a:t>Session 1: 9:50 – 10:00 Introduction to single-cell </a:t>
          </a:r>
          <a:r>
            <a:rPr lang="en-US" dirty="0" err="1"/>
            <a:t>multiomic</a:t>
          </a:r>
          <a:r>
            <a:rPr lang="en-US" dirty="0"/>
            <a:t> data and integrative analysis</a:t>
          </a:r>
        </a:p>
      </dgm:t>
    </dgm:pt>
    <dgm:pt modelId="{69C50803-C337-492D-97F0-A25B44123A63}" type="parTrans" cxnId="{3B71FBD1-FB74-4388-A8B4-3E9A2E99F9EB}">
      <dgm:prSet/>
      <dgm:spPr/>
      <dgm:t>
        <a:bodyPr/>
        <a:lstStyle/>
        <a:p>
          <a:endParaRPr lang="en-US"/>
        </a:p>
      </dgm:t>
    </dgm:pt>
    <dgm:pt modelId="{22837656-7A5D-4FBE-ABCC-0F1C39DA2733}" type="sibTrans" cxnId="{3B71FBD1-FB74-4388-A8B4-3E9A2E99F9EB}">
      <dgm:prSet/>
      <dgm:spPr/>
      <dgm:t>
        <a:bodyPr/>
        <a:lstStyle/>
        <a:p>
          <a:endParaRPr lang="en-US"/>
        </a:p>
      </dgm:t>
    </dgm:pt>
    <dgm:pt modelId="{33139C3F-5CAC-467B-85C1-90A9354BCC9E}">
      <dgm:prSet/>
      <dgm:spPr/>
      <dgm:t>
        <a:bodyPr/>
        <a:lstStyle/>
        <a:p>
          <a:pPr>
            <a:lnSpc>
              <a:spcPct val="100000"/>
            </a:lnSpc>
          </a:pPr>
          <a:r>
            <a:rPr lang="en-US" dirty="0"/>
            <a:t>Session 2: 10:00 – 11:30 Multi-modal analysis of CITE-seq data with </a:t>
          </a:r>
          <a:r>
            <a:rPr lang="en-US" dirty="0" err="1"/>
            <a:t>CiteFuse</a:t>
          </a:r>
          <a:endParaRPr lang="en-US" dirty="0"/>
        </a:p>
      </dgm:t>
    </dgm:pt>
    <dgm:pt modelId="{0DACECED-461C-4495-8B1C-169A600535D6}" type="parTrans" cxnId="{85E46927-34B8-48F9-A4D8-716908083E8A}">
      <dgm:prSet/>
      <dgm:spPr/>
      <dgm:t>
        <a:bodyPr/>
        <a:lstStyle/>
        <a:p>
          <a:endParaRPr lang="en-US"/>
        </a:p>
      </dgm:t>
    </dgm:pt>
    <dgm:pt modelId="{8BF87BF0-91BA-43F7-A933-2F45284CB162}" type="sibTrans" cxnId="{85E46927-34B8-48F9-A4D8-716908083E8A}">
      <dgm:prSet/>
      <dgm:spPr/>
      <dgm:t>
        <a:bodyPr/>
        <a:lstStyle/>
        <a:p>
          <a:endParaRPr lang="en-US"/>
        </a:p>
      </dgm:t>
    </dgm:pt>
    <dgm:pt modelId="{44667716-3FF8-4A3E-A23D-C4EB8DA5B671}">
      <dgm:prSet/>
      <dgm:spPr/>
      <dgm:t>
        <a:bodyPr/>
        <a:lstStyle/>
        <a:p>
          <a:pPr>
            <a:lnSpc>
              <a:spcPct val="100000"/>
            </a:lnSpc>
          </a:pPr>
          <a:r>
            <a:rPr lang="en-US" dirty="0"/>
            <a:t>Session 3: 11:40 – 12:30 </a:t>
          </a:r>
          <a:r>
            <a:rPr lang="en-GB" dirty="0"/>
            <a:t>Basics of 10x multiome data analysis</a:t>
          </a:r>
          <a:endParaRPr lang="en-US" dirty="0"/>
        </a:p>
      </dgm:t>
    </dgm:pt>
    <dgm:pt modelId="{7500C60A-631C-499F-AA93-B102649F6429}" type="sibTrans" cxnId="{04C610FE-E556-45FB-B829-F8E410F88D04}">
      <dgm:prSet/>
      <dgm:spPr/>
      <dgm:t>
        <a:bodyPr/>
        <a:lstStyle/>
        <a:p>
          <a:endParaRPr lang="en-US"/>
        </a:p>
      </dgm:t>
    </dgm:pt>
    <dgm:pt modelId="{7D660B6D-0093-46D4-AFAD-75C7FA936D34}" type="parTrans" cxnId="{04C610FE-E556-45FB-B829-F8E410F88D04}">
      <dgm:prSet/>
      <dgm:spPr/>
      <dgm:t>
        <a:bodyPr/>
        <a:lstStyle/>
        <a:p>
          <a:endParaRPr lang="en-US"/>
        </a:p>
      </dgm:t>
    </dgm:pt>
    <dgm:pt modelId="{7A046A56-5412-40F6-9A30-2D684D4F1794}">
      <dgm:prSet/>
      <dgm:spPr/>
      <dgm:t>
        <a:bodyPr/>
        <a:lstStyle/>
        <a:p>
          <a:pPr>
            <a:lnSpc>
              <a:spcPct val="100000"/>
            </a:lnSpc>
          </a:pPr>
          <a:r>
            <a:rPr lang="en-US" dirty="0"/>
            <a:t>Wrap up: 15:30 – 16:00 Conclusion and wrap up</a:t>
          </a:r>
        </a:p>
      </dgm:t>
    </dgm:pt>
    <dgm:pt modelId="{211254E5-D560-4832-B6B6-32004DEDF629}" type="sibTrans" cxnId="{014993C1-5863-4F3C-BABD-0E62FBF71D25}">
      <dgm:prSet/>
      <dgm:spPr/>
      <dgm:t>
        <a:bodyPr/>
        <a:lstStyle/>
        <a:p>
          <a:endParaRPr lang="en-US"/>
        </a:p>
      </dgm:t>
    </dgm:pt>
    <dgm:pt modelId="{24FFDE45-A3AD-44A1-843A-41FD5FD25891}" type="parTrans" cxnId="{014993C1-5863-4F3C-BABD-0E62FBF71D25}">
      <dgm:prSet/>
      <dgm:spPr/>
      <dgm:t>
        <a:bodyPr/>
        <a:lstStyle/>
        <a:p>
          <a:endParaRPr lang="en-US"/>
        </a:p>
      </dgm:t>
    </dgm:pt>
    <dgm:pt modelId="{A0B62E63-13DE-204E-B773-A99436E444FB}">
      <dgm:prSet/>
      <dgm:spPr/>
      <dgm:t>
        <a:bodyPr/>
        <a:lstStyle/>
        <a:p>
          <a:pPr>
            <a:lnSpc>
              <a:spcPct val="100000"/>
            </a:lnSpc>
          </a:pPr>
          <a:r>
            <a:rPr lang="en-GB" dirty="0"/>
            <a:t>Session 4: 13:30 </a:t>
          </a:r>
          <a:r>
            <a:rPr lang="en-US" dirty="0"/>
            <a:t>–</a:t>
          </a:r>
          <a:r>
            <a:rPr lang="en-GB" dirty="0"/>
            <a:t> 14:20 Introduction to Matilda</a:t>
          </a:r>
        </a:p>
      </dgm:t>
    </dgm:pt>
    <dgm:pt modelId="{B98DCD1E-7DC0-1841-9433-34DC5D7134AC}" type="parTrans" cxnId="{12996F8D-FD95-D249-9919-60FD8B7E571B}">
      <dgm:prSet/>
      <dgm:spPr/>
      <dgm:t>
        <a:bodyPr/>
        <a:lstStyle/>
        <a:p>
          <a:endParaRPr lang="en-GB"/>
        </a:p>
      </dgm:t>
    </dgm:pt>
    <dgm:pt modelId="{B6A10C7A-8B20-FF41-ABF8-18E776505611}" type="sibTrans" cxnId="{12996F8D-FD95-D249-9919-60FD8B7E571B}">
      <dgm:prSet/>
      <dgm:spPr/>
      <dgm:t>
        <a:bodyPr/>
        <a:lstStyle/>
        <a:p>
          <a:endParaRPr lang="en-GB"/>
        </a:p>
      </dgm:t>
    </dgm:pt>
    <dgm:pt modelId="{A0C0DD49-612B-474A-B108-DEC96A2BF2B2}">
      <dgm:prSet/>
      <dgm:spPr/>
      <dgm:t>
        <a:bodyPr/>
        <a:lstStyle/>
        <a:p>
          <a:pPr>
            <a:lnSpc>
              <a:spcPct val="100000"/>
            </a:lnSpc>
          </a:pPr>
          <a:r>
            <a:rPr lang="en-GB" dirty="0"/>
            <a:t>Session 5: 14:30 </a:t>
          </a:r>
          <a:r>
            <a:rPr lang="en-US" dirty="0"/>
            <a:t>–</a:t>
          </a:r>
          <a:r>
            <a:rPr lang="en-GB" dirty="0"/>
            <a:t> 15:30 Multi-modal analysis of 10x multiome data with Matilda</a:t>
          </a:r>
        </a:p>
      </dgm:t>
    </dgm:pt>
    <dgm:pt modelId="{2FC11591-6F0D-B442-B85E-82BCFD7C50C3}" type="parTrans" cxnId="{56C303CE-1C8B-8441-AE33-6D06999D8572}">
      <dgm:prSet/>
      <dgm:spPr/>
      <dgm:t>
        <a:bodyPr/>
        <a:lstStyle/>
        <a:p>
          <a:endParaRPr lang="en-GB"/>
        </a:p>
      </dgm:t>
    </dgm:pt>
    <dgm:pt modelId="{C03DAEB7-BD30-5748-A056-D3114A22485F}" type="sibTrans" cxnId="{56C303CE-1C8B-8441-AE33-6D06999D8572}">
      <dgm:prSet/>
      <dgm:spPr/>
      <dgm:t>
        <a:bodyPr/>
        <a:lstStyle/>
        <a:p>
          <a:endParaRPr lang="en-GB"/>
        </a:p>
      </dgm:t>
    </dgm:pt>
    <dgm:pt modelId="{03C7D464-7D96-4DED-9978-CFA121FF1DB4}">
      <dgm:prSet/>
      <dgm:spPr/>
      <dgm:t>
        <a:bodyPr/>
        <a:lstStyle/>
        <a:p>
          <a:pPr>
            <a:lnSpc>
              <a:spcPct val="100000"/>
            </a:lnSpc>
          </a:pPr>
          <a:r>
            <a:rPr lang="en-US" dirty="0"/>
            <a:t>Setting up: 9:30 – 9:50 Google cloud and </a:t>
          </a:r>
          <a:r>
            <a:rPr lang="en-US" dirty="0" err="1"/>
            <a:t>Colab</a:t>
          </a:r>
          <a:r>
            <a:rPr lang="en-US" dirty="0"/>
            <a:t> set up</a:t>
          </a:r>
        </a:p>
      </dgm:t>
    </dgm:pt>
    <dgm:pt modelId="{D5CD42C2-1801-411A-A567-52CD2391E0CC}" type="sibTrans" cxnId="{BC7310F0-B6A7-438A-BFBE-C75DFA329A79}">
      <dgm:prSet/>
      <dgm:spPr/>
      <dgm:t>
        <a:bodyPr/>
        <a:lstStyle/>
        <a:p>
          <a:endParaRPr lang="en-US"/>
        </a:p>
      </dgm:t>
    </dgm:pt>
    <dgm:pt modelId="{C5BB42A1-B4F6-4760-A117-BDF1435B92B9}" type="parTrans" cxnId="{BC7310F0-B6A7-438A-BFBE-C75DFA329A79}">
      <dgm:prSet/>
      <dgm:spPr/>
      <dgm:t>
        <a:bodyPr/>
        <a:lstStyle/>
        <a:p>
          <a:endParaRPr lang="en-US"/>
        </a:p>
      </dgm:t>
    </dgm:pt>
    <dgm:pt modelId="{61705E24-86F4-8842-B44A-399C003E6C75}">
      <dgm:prSet/>
      <dgm:spPr/>
      <dgm:t>
        <a:bodyPr/>
        <a:lstStyle/>
        <a:p>
          <a:pPr>
            <a:lnSpc>
              <a:spcPct val="100000"/>
            </a:lnSpc>
          </a:pPr>
          <a:r>
            <a:rPr lang="en-GB" dirty="0"/>
            <a:t>Short break: 11:30 </a:t>
          </a:r>
          <a:r>
            <a:rPr lang="en-US" dirty="0"/>
            <a:t>– 11:40</a:t>
          </a:r>
          <a:r>
            <a:rPr lang="en-GB" dirty="0"/>
            <a:t>  </a:t>
          </a:r>
        </a:p>
      </dgm:t>
    </dgm:pt>
    <dgm:pt modelId="{A0181F0C-6B1B-FD43-9DA6-8229AEFEFFF6}" type="parTrans" cxnId="{8FAD10B8-DB56-3E49-8967-AE31E4CCBBA5}">
      <dgm:prSet/>
      <dgm:spPr/>
      <dgm:t>
        <a:bodyPr/>
        <a:lstStyle/>
        <a:p>
          <a:endParaRPr lang="en-GB"/>
        </a:p>
      </dgm:t>
    </dgm:pt>
    <dgm:pt modelId="{D3CA9D3A-705A-4E45-8AB2-CF8751F8F83C}" type="sibTrans" cxnId="{8FAD10B8-DB56-3E49-8967-AE31E4CCBBA5}">
      <dgm:prSet/>
      <dgm:spPr/>
      <dgm:t>
        <a:bodyPr/>
        <a:lstStyle/>
        <a:p>
          <a:endParaRPr lang="en-GB"/>
        </a:p>
      </dgm:t>
    </dgm:pt>
    <dgm:pt modelId="{541C9FB3-5BD0-624E-B095-EC1D818C9D4A}">
      <dgm:prSet/>
      <dgm:spPr/>
      <dgm:t>
        <a:bodyPr/>
        <a:lstStyle/>
        <a:p>
          <a:pPr>
            <a:lnSpc>
              <a:spcPct val="100000"/>
            </a:lnSpc>
          </a:pPr>
          <a:r>
            <a:rPr lang="en-GB" dirty="0"/>
            <a:t>Lunch break: 12:30 </a:t>
          </a:r>
          <a:r>
            <a:rPr lang="en-US" dirty="0"/>
            <a:t>– 13:30</a:t>
          </a:r>
          <a:r>
            <a:rPr lang="en-GB" dirty="0"/>
            <a:t> </a:t>
          </a:r>
        </a:p>
      </dgm:t>
    </dgm:pt>
    <dgm:pt modelId="{3BC6C782-1A24-9547-B38B-6FB29C79E0D8}" type="parTrans" cxnId="{90BFB91F-9A65-754B-BA2E-4E5AED410187}">
      <dgm:prSet/>
      <dgm:spPr/>
      <dgm:t>
        <a:bodyPr/>
        <a:lstStyle/>
        <a:p>
          <a:endParaRPr lang="en-GB"/>
        </a:p>
      </dgm:t>
    </dgm:pt>
    <dgm:pt modelId="{0FBE3757-C2D3-8F45-9517-4153ED8371E5}" type="sibTrans" cxnId="{90BFB91F-9A65-754B-BA2E-4E5AED410187}">
      <dgm:prSet/>
      <dgm:spPr/>
      <dgm:t>
        <a:bodyPr/>
        <a:lstStyle/>
        <a:p>
          <a:endParaRPr lang="en-GB"/>
        </a:p>
      </dgm:t>
    </dgm:pt>
    <dgm:pt modelId="{E65B2FE4-2088-7347-8E94-375CC126D207}">
      <dgm:prSet/>
      <dgm:spPr/>
      <dgm:t>
        <a:bodyPr/>
        <a:lstStyle/>
        <a:p>
          <a:pPr>
            <a:lnSpc>
              <a:spcPct val="100000"/>
            </a:lnSpc>
          </a:pPr>
          <a:r>
            <a:rPr lang="en-GB" dirty="0"/>
            <a:t>Short break: 14:20 </a:t>
          </a:r>
          <a:r>
            <a:rPr lang="en-US" dirty="0"/>
            <a:t>– 14:30</a:t>
          </a:r>
          <a:r>
            <a:rPr lang="en-GB" dirty="0"/>
            <a:t> </a:t>
          </a:r>
        </a:p>
      </dgm:t>
    </dgm:pt>
    <dgm:pt modelId="{BBACF5DA-8336-1C41-968A-92F7C42DE18E}" type="parTrans" cxnId="{A4B5E3A0-BEC5-EA43-BAE5-7882FA7F437A}">
      <dgm:prSet/>
      <dgm:spPr/>
      <dgm:t>
        <a:bodyPr/>
        <a:lstStyle/>
        <a:p>
          <a:endParaRPr lang="en-GB"/>
        </a:p>
      </dgm:t>
    </dgm:pt>
    <dgm:pt modelId="{4D7ACE20-CDDA-D047-BB4B-6A900BF94276}" type="sibTrans" cxnId="{A4B5E3A0-BEC5-EA43-BAE5-7882FA7F437A}">
      <dgm:prSet/>
      <dgm:spPr/>
      <dgm:t>
        <a:bodyPr/>
        <a:lstStyle/>
        <a:p>
          <a:endParaRPr lang="en-GB"/>
        </a:p>
      </dgm:t>
    </dgm:pt>
    <dgm:pt modelId="{B11C57A3-88EA-491E-9069-7DD077D93E65}" type="pres">
      <dgm:prSet presAssocID="{74F1AE31-4BDB-4AEF-9CF9-4AEA0686829F}" presName="root" presStyleCnt="0">
        <dgm:presLayoutVars>
          <dgm:dir/>
          <dgm:resizeHandles val="exact"/>
        </dgm:presLayoutVars>
      </dgm:prSet>
      <dgm:spPr/>
    </dgm:pt>
    <dgm:pt modelId="{11051DB7-5EFD-439D-AFE3-F59447695DF2}" type="pres">
      <dgm:prSet presAssocID="{03C7D464-7D96-4DED-9978-CFA121FF1DB4}" presName="compNode" presStyleCnt="0"/>
      <dgm:spPr/>
    </dgm:pt>
    <dgm:pt modelId="{C80FBCD6-F7DE-4893-9727-D13A2CE8655D}" type="pres">
      <dgm:prSet presAssocID="{03C7D464-7D96-4DED-9978-CFA121FF1DB4}" presName="bgRect" presStyleLbl="bgShp" presStyleIdx="0" presStyleCnt="10" custLinFactNeighborX="-86157" custLinFactNeighborY="2316"/>
      <dgm:spPr/>
    </dgm:pt>
    <dgm:pt modelId="{0A5EA42D-D459-40E5-8205-BB7C47E5C4BD}" type="pres">
      <dgm:prSet presAssocID="{03C7D464-7D96-4DED-9978-CFA121FF1DB4}" presName="iconRect" presStyleLbl="node1" presStyleIdx="0" presStyleCnt="1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6DC7359D-20CF-4D8A-AE3F-515C4C4AAF85}" type="pres">
      <dgm:prSet presAssocID="{03C7D464-7D96-4DED-9978-CFA121FF1DB4}" presName="spaceRect" presStyleCnt="0"/>
      <dgm:spPr/>
    </dgm:pt>
    <dgm:pt modelId="{D6C96FF1-7A8C-4039-AAE7-B2615CEA78A7}" type="pres">
      <dgm:prSet presAssocID="{03C7D464-7D96-4DED-9978-CFA121FF1DB4}" presName="parTx" presStyleLbl="revTx" presStyleIdx="0" presStyleCnt="10">
        <dgm:presLayoutVars>
          <dgm:chMax val="0"/>
          <dgm:chPref val="0"/>
        </dgm:presLayoutVars>
      </dgm:prSet>
      <dgm:spPr/>
    </dgm:pt>
    <dgm:pt modelId="{0F9C68EC-D107-4423-96A5-411DD5008522}" type="pres">
      <dgm:prSet presAssocID="{D5CD42C2-1801-411A-A567-52CD2391E0CC}" presName="sibTrans" presStyleCnt="0"/>
      <dgm:spPr/>
    </dgm:pt>
    <dgm:pt modelId="{7C8B9FA5-BA09-46E0-8D10-EF7F2A931C4B}" type="pres">
      <dgm:prSet presAssocID="{12923296-B4E4-4749-9AE1-816BC0FCBD82}" presName="compNode" presStyleCnt="0"/>
      <dgm:spPr/>
    </dgm:pt>
    <dgm:pt modelId="{1B3F6F26-31BC-4483-8842-61D5BA02FCA1}" type="pres">
      <dgm:prSet presAssocID="{12923296-B4E4-4749-9AE1-816BC0FCBD82}" presName="bgRect" presStyleLbl="bgShp" presStyleIdx="1" presStyleCnt="10"/>
      <dgm:spPr/>
    </dgm:pt>
    <dgm:pt modelId="{BA5DC396-7A5F-4603-B60F-61B64C3D4754}" type="pres">
      <dgm:prSet presAssocID="{12923296-B4E4-4749-9AE1-816BC0FCBD82}" presName="iconRect" presStyleLbl="node1" presStyleIdx="1" presStyleCnt="1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rm with solid fill"/>
        </a:ext>
      </dgm:extLst>
    </dgm:pt>
    <dgm:pt modelId="{2EDEA8BD-ED22-435C-A910-43DEE5789CC4}" type="pres">
      <dgm:prSet presAssocID="{12923296-B4E4-4749-9AE1-816BC0FCBD82}" presName="spaceRect" presStyleCnt="0"/>
      <dgm:spPr/>
    </dgm:pt>
    <dgm:pt modelId="{9775C06B-750C-4E72-A22E-071D18B5BE1C}" type="pres">
      <dgm:prSet presAssocID="{12923296-B4E4-4749-9AE1-816BC0FCBD82}" presName="parTx" presStyleLbl="revTx" presStyleIdx="1" presStyleCnt="10">
        <dgm:presLayoutVars>
          <dgm:chMax val="0"/>
          <dgm:chPref val="0"/>
        </dgm:presLayoutVars>
      </dgm:prSet>
      <dgm:spPr/>
    </dgm:pt>
    <dgm:pt modelId="{99A46CE1-5626-43DC-9B17-4A531233D0AE}" type="pres">
      <dgm:prSet presAssocID="{22837656-7A5D-4FBE-ABCC-0F1C39DA2733}" presName="sibTrans" presStyleCnt="0"/>
      <dgm:spPr/>
    </dgm:pt>
    <dgm:pt modelId="{2523547A-FED0-402A-AD21-37F42C88D51B}" type="pres">
      <dgm:prSet presAssocID="{33139C3F-5CAC-467B-85C1-90A9354BCC9E}" presName="compNode" presStyleCnt="0"/>
      <dgm:spPr/>
    </dgm:pt>
    <dgm:pt modelId="{7A490030-F4B7-42AD-996F-DD5CBE6BCB73}" type="pres">
      <dgm:prSet presAssocID="{33139C3F-5CAC-467B-85C1-90A9354BCC9E}" presName="bgRect" presStyleLbl="bgShp" presStyleIdx="2" presStyleCnt="10"/>
      <dgm:spPr/>
    </dgm:pt>
    <dgm:pt modelId="{3E0792DD-EABA-41E6-9205-2B49FCA273F8}" type="pres">
      <dgm:prSet presAssocID="{33139C3F-5CAC-467B-85C1-90A9354BCC9E}" presName="iconRect" presStyleLbl="node1" presStyleIdx="2" presStyleCnt="1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rve outline"/>
        </a:ext>
      </dgm:extLst>
    </dgm:pt>
    <dgm:pt modelId="{D90D7613-EF3E-43B2-A865-6B4C6D791F9F}" type="pres">
      <dgm:prSet presAssocID="{33139C3F-5CAC-467B-85C1-90A9354BCC9E}" presName="spaceRect" presStyleCnt="0"/>
      <dgm:spPr/>
    </dgm:pt>
    <dgm:pt modelId="{37440676-5AFD-4CBF-B481-7AE1532B5DC4}" type="pres">
      <dgm:prSet presAssocID="{33139C3F-5CAC-467B-85C1-90A9354BCC9E}" presName="parTx" presStyleLbl="revTx" presStyleIdx="2" presStyleCnt="10">
        <dgm:presLayoutVars>
          <dgm:chMax val="0"/>
          <dgm:chPref val="0"/>
        </dgm:presLayoutVars>
      </dgm:prSet>
      <dgm:spPr/>
    </dgm:pt>
    <dgm:pt modelId="{3F903D27-1330-4675-B977-0E0C2C737618}" type="pres">
      <dgm:prSet presAssocID="{8BF87BF0-91BA-43F7-A933-2F45284CB162}" presName="sibTrans" presStyleCnt="0"/>
      <dgm:spPr/>
    </dgm:pt>
    <dgm:pt modelId="{7A95EA3D-40C3-8C4C-ABBF-C0236EC6D7DA}" type="pres">
      <dgm:prSet presAssocID="{61705E24-86F4-8842-B44A-399C003E6C75}" presName="compNode" presStyleCnt="0"/>
      <dgm:spPr/>
    </dgm:pt>
    <dgm:pt modelId="{C5656DBC-4566-AE4D-BA40-68010C1BDB77}" type="pres">
      <dgm:prSet presAssocID="{61705E24-86F4-8842-B44A-399C003E6C75}" presName="bgRect" presStyleLbl="bgShp" presStyleIdx="3" presStyleCnt="10"/>
      <dgm:spPr>
        <a:solidFill>
          <a:schemeClr val="accent5">
            <a:lumMod val="20000"/>
            <a:lumOff val="80000"/>
          </a:schemeClr>
        </a:solidFill>
      </dgm:spPr>
    </dgm:pt>
    <dgm:pt modelId="{8E500981-F70E-4944-BD83-598F6FB8E637}" type="pres">
      <dgm:prSet presAssocID="{61705E24-86F4-8842-B44A-399C003E6C75}" presName="iconRect" presStyleLbl="node1" presStyleIdx="3" presStyleCnt="10"/>
      <dgm:spPr>
        <a:blipFill>
          <a:blip xmlns:r="http://schemas.openxmlformats.org/officeDocument/2006/relationships"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197AD2C2-7D6B-0547-9426-DD28640AD52E}" type="pres">
      <dgm:prSet presAssocID="{61705E24-86F4-8842-B44A-399C003E6C75}" presName="spaceRect" presStyleCnt="0"/>
      <dgm:spPr/>
    </dgm:pt>
    <dgm:pt modelId="{91D9F510-D8F7-F747-80F2-791304A5E967}" type="pres">
      <dgm:prSet presAssocID="{61705E24-86F4-8842-B44A-399C003E6C75}" presName="parTx" presStyleLbl="revTx" presStyleIdx="3" presStyleCnt="10">
        <dgm:presLayoutVars>
          <dgm:chMax val="0"/>
          <dgm:chPref val="0"/>
        </dgm:presLayoutVars>
      </dgm:prSet>
      <dgm:spPr/>
    </dgm:pt>
    <dgm:pt modelId="{DDCB3DC6-0F53-4142-BC84-6A9944906366}" type="pres">
      <dgm:prSet presAssocID="{D3CA9D3A-705A-4E45-8AB2-CF8751F8F83C}" presName="sibTrans" presStyleCnt="0"/>
      <dgm:spPr/>
    </dgm:pt>
    <dgm:pt modelId="{8A0B5CA2-A2D3-479B-9404-DABEECF003D6}" type="pres">
      <dgm:prSet presAssocID="{44667716-3FF8-4A3E-A23D-C4EB8DA5B671}" presName="compNode" presStyleCnt="0"/>
      <dgm:spPr/>
    </dgm:pt>
    <dgm:pt modelId="{15690EDF-37C1-4EA8-9693-923325356FE0}" type="pres">
      <dgm:prSet presAssocID="{44667716-3FF8-4A3E-A23D-C4EB8DA5B671}" presName="bgRect" presStyleLbl="bgShp" presStyleIdx="4" presStyleCnt="10"/>
      <dgm:spPr/>
    </dgm:pt>
    <dgm:pt modelId="{7CEF96F6-C96F-4792-BB21-936492494DAC}" type="pres">
      <dgm:prSet presAssocID="{44667716-3FF8-4A3E-A23D-C4EB8DA5B671}" presName="iconRect" presStyleLbl="node1" presStyleIdx="4" presStyleCnt="10"/>
      <dgm:spPr>
        <a:blipFill rotWithShape="1">
          <a:blip xmlns:r="http://schemas.openxmlformats.org/officeDocument/2006/relationships" r:embed="rId8">
            <a:extLs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Mitochondria outline"/>
        </a:ext>
      </dgm:extLst>
    </dgm:pt>
    <dgm:pt modelId="{11F3030F-4D8E-4D6C-B6BB-BCEE105ABC2C}" type="pres">
      <dgm:prSet presAssocID="{44667716-3FF8-4A3E-A23D-C4EB8DA5B671}" presName="spaceRect" presStyleCnt="0"/>
      <dgm:spPr/>
    </dgm:pt>
    <dgm:pt modelId="{5AE8B591-C129-4543-BF86-8922A746420D}" type="pres">
      <dgm:prSet presAssocID="{44667716-3FF8-4A3E-A23D-C4EB8DA5B671}" presName="parTx" presStyleLbl="revTx" presStyleIdx="4" presStyleCnt="10">
        <dgm:presLayoutVars>
          <dgm:chMax val="0"/>
          <dgm:chPref val="0"/>
        </dgm:presLayoutVars>
      </dgm:prSet>
      <dgm:spPr/>
    </dgm:pt>
    <dgm:pt modelId="{A18D9BF6-AB35-495E-BD15-D8B3687EC3DF}" type="pres">
      <dgm:prSet presAssocID="{7500C60A-631C-499F-AA93-B102649F6429}" presName="sibTrans" presStyleCnt="0"/>
      <dgm:spPr/>
    </dgm:pt>
    <dgm:pt modelId="{DE55D855-AD2C-DB4D-85E3-2F33E7A6B684}" type="pres">
      <dgm:prSet presAssocID="{541C9FB3-5BD0-624E-B095-EC1D818C9D4A}" presName="compNode" presStyleCnt="0"/>
      <dgm:spPr/>
    </dgm:pt>
    <dgm:pt modelId="{0EF44EB4-56BE-6342-A71D-E0FC75EAD1C7}" type="pres">
      <dgm:prSet presAssocID="{541C9FB3-5BD0-624E-B095-EC1D818C9D4A}" presName="bgRect" presStyleLbl="bgShp" presStyleIdx="5" presStyleCnt="10"/>
      <dgm:spPr>
        <a:solidFill>
          <a:schemeClr val="accent5">
            <a:lumMod val="20000"/>
            <a:lumOff val="80000"/>
          </a:schemeClr>
        </a:solidFill>
      </dgm:spPr>
    </dgm:pt>
    <dgm:pt modelId="{8930F702-CAFD-FE4A-8996-028E2A131AC4}" type="pres">
      <dgm:prSet presAssocID="{541C9FB3-5BD0-624E-B095-EC1D818C9D4A}" presName="iconRect" presStyleLbl="node1" presStyleIdx="5" presStyleCnt="10"/>
      <dgm:spPr>
        <a:blipFill>
          <a:blip xmlns:r="http://schemas.openxmlformats.org/officeDocument/2006/relationships"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E9852BA6-87E0-DF4B-B623-348944D9D716}" type="pres">
      <dgm:prSet presAssocID="{541C9FB3-5BD0-624E-B095-EC1D818C9D4A}" presName="spaceRect" presStyleCnt="0"/>
      <dgm:spPr/>
    </dgm:pt>
    <dgm:pt modelId="{64362366-8F8A-234D-BC01-A8879A43A2E8}" type="pres">
      <dgm:prSet presAssocID="{541C9FB3-5BD0-624E-B095-EC1D818C9D4A}" presName="parTx" presStyleLbl="revTx" presStyleIdx="5" presStyleCnt="10">
        <dgm:presLayoutVars>
          <dgm:chMax val="0"/>
          <dgm:chPref val="0"/>
        </dgm:presLayoutVars>
      </dgm:prSet>
      <dgm:spPr/>
    </dgm:pt>
    <dgm:pt modelId="{F43D4342-0485-D34A-976C-2D7B7A5C6B6E}" type="pres">
      <dgm:prSet presAssocID="{0FBE3757-C2D3-8F45-9517-4153ED8371E5}" presName="sibTrans" presStyleCnt="0"/>
      <dgm:spPr/>
    </dgm:pt>
    <dgm:pt modelId="{C12C5EDF-4B96-F24B-A46A-21923D4D2022}" type="pres">
      <dgm:prSet presAssocID="{A0B62E63-13DE-204E-B773-A99436E444FB}" presName="compNode" presStyleCnt="0"/>
      <dgm:spPr/>
    </dgm:pt>
    <dgm:pt modelId="{AF203830-8D2E-394C-BFAA-7D4F35CB1A98}" type="pres">
      <dgm:prSet presAssocID="{A0B62E63-13DE-204E-B773-A99436E444FB}" presName="bgRect" presStyleLbl="bgShp" presStyleIdx="6" presStyleCnt="10"/>
      <dgm:spPr/>
    </dgm:pt>
    <dgm:pt modelId="{9FBE37E1-C34F-3F4E-A08F-E7342BE511DB}" type="pres">
      <dgm:prSet presAssocID="{A0B62E63-13DE-204E-B773-A99436E444FB}" presName="iconRect" presStyleLbl="node1" presStyleIdx="6" presStyleCnt="10"/>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Hourglass 60% outline"/>
        </a:ext>
      </dgm:extLst>
    </dgm:pt>
    <dgm:pt modelId="{E1C991D9-9FBB-A047-B64A-65491490560A}" type="pres">
      <dgm:prSet presAssocID="{A0B62E63-13DE-204E-B773-A99436E444FB}" presName="spaceRect" presStyleCnt="0"/>
      <dgm:spPr/>
    </dgm:pt>
    <dgm:pt modelId="{F26A6DC6-C9A4-8741-9A86-54A26FAB096C}" type="pres">
      <dgm:prSet presAssocID="{A0B62E63-13DE-204E-B773-A99436E444FB}" presName="parTx" presStyleLbl="revTx" presStyleIdx="6" presStyleCnt="10">
        <dgm:presLayoutVars>
          <dgm:chMax val="0"/>
          <dgm:chPref val="0"/>
        </dgm:presLayoutVars>
      </dgm:prSet>
      <dgm:spPr/>
    </dgm:pt>
    <dgm:pt modelId="{4004DF17-4648-5C4B-BFE6-6FF37F738B72}" type="pres">
      <dgm:prSet presAssocID="{B6A10C7A-8B20-FF41-ABF8-18E776505611}" presName="sibTrans" presStyleCnt="0"/>
      <dgm:spPr/>
    </dgm:pt>
    <dgm:pt modelId="{291FD7B7-AAA7-B84C-824B-F156114E5899}" type="pres">
      <dgm:prSet presAssocID="{E65B2FE4-2088-7347-8E94-375CC126D207}" presName="compNode" presStyleCnt="0"/>
      <dgm:spPr/>
    </dgm:pt>
    <dgm:pt modelId="{06F9E348-81B3-AA41-9013-6B19646F1C99}" type="pres">
      <dgm:prSet presAssocID="{E65B2FE4-2088-7347-8E94-375CC126D207}" presName="bgRect" presStyleLbl="bgShp" presStyleIdx="7" presStyleCnt="10"/>
      <dgm:spPr>
        <a:solidFill>
          <a:schemeClr val="accent5">
            <a:lumMod val="20000"/>
            <a:lumOff val="80000"/>
          </a:schemeClr>
        </a:solidFill>
      </dgm:spPr>
    </dgm:pt>
    <dgm:pt modelId="{39EAEC05-93D1-6C49-929C-ABD0679AD7F7}" type="pres">
      <dgm:prSet presAssocID="{E65B2FE4-2088-7347-8E94-375CC126D207}" presName="iconRect" presStyleLbl="node1" presStyleIdx="7" presStyleCnt="10"/>
      <dgm:spPr>
        <a:blipFill>
          <a:blip xmlns:r="http://schemas.openxmlformats.org/officeDocument/2006/relationships"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2CDC673A-631B-8C44-9139-36504F8A3E4A}" type="pres">
      <dgm:prSet presAssocID="{E65B2FE4-2088-7347-8E94-375CC126D207}" presName="spaceRect" presStyleCnt="0"/>
      <dgm:spPr/>
    </dgm:pt>
    <dgm:pt modelId="{D9E8EE0C-B66F-084D-96D5-5B4E625DDE35}" type="pres">
      <dgm:prSet presAssocID="{E65B2FE4-2088-7347-8E94-375CC126D207}" presName="parTx" presStyleLbl="revTx" presStyleIdx="7" presStyleCnt="10">
        <dgm:presLayoutVars>
          <dgm:chMax val="0"/>
          <dgm:chPref val="0"/>
        </dgm:presLayoutVars>
      </dgm:prSet>
      <dgm:spPr/>
    </dgm:pt>
    <dgm:pt modelId="{A2E5C486-A3CF-954E-930E-F697AD246C66}" type="pres">
      <dgm:prSet presAssocID="{4D7ACE20-CDDA-D047-BB4B-6A900BF94276}" presName="sibTrans" presStyleCnt="0"/>
      <dgm:spPr/>
    </dgm:pt>
    <dgm:pt modelId="{BE6CE1D4-7447-6042-B0B1-64ACAE7824A6}" type="pres">
      <dgm:prSet presAssocID="{A0C0DD49-612B-474A-B108-DEC96A2BF2B2}" presName="compNode" presStyleCnt="0"/>
      <dgm:spPr/>
    </dgm:pt>
    <dgm:pt modelId="{5432196E-57C4-494C-8E9B-CC35FEE5AB4B}" type="pres">
      <dgm:prSet presAssocID="{A0C0DD49-612B-474A-B108-DEC96A2BF2B2}" presName="bgRect" presStyleLbl="bgShp" presStyleIdx="8" presStyleCnt="10"/>
      <dgm:spPr/>
    </dgm:pt>
    <dgm:pt modelId="{7A8FFE6D-E240-ED49-A5C5-4C61A80395DF}" type="pres">
      <dgm:prSet presAssocID="{A0C0DD49-612B-474A-B108-DEC96A2BF2B2}" presName="iconRect" presStyleLbl="node1" presStyleIdx="8" presStyleCnt="10"/>
      <dgm:spPr>
        <a:blipFill rotWithShape="1">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Research with solid fill"/>
        </a:ext>
      </dgm:extLst>
    </dgm:pt>
    <dgm:pt modelId="{10051F33-2D74-9D43-A2BA-9AD4B7C73C9B}" type="pres">
      <dgm:prSet presAssocID="{A0C0DD49-612B-474A-B108-DEC96A2BF2B2}" presName="spaceRect" presStyleCnt="0"/>
      <dgm:spPr/>
    </dgm:pt>
    <dgm:pt modelId="{0E1DAC98-40B7-244E-AC10-73302235570F}" type="pres">
      <dgm:prSet presAssocID="{A0C0DD49-612B-474A-B108-DEC96A2BF2B2}" presName="parTx" presStyleLbl="revTx" presStyleIdx="8" presStyleCnt="10">
        <dgm:presLayoutVars>
          <dgm:chMax val="0"/>
          <dgm:chPref val="0"/>
        </dgm:presLayoutVars>
      </dgm:prSet>
      <dgm:spPr/>
    </dgm:pt>
    <dgm:pt modelId="{1704FFA2-A2FE-474F-BDDA-C1D34E7C684C}" type="pres">
      <dgm:prSet presAssocID="{C03DAEB7-BD30-5748-A056-D3114A22485F}" presName="sibTrans" presStyleCnt="0"/>
      <dgm:spPr/>
    </dgm:pt>
    <dgm:pt modelId="{736E4024-3A2C-43F7-ABEB-020EF32E8281}" type="pres">
      <dgm:prSet presAssocID="{7A046A56-5412-40F6-9A30-2D684D4F1794}" presName="compNode" presStyleCnt="0"/>
      <dgm:spPr/>
    </dgm:pt>
    <dgm:pt modelId="{F86610DF-A9D8-4975-B8A1-3F1A8D3A5127}" type="pres">
      <dgm:prSet presAssocID="{7A046A56-5412-40F6-9A30-2D684D4F1794}" presName="bgRect" presStyleLbl="bgShp" presStyleIdx="9" presStyleCnt="10"/>
      <dgm:spPr/>
    </dgm:pt>
    <dgm:pt modelId="{B1DDFD96-6C18-4DF2-9071-F6BCCCDDC733}" type="pres">
      <dgm:prSet presAssocID="{7A046A56-5412-40F6-9A30-2D684D4F1794}" presName="iconRect" presStyleLbl="node1" presStyleIdx="9" presStyleCnt="10"/>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Race Flag with solid fill"/>
        </a:ext>
      </dgm:extLst>
    </dgm:pt>
    <dgm:pt modelId="{E507E8C6-2FBF-423E-A0FB-CE5368F27F7E}" type="pres">
      <dgm:prSet presAssocID="{7A046A56-5412-40F6-9A30-2D684D4F1794}" presName="spaceRect" presStyleCnt="0"/>
      <dgm:spPr/>
    </dgm:pt>
    <dgm:pt modelId="{6C6D8112-AA43-4712-80CF-AE2337E6542C}" type="pres">
      <dgm:prSet presAssocID="{7A046A56-5412-40F6-9A30-2D684D4F1794}" presName="parTx" presStyleLbl="revTx" presStyleIdx="9" presStyleCnt="10">
        <dgm:presLayoutVars>
          <dgm:chMax val="0"/>
          <dgm:chPref val="0"/>
        </dgm:presLayoutVars>
      </dgm:prSet>
      <dgm:spPr/>
    </dgm:pt>
  </dgm:ptLst>
  <dgm:cxnLst>
    <dgm:cxn modelId="{914F9E05-1D89-433C-9531-7FDBD5805227}" type="presOf" srcId="{33139C3F-5CAC-467B-85C1-90A9354BCC9E}" destId="{37440676-5AFD-4CBF-B481-7AE1532B5DC4}" srcOrd="0" destOrd="0" presId="urn:microsoft.com/office/officeart/2018/2/layout/IconVerticalSolidList"/>
    <dgm:cxn modelId="{90BFB91F-9A65-754B-BA2E-4E5AED410187}" srcId="{74F1AE31-4BDB-4AEF-9CF9-4AEA0686829F}" destId="{541C9FB3-5BD0-624E-B095-EC1D818C9D4A}" srcOrd="5" destOrd="0" parTransId="{3BC6C782-1A24-9547-B38B-6FB29C79E0D8}" sibTransId="{0FBE3757-C2D3-8F45-9517-4153ED8371E5}"/>
    <dgm:cxn modelId="{85E46927-34B8-48F9-A4D8-716908083E8A}" srcId="{74F1AE31-4BDB-4AEF-9CF9-4AEA0686829F}" destId="{33139C3F-5CAC-467B-85C1-90A9354BCC9E}" srcOrd="2" destOrd="0" parTransId="{0DACECED-461C-4495-8B1C-169A600535D6}" sibTransId="{8BF87BF0-91BA-43F7-A933-2F45284CB162}"/>
    <dgm:cxn modelId="{2760BB4A-B349-4946-B188-458BC0CC74C8}" type="presOf" srcId="{541C9FB3-5BD0-624E-B095-EC1D818C9D4A}" destId="{64362366-8F8A-234D-BC01-A8879A43A2E8}" srcOrd="0" destOrd="0" presId="urn:microsoft.com/office/officeart/2018/2/layout/IconVerticalSolidList"/>
    <dgm:cxn modelId="{027EAE54-4ACD-44BA-B8B0-EF6B29751B66}" type="presOf" srcId="{12923296-B4E4-4749-9AE1-816BC0FCBD82}" destId="{9775C06B-750C-4E72-A22E-071D18B5BE1C}" srcOrd="0" destOrd="0" presId="urn:microsoft.com/office/officeart/2018/2/layout/IconVerticalSolidList"/>
    <dgm:cxn modelId="{C132B47D-CED4-4A0F-A617-7A7C47EDA683}" type="presOf" srcId="{74F1AE31-4BDB-4AEF-9CF9-4AEA0686829F}" destId="{B11C57A3-88EA-491E-9069-7DD077D93E65}" srcOrd="0" destOrd="0" presId="urn:microsoft.com/office/officeart/2018/2/layout/IconVerticalSolidList"/>
    <dgm:cxn modelId="{E57BC280-E1B2-4067-9EE2-CB094027CE54}" type="presOf" srcId="{44667716-3FF8-4A3E-A23D-C4EB8DA5B671}" destId="{5AE8B591-C129-4543-BF86-8922A746420D}" srcOrd="0" destOrd="0" presId="urn:microsoft.com/office/officeart/2018/2/layout/IconVerticalSolidList"/>
    <dgm:cxn modelId="{6DAE2884-DE2F-432B-99C9-1A38C2BF4C96}" type="presOf" srcId="{7A046A56-5412-40F6-9A30-2D684D4F1794}" destId="{6C6D8112-AA43-4712-80CF-AE2337E6542C}" srcOrd="0" destOrd="0" presId="urn:microsoft.com/office/officeart/2018/2/layout/IconVerticalSolidList"/>
    <dgm:cxn modelId="{12996F8D-FD95-D249-9919-60FD8B7E571B}" srcId="{74F1AE31-4BDB-4AEF-9CF9-4AEA0686829F}" destId="{A0B62E63-13DE-204E-B773-A99436E444FB}" srcOrd="6" destOrd="0" parTransId="{B98DCD1E-7DC0-1841-9433-34DC5D7134AC}" sibTransId="{B6A10C7A-8B20-FF41-ABF8-18E776505611}"/>
    <dgm:cxn modelId="{96B77292-52CE-5A41-90FC-F20768EC69B7}" type="presOf" srcId="{A0B62E63-13DE-204E-B773-A99436E444FB}" destId="{F26A6DC6-C9A4-8741-9A86-54A26FAB096C}" srcOrd="0" destOrd="0" presId="urn:microsoft.com/office/officeart/2018/2/layout/IconVerticalSolidList"/>
    <dgm:cxn modelId="{02A3AC97-98CD-3148-AD62-83DCF997FC60}" type="presOf" srcId="{E65B2FE4-2088-7347-8E94-375CC126D207}" destId="{D9E8EE0C-B66F-084D-96D5-5B4E625DDE35}" srcOrd="0" destOrd="0" presId="urn:microsoft.com/office/officeart/2018/2/layout/IconVerticalSolidList"/>
    <dgm:cxn modelId="{A4B5E3A0-BEC5-EA43-BAE5-7882FA7F437A}" srcId="{74F1AE31-4BDB-4AEF-9CF9-4AEA0686829F}" destId="{E65B2FE4-2088-7347-8E94-375CC126D207}" srcOrd="7" destOrd="0" parTransId="{BBACF5DA-8336-1C41-968A-92F7C42DE18E}" sibTransId="{4D7ACE20-CDDA-D047-BB4B-6A900BF94276}"/>
    <dgm:cxn modelId="{8FAD10B8-DB56-3E49-8967-AE31E4CCBBA5}" srcId="{74F1AE31-4BDB-4AEF-9CF9-4AEA0686829F}" destId="{61705E24-86F4-8842-B44A-399C003E6C75}" srcOrd="3" destOrd="0" parTransId="{A0181F0C-6B1B-FD43-9DA6-8229AEFEFFF6}" sibTransId="{D3CA9D3A-705A-4E45-8AB2-CF8751F8F83C}"/>
    <dgm:cxn modelId="{014993C1-5863-4F3C-BABD-0E62FBF71D25}" srcId="{74F1AE31-4BDB-4AEF-9CF9-4AEA0686829F}" destId="{7A046A56-5412-40F6-9A30-2D684D4F1794}" srcOrd="9" destOrd="0" parTransId="{24FFDE45-A3AD-44A1-843A-41FD5FD25891}" sibTransId="{211254E5-D560-4832-B6B6-32004DEDF629}"/>
    <dgm:cxn modelId="{56C303CE-1C8B-8441-AE33-6D06999D8572}" srcId="{74F1AE31-4BDB-4AEF-9CF9-4AEA0686829F}" destId="{A0C0DD49-612B-474A-B108-DEC96A2BF2B2}" srcOrd="8" destOrd="0" parTransId="{2FC11591-6F0D-B442-B85E-82BCFD7C50C3}" sibTransId="{C03DAEB7-BD30-5748-A056-D3114A22485F}"/>
    <dgm:cxn modelId="{3B71FBD1-FB74-4388-A8B4-3E9A2E99F9EB}" srcId="{74F1AE31-4BDB-4AEF-9CF9-4AEA0686829F}" destId="{12923296-B4E4-4749-9AE1-816BC0FCBD82}" srcOrd="1" destOrd="0" parTransId="{69C50803-C337-492D-97F0-A25B44123A63}" sibTransId="{22837656-7A5D-4FBE-ABCC-0F1C39DA2733}"/>
    <dgm:cxn modelId="{5EE9A4DD-C73C-46FC-B586-C4DD5F1D1A67}" type="presOf" srcId="{03C7D464-7D96-4DED-9978-CFA121FF1DB4}" destId="{D6C96FF1-7A8C-4039-AAE7-B2615CEA78A7}" srcOrd="0" destOrd="0" presId="urn:microsoft.com/office/officeart/2018/2/layout/IconVerticalSolidList"/>
    <dgm:cxn modelId="{BC7310F0-B6A7-438A-BFBE-C75DFA329A79}" srcId="{74F1AE31-4BDB-4AEF-9CF9-4AEA0686829F}" destId="{03C7D464-7D96-4DED-9978-CFA121FF1DB4}" srcOrd="0" destOrd="0" parTransId="{C5BB42A1-B4F6-4760-A117-BDF1435B92B9}" sibTransId="{D5CD42C2-1801-411A-A567-52CD2391E0CC}"/>
    <dgm:cxn modelId="{0E1E97F0-BB87-8447-BE28-81F5B49CB81D}" type="presOf" srcId="{A0C0DD49-612B-474A-B108-DEC96A2BF2B2}" destId="{0E1DAC98-40B7-244E-AC10-73302235570F}" srcOrd="0" destOrd="0" presId="urn:microsoft.com/office/officeart/2018/2/layout/IconVerticalSolidList"/>
    <dgm:cxn modelId="{08536BF3-D2E1-2A41-BCF1-E39B6B76AE1F}" type="presOf" srcId="{61705E24-86F4-8842-B44A-399C003E6C75}" destId="{91D9F510-D8F7-F747-80F2-791304A5E967}" srcOrd="0" destOrd="0" presId="urn:microsoft.com/office/officeart/2018/2/layout/IconVerticalSolidList"/>
    <dgm:cxn modelId="{04C610FE-E556-45FB-B829-F8E410F88D04}" srcId="{74F1AE31-4BDB-4AEF-9CF9-4AEA0686829F}" destId="{44667716-3FF8-4A3E-A23D-C4EB8DA5B671}" srcOrd="4" destOrd="0" parTransId="{7D660B6D-0093-46D4-AFAD-75C7FA936D34}" sibTransId="{7500C60A-631C-499F-AA93-B102649F6429}"/>
    <dgm:cxn modelId="{B758EE21-6E63-411A-A3FD-9C26900B6B36}" type="presParOf" srcId="{B11C57A3-88EA-491E-9069-7DD077D93E65}" destId="{11051DB7-5EFD-439D-AFE3-F59447695DF2}" srcOrd="0" destOrd="0" presId="urn:microsoft.com/office/officeart/2018/2/layout/IconVerticalSolidList"/>
    <dgm:cxn modelId="{BBF7520F-893B-466E-9CD7-DCD79991C790}" type="presParOf" srcId="{11051DB7-5EFD-439D-AFE3-F59447695DF2}" destId="{C80FBCD6-F7DE-4893-9727-D13A2CE8655D}" srcOrd="0" destOrd="0" presId="urn:microsoft.com/office/officeart/2018/2/layout/IconVerticalSolidList"/>
    <dgm:cxn modelId="{30D0E7FE-4646-48E9-9230-C19E099D7A0C}" type="presParOf" srcId="{11051DB7-5EFD-439D-AFE3-F59447695DF2}" destId="{0A5EA42D-D459-40E5-8205-BB7C47E5C4BD}" srcOrd="1" destOrd="0" presId="urn:microsoft.com/office/officeart/2018/2/layout/IconVerticalSolidList"/>
    <dgm:cxn modelId="{90CFB7A8-095C-49A4-A795-CF28651E00AD}" type="presParOf" srcId="{11051DB7-5EFD-439D-AFE3-F59447695DF2}" destId="{6DC7359D-20CF-4D8A-AE3F-515C4C4AAF85}" srcOrd="2" destOrd="0" presId="urn:microsoft.com/office/officeart/2018/2/layout/IconVerticalSolidList"/>
    <dgm:cxn modelId="{3FCFB421-5151-49C6-93E0-8E74B1CD0D78}" type="presParOf" srcId="{11051DB7-5EFD-439D-AFE3-F59447695DF2}" destId="{D6C96FF1-7A8C-4039-AAE7-B2615CEA78A7}" srcOrd="3" destOrd="0" presId="urn:microsoft.com/office/officeart/2018/2/layout/IconVerticalSolidList"/>
    <dgm:cxn modelId="{3129ACB6-C624-4A96-97BF-361B9E5F6EC5}" type="presParOf" srcId="{B11C57A3-88EA-491E-9069-7DD077D93E65}" destId="{0F9C68EC-D107-4423-96A5-411DD5008522}" srcOrd="1" destOrd="0" presId="urn:microsoft.com/office/officeart/2018/2/layout/IconVerticalSolidList"/>
    <dgm:cxn modelId="{7B5D6A11-DC71-45B8-BBFB-315E7E9FA328}" type="presParOf" srcId="{B11C57A3-88EA-491E-9069-7DD077D93E65}" destId="{7C8B9FA5-BA09-46E0-8D10-EF7F2A931C4B}" srcOrd="2" destOrd="0" presId="urn:microsoft.com/office/officeart/2018/2/layout/IconVerticalSolidList"/>
    <dgm:cxn modelId="{7DC7FFA1-0DD5-4E6A-8320-C194924DB9F9}" type="presParOf" srcId="{7C8B9FA5-BA09-46E0-8D10-EF7F2A931C4B}" destId="{1B3F6F26-31BC-4483-8842-61D5BA02FCA1}" srcOrd="0" destOrd="0" presId="urn:microsoft.com/office/officeart/2018/2/layout/IconVerticalSolidList"/>
    <dgm:cxn modelId="{E311B612-0D7D-4E3F-9239-ED612B33FBEC}" type="presParOf" srcId="{7C8B9FA5-BA09-46E0-8D10-EF7F2A931C4B}" destId="{BA5DC396-7A5F-4603-B60F-61B64C3D4754}" srcOrd="1" destOrd="0" presId="urn:microsoft.com/office/officeart/2018/2/layout/IconVerticalSolidList"/>
    <dgm:cxn modelId="{CF467F2A-B23E-42FF-A96E-811A3844F6E7}" type="presParOf" srcId="{7C8B9FA5-BA09-46E0-8D10-EF7F2A931C4B}" destId="{2EDEA8BD-ED22-435C-A910-43DEE5789CC4}" srcOrd="2" destOrd="0" presId="urn:microsoft.com/office/officeart/2018/2/layout/IconVerticalSolidList"/>
    <dgm:cxn modelId="{20BAF941-AF24-4419-B654-5F9AAB423DC0}" type="presParOf" srcId="{7C8B9FA5-BA09-46E0-8D10-EF7F2A931C4B}" destId="{9775C06B-750C-4E72-A22E-071D18B5BE1C}" srcOrd="3" destOrd="0" presId="urn:microsoft.com/office/officeart/2018/2/layout/IconVerticalSolidList"/>
    <dgm:cxn modelId="{199BE46F-F1AF-420F-BD8C-9ACC8C56F9C9}" type="presParOf" srcId="{B11C57A3-88EA-491E-9069-7DD077D93E65}" destId="{99A46CE1-5626-43DC-9B17-4A531233D0AE}" srcOrd="3" destOrd="0" presId="urn:microsoft.com/office/officeart/2018/2/layout/IconVerticalSolidList"/>
    <dgm:cxn modelId="{136AC6D9-B1DA-423D-B3F1-C52520EF82E5}" type="presParOf" srcId="{B11C57A3-88EA-491E-9069-7DD077D93E65}" destId="{2523547A-FED0-402A-AD21-37F42C88D51B}" srcOrd="4" destOrd="0" presId="urn:microsoft.com/office/officeart/2018/2/layout/IconVerticalSolidList"/>
    <dgm:cxn modelId="{E4F610EE-C18E-44B9-AC2D-57ED103A4681}" type="presParOf" srcId="{2523547A-FED0-402A-AD21-37F42C88D51B}" destId="{7A490030-F4B7-42AD-996F-DD5CBE6BCB73}" srcOrd="0" destOrd="0" presId="urn:microsoft.com/office/officeart/2018/2/layout/IconVerticalSolidList"/>
    <dgm:cxn modelId="{758338E2-F83E-4DD0-AC9A-1553F35B9EC4}" type="presParOf" srcId="{2523547A-FED0-402A-AD21-37F42C88D51B}" destId="{3E0792DD-EABA-41E6-9205-2B49FCA273F8}" srcOrd="1" destOrd="0" presId="urn:microsoft.com/office/officeart/2018/2/layout/IconVerticalSolidList"/>
    <dgm:cxn modelId="{27BCF792-382F-414C-952B-995C79174683}" type="presParOf" srcId="{2523547A-FED0-402A-AD21-37F42C88D51B}" destId="{D90D7613-EF3E-43B2-A865-6B4C6D791F9F}" srcOrd="2" destOrd="0" presId="urn:microsoft.com/office/officeart/2018/2/layout/IconVerticalSolidList"/>
    <dgm:cxn modelId="{3B8EA414-1F16-4EB5-A70C-BF6636A3B7EF}" type="presParOf" srcId="{2523547A-FED0-402A-AD21-37F42C88D51B}" destId="{37440676-5AFD-4CBF-B481-7AE1532B5DC4}" srcOrd="3" destOrd="0" presId="urn:microsoft.com/office/officeart/2018/2/layout/IconVerticalSolidList"/>
    <dgm:cxn modelId="{6C035537-171A-4DF2-B5A2-5FE868C4804E}" type="presParOf" srcId="{B11C57A3-88EA-491E-9069-7DD077D93E65}" destId="{3F903D27-1330-4675-B977-0E0C2C737618}" srcOrd="5" destOrd="0" presId="urn:microsoft.com/office/officeart/2018/2/layout/IconVerticalSolidList"/>
    <dgm:cxn modelId="{12D33193-8BAF-5A42-8831-56EC8A22059E}" type="presParOf" srcId="{B11C57A3-88EA-491E-9069-7DD077D93E65}" destId="{7A95EA3D-40C3-8C4C-ABBF-C0236EC6D7DA}" srcOrd="6" destOrd="0" presId="urn:microsoft.com/office/officeart/2018/2/layout/IconVerticalSolidList"/>
    <dgm:cxn modelId="{6C18F0E8-3CFB-FC4F-8EFE-F6A72E21A8FE}" type="presParOf" srcId="{7A95EA3D-40C3-8C4C-ABBF-C0236EC6D7DA}" destId="{C5656DBC-4566-AE4D-BA40-68010C1BDB77}" srcOrd="0" destOrd="0" presId="urn:microsoft.com/office/officeart/2018/2/layout/IconVerticalSolidList"/>
    <dgm:cxn modelId="{2BDD0790-9E9D-8E41-A34A-A879D254E184}" type="presParOf" srcId="{7A95EA3D-40C3-8C4C-ABBF-C0236EC6D7DA}" destId="{8E500981-F70E-4944-BD83-598F6FB8E637}" srcOrd="1" destOrd="0" presId="urn:microsoft.com/office/officeart/2018/2/layout/IconVerticalSolidList"/>
    <dgm:cxn modelId="{3C8B8E6D-A92D-C243-900C-895EBC049962}" type="presParOf" srcId="{7A95EA3D-40C3-8C4C-ABBF-C0236EC6D7DA}" destId="{197AD2C2-7D6B-0547-9426-DD28640AD52E}" srcOrd="2" destOrd="0" presId="urn:microsoft.com/office/officeart/2018/2/layout/IconVerticalSolidList"/>
    <dgm:cxn modelId="{2E720233-04C1-C447-A3EB-B6F44774241A}" type="presParOf" srcId="{7A95EA3D-40C3-8C4C-ABBF-C0236EC6D7DA}" destId="{91D9F510-D8F7-F747-80F2-791304A5E967}" srcOrd="3" destOrd="0" presId="urn:microsoft.com/office/officeart/2018/2/layout/IconVerticalSolidList"/>
    <dgm:cxn modelId="{A8AC7E02-40ED-2B44-8EBD-2BDD4D71771E}" type="presParOf" srcId="{B11C57A3-88EA-491E-9069-7DD077D93E65}" destId="{DDCB3DC6-0F53-4142-BC84-6A9944906366}" srcOrd="7" destOrd="0" presId="urn:microsoft.com/office/officeart/2018/2/layout/IconVerticalSolidList"/>
    <dgm:cxn modelId="{59EEF0EA-99D9-4478-BE2A-EDDFD50D4549}" type="presParOf" srcId="{B11C57A3-88EA-491E-9069-7DD077D93E65}" destId="{8A0B5CA2-A2D3-479B-9404-DABEECF003D6}" srcOrd="8" destOrd="0" presId="urn:microsoft.com/office/officeart/2018/2/layout/IconVerticalSolidList"/>
    <dgm:cxn modelId="{9DD66FFE-F28E-4B3F-90B2-4A3EF8E42B20}" type="presParOf" srcId="{8A0B5CA2-A2D3-479B-9404-DABEECF003D6}" destId="{15690EDF-37C1-4EA8-9693-923325356FE0}" srcOrd="0" destOrd="0" presId="urn:microsoft.com/office/officeart/2018/2/layout/IconVerticalSolidList"/>
    <dgm:cxn modelId="{1536B48C-DCF5-4E16-B445-73C014F9665D}" type="presParOf" srcId="{8A0B5CA2-A2D3-479B-9404-DABEECF003D6}" destId="{7CEF96F6-C96F-4792-BB21-936492494DAC}" srcOrd="1" destOrd="0" presId="urn:microsoft.com/office/officeart/2018/2/layout/IconVerticalSolidList"/>
    <dgm:cxn modelId="{7B9304C7-ED0C-4AF2-8746-7A85B5860355}" type="presParOf" srcId="{8A0B5CA2-A2D3-479B-9404-DABEECF003D6}" destId="{11F3030F-4D8E-4D6C-B6BB-BCEE105ABC2C}" srcOrd="2" destOrd="0" presId="urn:microsoft.com/office/officeart/2018/2/layout/IconVerticalSolidList"/>
    <dgm:cxn modelId="{8FE442F2-C757-49F5-8109-4FE275AFE3C7}" type="presParOf" srcId="{8A0B5CA2-A2D3-479B-9404-DABEECF003D6}" destId="{5AE8B591-C129-4543-BF86-8922A746420D}" srcOrd="3" destOrd="0" presId="urn:microsoft.com/office/officeart/2018/2/layout/IconVerticalSolidList"/>
    <dgm:cxn modelId="{C65397AA-972B-48EA-A4D9-5F9BF4C76FB3}" type="presParOf" srcId="{B11C57A3-88EA-491E-9069-7DD077D93E65}" destId="{A18D9BF6-AB35-495E-BD15-D8B3687EC3DF}" srcOrd="9" destOrd="0" presId="urn:microsoft.com/office/officeart/2018/2/layout/IconVerticalSolidList"/>
    <dgm:cxn modelId="{A7D9C5A3-8BCF-E140-A49B-A8EDF2FAFF53}" type="presParOf" srcId="{B11C57A3-88EA-491E-9069-7DD077D93E65}" destId="{DE55D855-AD2C-DB4D-85E3-2F33E7A6B684}" srcOrd="10" destOrd="0" presId="urn:microsoft.com/office/officeart/2018/2/layout/IconVerticalSolidList"/>
    <dgm:cxn modelId="{EEEF97B5-DD44-D049-BADA-FE3DDF3967B7}" type="presParOf" srcId="{DE55D855-AD2C-DB4D-85E3-2F33E7A6B684}" destId="{0EF44EB4-56BE-6342-A71D-E0FC75EAD1C7}" srcOrd="0" destOrd="0" presId="urn:microsoft.com/office/officeart/2018/2/layout/IconVerticalSolidList"/>
    <dgm:cxn modelId="{0E7D02C9-FA8A-2E4D-86E1-C05EEB7CDC7F}" type="presParOf" srcId="{DE55D855-AD2C-DB4D-85E3-2F33E7A6B684}" destId="{8930F702-CAFD-FE4A-8996-028E2A131AC4}" srcOrd="1" destOrd="0" presId="urn:microsoft.com/office/officeart/2018/2/layout/IconVerticalSolidList"/>
    <dgm:cxn modelId="{726C9B8C-D92B-7A4E-98EE-F461B7CB634C}" type="presParOf" srcId="{DE55D855-AD2C-DB4D-85E3-2F33E7A6B684}" destId="{E9852BA6-87E0-DF4B-B623-348944D9D716}" srcOrd="2" destOrd="0" presId="urn:microsoft.com/office/officeart/2018/2/layout/IconVerticalSolidList"/>
    <dgm:cxn modelId="{F2028A4B-25AB-4E41-A67B-866DE7B8AA16}" type="presParOf" srcId="{DE55D855-AD2C-DB4D-85E3-2F33E7A6B684}" destId="{64362366-8F8A-234D-BC01-A8879A43A2E8}" srcOrd="3" destOrd="0" presId="urn:microsoft.com/office/officeart/2018/2/layout/IconVerticalSolidList"/>
    <dgm:cxn modelId="{227F2BD5-650E-3A49-A81A-C861F10CA584}" type="presParOf" srcId="{B11C57A3-88EA-491E-9069-7DD077D93E65}" destId="{F43D4342-0485-D34A-976C-2D7B7A5C6B6E}" srcOrd="11" destOrd="0" presId="urn:microsoft.com/office/officeart/2018/2/layout/IconVerticalSolidList"/>
    <dgm:cxn modelId="{9D7F9DC7-5FD9-BF46-9935-686C5ACAB1F9}" type="presParOf" srcId="{B11C57A3-88EA-491E-9069-7DD077D93E65}" destId="{C12C5EDF-4B96-F24B-A46A-21923D4D2022}" srcOrd="12" destOrd="0" presId="urn:microsoft.com/office/officeart/2018/2/layout/IconVerticalSolidList"/>
    <dgm:cxn modelId="{DD97BA0B-6CA5-8B47-AB88-8EF85C198D80}" type="presParOf" srcId="{C12C5EDF-4B96-F24B-A46A-21923D4D2022}" destId="{AF203830-8D2E-394C-BFAA-7D4F35CB1A98}" srcOrd="0" destOrd="0" presId="urn:microsoft.com/office/officeart/2018/2/layout/IconVerticalSolidList"/>
    <dgm:cxn modelId="{DB7CD164-AFD5-1A46-91E3-1951065D50A4}" type="presParOf" srcId="{C12C5EDF-4B96-F24B-A46A-21923D4D2022}" destId="{9FBE37E1-C34F-3F4E-A08F-E7342BE511DB}" srcOrd="1" destOrd="0" presId="urn:microsoft.com/office/officeart/2018/2/layout/IconVerticalSolidList"/>
    <dgm:cxn modelId="{764D2A54-76A7-FE46-9FE5-0A7C4E1E10EB}" type="presParOf" srcId="{C12C5EDF-4B96-F24B-A46A-21923D4D2022}" destId="{E1C991D9-9FBB-A047-B64A-65491490560A}" srcOrd="2" destOrd="0" presId="urn:microsoft.com/office/officeart/2018/2/layout/IconVerticalSolidList"/>
    <dgm:cxn modelId="{C11845A9-BB1A-C844-B357-E9F68931FD0C}" type="presParOf" srcId="{C12C5EDF-4B96-F24B-A46A-21923D4D2022}" destId="{F26A6DC6-C9A4-8741-9A86-54A26FAB096C}" srcOrd="3" destOrd="0" presId="urn:microsoft.com/office/officeart/2018/2/layout/IconVerticalSolidList"/>
    <dgm:cxn modelId="{14C8BC44-AA93-8D43-9F0C-57123FB95BE2}" type="presParOf" srcId="{B11C57A3-88EA-491E-9069-7DD077D93E65}" destId="{4004DF17-4648-5C4B-BFE6-6FF37F738B72}" srcOrd="13" destOrd="0" presId="urn:microsoft.com/office/officeart/2018/2/layout/IconVerticalSolidList"/>
    <dgm:cxn modelId="{F9E0BDB0-1602-0745-9552-4E66375A0E20}" type="presParOf" srcId="{B11C57A3-88EA-491E-9069-7DD077D93E65}" destId="{291FD7B7-AAA7-B84C-824B-F156114E5899}" srcOrd="14" destOrd="0" presId="urn:microsoft.com/office/officeart/2018/2/layout/IconVerticalSolidList"/>
    <dgm:cxn modelId="{5213A040-AB68-B047-A1B1-316956BE0A92}" type="presParOf" srcId="{291FD7B7-AAA7-B84C-824B-F156114E5899}" destId="{06F9E348-81B3-AA41-9013-6B19646F1C99}" srcOrd="0" destOrd="0" presId="urn:microsoft.com/office/officeart/2018/2/layout/IconVerticalSolidList"/>
    <dgm:cxn modelId="{643E8E5E-7523-3D42-85F1-98309E371143}" type="presParOf" srcId="{291FD7B7-AAA7-B84C-824B-F156114E5899}" destId="{39EAEC05-93D1-6C49-929C-ABD0679AD7F7}" srcOrd="1" destOrd="0" presId="urn:microsoft.com/office/officeart/2018/2/layout/IconVerticalSolidList"/>
    <dgm:cxn modelId="{30207D41-A29A-D348-9EE0-2D4BC65E8369}" type="presParOf" srcId="{291FD7B7-AAA7-B84C-824B-F156114E5899}" destId="{2CDC673A-631B-8C44-9139-36504F8A3E4A}" srcOrd="2" destOrd="0" presId="urn:microsoft.com/office/officeart/2018/2/layout/IconVerticalSolidList"/>
    <dgm:cxn modelId="{6A6A3647-DC54-C349-B77C-FC7E14A18CBF}" type="presParOf" srcId="{291FD7B7-AAA7-B84C-824B-F156114E5899}" destId="{D9E8EE0C-B66F-084D-96D5-5B4E625DDE35}" srcOrd="3" destOrd="0" presId="urn:microsoft.com/office/officeart/2018/2/layout/IconVerticalSolidList"/>
    <dgm:cxn modelId="{BB9E072A-535A-384A-8C6C-B550E217FBD2}" type="presParOf" srcId="{B11C57A3-88EA-491E-9069-7DD077D93E65}" destId="{A2E5C486-A3CF-954E-930E-F697AD246C66}" srcOrd="15" destOrd="0" presId="urn:microsoft.com/office/officeart/2018/2/layout/IconVerticalSolidList"/>
    <dgm:cxn modelId="{EF8C1148-8DBA-FF43-86B2-DF347BC15F0E}" type="presParOf" srcId="{B11C57A3-88EA-491E-9069-7DD077D93E65}" destId="{BE6CE1D4-7447-6042-B0B1-64ACAE7824A6}" srcOrd="16" destOrd="0" presId="urn:microsoft.com/office/officeart/2018/2/layout/IconVerticalSolidList"/>
    <dgm:cxn modelId="{2E1B1026-0C87-A741-A40D-2895661F7C66}" type="presParOf" srcId="{BE6CE1D4-7447-6042-B0B1-64ACAE7824A6}" destId="{5432196E-57C4-494C-8E9B-CC35FEE5AB4B}" srcOrd="0" destOrd="0" presId="urn:microsoft.com/office/officeart/2018/2/layout/IconVerticalSolidList"/>
    <dgm:cxn modelId="{1B9C875A-2436-BA46-83AF-8AF8433DA68A}" type="presParOf" srcId="{BE6CE1D4-7447-6042-B0B1-64ACAE7824A6}" destId="{7A8FFE6D-E240-ED49-A5C5-4C61A80395DF}" srcOrd="1" destOrd="0" presId="urn:microsoft.com/office/officeart/2018/2/layout/IconVerticalSolidList"/>
    <dgm:cxn modelId="{C3F691E9-F8B9-6B46-A5CD-AAD0CD1CF92D}" type="presParOf" srcId="{BE6CE1D4-7447-6042-B0B1-64ACAE7824A6}" destId="{10051F33-2D74-9D43-A2BA-9AD4B7C73C9B}" srcOrd="2" destOrd="0" presId="urn:microsoft.com/office/officeart/2018/2/layout/IconVerticalSolidList"/>
    <dgm:cxn modelId="{75286E88-B9DC-864E-8759-DAB4CF0C8BFA}" type="presParOf" srcId="{BE6CE1D4-7447-6042-B0B1-64ACAE7824A6}" destId="{0E1DAC98-40B7-244E-AC10-73302235570F}" srcOrd="3" destOrd="0" presId="urn:microsoft.com/office/officeart/2018/2/layout/IconVerticalSolidList"/>
    <dgm:cxn modelId="{827CA402-5BC8-F442-8FC7-A3011B680BA7}" type="presParOf" srcId="{B11C57A3-88EA-491E-9069-7DD077D93E65}" destId="{1704FFA2-A2FE-474F-BDDA-C1D34E7C684C}" srcOrd="17" destOrd="0" presId="urn:microsoft.com/office/officeart/2018/2/layout/IconVerticalSolidList"/>
    <dgm:cxn modelId="{8C7F0B21-CF37-4459-96A0-40944AF29988}" type="presParOf" srcId="{B11C57A3-88EA-491E-9069-7DD077D93E65}" destId="{736E4024-3A2C-43F7-ABEB-020EF32E8281}" srcOrd="18" destOrd="0" presId="urn:microsoft.com/office/officeart/2018/2/layout/IconVerticalSolidList"/>
    <dgm:cxn modelId="{FBD17564-29DB-42F1-B54B-32C0711C6F92}" type="presParOf" srcId="{736E4024-3A2C-43F7-ABEB-020EF32E8281}" destId="{F86610DF-A9D8-4975-B8A1-3F1A8D3A5127}" srcOrd="0" destOrd="0" presId="urn:microsoft.com/office/officeart/2018/2/layout/IconVerticalSolidList"/>
    <dgm:cxn modelId="{8A09DBFF-CDBE-4AF1-B364-4E63679A7BB6}" type="presParOf" srcId="{736E4024-3A2C-43F7-ABEB-020EF32E8281}" destId="{B1DDFD96-6C18-4DF2-9071-F6BCCCDDC733}" srcOrd="1" destOrd="0" presId="urn:microsoft.com/office/officeart/2018/2/layout/IconVerticalSolidList"/>
    <dgm:cxn modelId="{17383C74-7BCE-4F36-806D-3F481F4B2630}" type="presParOf" srcId="{736E4024-3A2C-43F7-ABEB-020EF32E8281}" destId="{E507E8C6-2FBF-423E-A0FB-CE5368F27F7E}" srcOrd="2" destOrd="0" presId="urn:microsoft.com/office/officeart/2018/2/layout/IconVerticalSolidList"/>
    <dgm:cxn modelId="{CC8D89EE-0DB5-463E-92A1-74B033E4F653}" type="presParOf" srcId="{736E4024-3A2C-43F7-ABEB-020EF32E8281}" destId="{6C6D8112-AA43-4712-80CF-AE2337E6542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FBCD6-F7DE-4893-9727-D13A2CE8655D}">
      <dsp:nvSpPr>
        <dsp:cNvPr id="0" name=""/>
        <dsp:cNvSpPr/>
      </dsp:nvSpPr>
      <dsp:spPr>
        <a:xfrm>
          <a:off x="0" y="9896"/>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A5EA42D-D459-40E5-8205-BB7C47E5C4BD}">
      <dsp:nvSpPr>
        <dsp:cNvPr id="0" name=""/>
        <dsp:cNvSpPr/>
      </dsp:nvSpPr>
      <dsp:spPr>
        <a:xfrm>
          <a:off x="114147" y="86060"/>
          <a:ext cx="207541" cy="2075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6C96FF1-7A8C-4039-AAE7-B2615CEA78A7}">
      <dsp:nvSpPr>
        <dsp:cNvPr id="0" name=""/>
        <dsp:cNvSpPr/>
      </dsp:nvSpPr>
      <dsp:spPr>
        <a:xfrm>
          <a:off x="435837" y="1157"/>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Setting up: 9:30 – 9:50 Google cloud and </a:t>
          </a:r>
          <a:r>
            <a:rPr lang="en-US" sz="1600" kern="1200" dirty="0" err="1"/>
            <a:t>Colab</a:t>
          </a:r>
          <a:r>
            <a:rPr lang="en-US" sz="1600" kern="1200" dirty="0"/>
            <a:t> set up</a:t>
          </a:r>
        </a:p>
      </dsp:txBody>
      <dsp:txXfrm>
        <a:off x="435837" y="1157"/>
        <a:ext cx="10430912" cy="377348"/>
      </dsp:txXfrm>
    </dsp:sp>
    <dsp:sp modelId="{1B3F6F26-31BC-4483-8842-61D5BA02FCA1}">
      <dsp:nvSpPr>
        <dsp:cNvPr id="0" name=""/>
        <dsp:cNvSpPr/>
      </dsp:nvSpPr>
      <dsp:spPr>
        <a:xfrm>
          <a:off x="0" y="472842"/>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A5DC396-7A5F-4603-B60F-61B64C3D4754}">
      <dsp:nvSpPr>
        <dsp:cNvPr id="0" name=""/>
        <dsp:cNvSpPr/>
      </dsp:nvSpPr>
      <dsp:spPr>
        <a:xfrm>
          <a:off x="114147" y="557746"/>
          <a:ext cx="207541" cy="20754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775C06B-750C-4E72-A22E-071D18B5BE1C}">
      <dsp:nvSpPr>
        <dsp:cNvPr id="0" name=""/>
        <dsp:cNvSpPr/>
      </dsp:nvSpPr>
      <dsp:spPr>
        <a:xfrm>
          <a:off x="435837" y="472842"/>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1: 9:50 – 10:00 Introduction to single-cell </a:t>
          </a:r>
          <a:r>
            <a:rPr lang="en-US" sz="1600" kern="1200" dirty="0" err="1"/>
            <a:t>multiomic</a:t>
          </a:r>
          <a:r>
            <a:rPr lang="en-US" sz="1600" kern="1200" dirty="0"/>
            <a:t> data and integrative analysis</a:t>
          </a:r>
        </a:p>
      </dsp:txBody>
      <dsp:txXfrm>
        <a:off x="435837" y="472842"/>
        <a:ext cx="10430912" cy="377348"/>
      </dsp:txXfrm>
    </dsp:sp>
    <dsp:sp modelId="{7A490030-F4B7-42AD-996F-DD5CBE6BCB73}">
      <dsp:nvSpPr>
        <dsp:cNvPr id="0" name=""/>
        <dsp:cNvSpPr/>
      </dsp:nvSpPr>
      <dsp:spPr>
        <a:xfrm>
          <a:off x="0" y="944528"/>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E0792DD-EABA-41E6-9205-2B49FCA273F8}">
      <dsp:nvSpPr>
        <dsp:cNvPr id="0" name=""/>
        <dsp:cNvSpPr/>
      </dsp:nvSpPr>
      <dsp:spPr>
        <a:xfrm>
          <a:off x="114147" y="1029431"/>
          <a:ext cx="207541" cy="20754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7440676-5AFD-4CBF-B481-7AE1532B5DC4}">
      <dsp:nvSpPr>
        <dsp:cNvPr id="0" name=""/>
        <dsp:cNvSpPr/>
      </dsp:nvSpPr>
      <dsp:spPr>
        <a:xfrm>
          <a:off x="435837" y="94452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2: 10:00 – 11:30 Multi-modal analysis of CITE-seq data with </a:t>
          </a:r>
          <a:r>
            <a:rPr lang="en-US" sz="1600" kern="1200" dirty="0" err="1"/>
            <a:t>CiteFuse</a:t>
          </a:r>
          <a:endParaRPr lang="en-US" sz="1600" kern="1200" dirty="0"/>
        </a:p>
      </dsp:txBody>
      <dsp:txXfrm>
        <a:off x="435837" y="944528"/>
        <a:ext cx="10430912" cy="377348"/>
      </dsp:txXfrm>
    </dsp:sp>
    <dsp:sp modelId="{C5656DBC-4566-AE4D-BA40-68010C1BDB77}">
      <dsp:nvSpPr>
        <dsp:cNvPr id="0" name=""/>
        <dsp:cNvSpPr/>
      </dsp:nvSpPr>
      <dsp:spPr>
        <a:xfrm>
          <a:off x="0" y="1416213"/>
          <a:ext cx="10866750" cy="377348"/>
        </a:xfrm>
        <a:prstGeom prst="roundRect">
          <a:avLst>
            <a:gd name="adj" fmla="val 10000"/>
          </a:avLst>
        </a:prstGeom>
        <a:solidFill>
          <a:schemeClr val="accent5">
            <a:lumMod val="20000"/>
            <a:lumOff val="8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E500981-F70E-4944-BD83-598F6FB8E637}">
      <dsp:nvSpPr>
        <dsp:cNvPr id="0" name=""/>
        <dsp:cNvSpPr/>
      </dsp:nvSpPr>
      <dsp:spPr>
        <a:xfrm>
          <a:off x="114147" y="1501116"/>
          <a:ext cx="207541" cy="207541"/>
        </a:xfrm>
        <a:prstGeom prst="rect">
          <a:avLst/>
        </a:prstGeom>
        <a:blipFill>
          <a:blip xmlns:r="http://schemas.openxmlformats.org/officeDocument/2006/relationships"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1D9F510-D8F7-F747-80F2-791304A5E967}">
      <dsp:nvSpPr>
        <dsp:cNvPr id="0" name=""/>
        <dsp:cNvSpPr/>
      </dsp:nvSpPr>
      <dsp:spPr>
        <a:xfrm>
          <a:off x="435837" y="1416213"/>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Short break: 11:30 </a:t>
          </a:r>
          <a:r>
            <a:rPr lang="en-US" sz="1600" kern="1200" dirty="0"/>
            <a:t>– 11:40</a:t>
          </a:r>
          <a:r>
            <a:rPr lang="en-GB" sz="1600" kern="1200" dirty="0"/>
            <a:t>  </a:t>
          </a:r>
        </a:p>
      </dsp:txBody>
      <dsp:txXfrm>
        <a:off x="435837" y="1416213"/>
        <a:ext cx="10430912" cy="377348"/>
      </dsp:txXfrm>
    </dsp:sp>
    <dsp:sp modelId="{15690EDF-37C1-4EA8-9693-923325356FE0}">
      <dsp:nvSpPr>
        <dsp:cNvPr id="0" name=""/>
        <dsp:cNvSpPr/>
      </dsp:nvSpPr>
      <dsp:spPr>
        <a:xfrm>
          <a:off x="0" y="1887898"/>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CEF96F6-C96F-4792-BB21-936492494DAC}">
      <dsp:nvSpPr>
        <dsp:cNvPr id="0" name=""/>
        <dsp:cNvSpPr/>
      </dsp:nvSpPr>
      <dsp:spPr>
        <a:xfrm>
          <a:off x="114147" y="1972802"/>
          <a:ext cx="207541" cy="207541"/>
        </a:xfrm>
        <a:prstGeom prst="rect">
          <a:avLst/>
        </a:prstGeom>
        <a:blipFill rotWithShape="1">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AE8B591-C129-4543-BF86-8922A746420D}">
      <dsp:nvSpPr>
        <dsp:cNvPr id="0" name=""/>
        <dsp:cNvSpPr/>
      </dsp:nvSpPr>
      <dsp:spPr>
        <a:xfrm>
          <a:off x="435837" y="1887898"/>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Session 3: 11:40 – 12:30 </a:t>
          </a:r>
          <a:r>
            <a:rPr lang="en-GB" sz="1600" kern="1200" dirty="0"/>
            <a:t>Basics of 10x multiome data analysis</a:t>
          </a:r>
          <a:endParaRPr lang="en-US" sz="1600" kern="1200" dirty="0"/>
        </a:p>
      </dsp:txBody>
      <dsp:txXfrm>
        <a:off x="435837" y="1887898"/>
        <a:ext cx="10430912" cy="377348"/>
      </dsp:txXfrm>
    </dsp:sp>
    <dsp:sp modelId="{0EF44EB4-56BE-6342-A71D-E0FC75EAD1C7}">
      <dsp:nvSpPr>
        <dsp:cNvPr id="0" name=""/>
        <dsp:cNvSpPr/>
      </dsp:nvSpPr>
      <dsp:spPr>
        <a:xfrm>
          <a:off x="0" y="2359584"/>
          <a:ext cx="10866750" cy="377348"/>
        </a:xfrm>
        <a:prstGeom prst="roundRect">
          <a:avLst>
            <a:gd name="adj" fmla="val 10000"/>
          </a:avLst>
        </a:prstGeom>
        <a:solidFill>
          <a:schemeClr val="accent5">
            <a:lumMod val="20000"/>
            <a:lumOff val="8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930F702-CAFD-FE4A-8996-028E2A131AC4}">
      <dsp:nvSpPr>
        <dsp:cNvPr id="0" name=""/>
        <dsp:cNvSpPr/>
      </dsp:nvSpPr>
      <dsp:spPr>
        <a:xfrm>
          <a:off x="114147" y="2444487"/>
          <a:ext cx="207541" cy="207541"/>
        </a:xfrm>
        <a:prstGeom prst="rect">
          <a:avLst/>
        </a:prstGeom>
        <a:blipFill>
          <a:blip xmlns:r="http://schemas.openxmlformats.org/officeDocument/2006/relationships"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4362366-8F8A-234D-BC01-A8879A43A2E8}">
      <dsp:nvSpPr>
        <dsp:cNvPr id="0" name=""/>
        <dsp:cNvSpPr/>
      </dsp:nvSpPr>
      <dsp:spPr>
        <a:xfrm>
          <a:off x="435837" y="235958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Lunch break: 12:30 </a:t>
          </a:r>
          <a:r>
            <a:rPr lang="en-US" sz="1600" kern="1200" dirty="0"/>
            <a:t>– 13:30</a:t>
          </a:r>
          <a:r>
            <a:rPr lang="en-GB" sz="1600" kern="1200" dirty="0"/>
            <a:t> </a:t>
          </a:r>
        </a:p>
      </dsp:txBody>
      <dsp:txXfrm>
        <a:off x="435837" y="2359584"/>
        <a:ext cx="10430912" cy="377348"/>
      </dsp:txXfrm>
    </dsp:sp>
    <dsp:sp modelId="{AF203830-8D2E-394C-BFAA-7D4F35CB1A98}">
      <dsp:nvSpPr>
        <dsp:cNvPr id="0" name=""/>
        <dsp:cNvSpPr/>
      </dsp:nvSpPr>
      <dsp:spPr>
        <a:xfrm>
          <a:off x="0" y="2831269"/>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FBE37E1-C34F-3F4E-A08F-E7342BE511DB}">
      <dsp:nvSpPr>
        <dsp:cNvPr id="0" name=""/>
        <dsp:cNvSpPr/>
      </dsp:nvSpPr>
      <dsp:spPr>
        <a:xfrm>
          <a:off x="114147" y="2916172"/>
          <a:ext cx="207541" cy="20754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26A6DC6-C9A4-8741-9A86-54A26FAB096C}">
      <dsp:nvSpPr>
        <dsp:cNvPr id="0" name=""/>
        <dsp:cNvSpPr/>
      </dsp:nvSpPr>
      <dsp:spPr>
        <a:xfrm>
          <a:off x="435837" y="2831269"/>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4: 13:30 </a:t>
          </a:r>
          <a:r>
            <a:rPr lang="en-US" sz="1600" kern="1200" dirty="0"/>
            <a:t>–</a:t>
          </a:r>
          <a:r>
            <a:rPr lang="en-GB" sz="1600" kern="1200" dirty="0"/>
            <a:t> 14:20 Introduction to Matilda</a:t>
          </a:r>
        </a:p>
      </dsp:txBody>
      <dsp:txXfrm>
        <a:off x="435837" y="2831269"/>
        <a:ext cx="10430912" cy="377348"/>
      </dsp:txXfrm>
    </dsp:sp>
    <dsp:sp modelId="{06F9E348-81B3-AA41-9013-6B19646F1C99}">
      <dsp:nvSpPr>
        <dsp:cNvPr id="0" name=""/>
        <dsp:cNvSpPr/>
      </dsp:nvSpPr>
      <dsp:spPr>
        <a:xfrm>
          <a:off x="0" y="3302954"/>
          <a:ext cx="10866750" cy="377348"/>
        </a:xfrm>
        <a:prstGeom prst="roundRect">
          <a:avLst>
            <a:gd name="adj" fmla="val 10000"/>
          </a:avLst>
        </a:prstGeom>
        <a:solidFill>
          <a:schemeClr val="accent5">
            <a:lumMod val="20000"/>
            <a:lumOff val="8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9EAEC05-93D1-6C49-929C-ABD0679AD7F7}">
      <dsp:nvSpPr>
        <dsp:cNvPr id="0" name=""/>
        <dsp:cNvSpPr/>
      </dsp:nvSpPr>
      <dsp:spPr>
        <a:xfrm>
          <a:off x="114147" y="3387858"/>
          <a:ext cx="207541" cy="207541"/>
        </a:xfrm>
        <a:prstGeom prst="rect">
          <a:avLst/>
        </a:prstGeom>
        <a:blipFill>
          <a:blip xmlns:r="http://schemas.openxmlformats.org/officeDocument/2006/relationships"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E8EE0C-B66F-084D-96D5-5B4E625DDE35}">
      <dsp:nvSpPr>
        <dsp:cNvPr id="0" name=""/>
        <dsp:cNvSpPr/>
      </dsp:nvSpPr>
      <dsp:spPr>
        <a:xfrm>
          <a:off x="435837" y="3302954"/>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Short break: 14:20 </a:t>
          </a:r>
          <a:r>
            <a:rPr lang="en-US" sz="1600" kern="1200" dirty="0"/>
            <a:t>– 14:30</a:t>
          </a:r>
          <a:r>
            <a:rPr lang="en-GB" sz="1600" kern="1200" dirty="0"/>
            <a:t> </a:t>
          </a:r>
        </a:p>
      </dsp:txBody>
      <dsp:txXfrm>
        <a:off x="435837" y="3302954"/>
        <a:ext cx="10430912" cy="377348"/>
      </dsp:txXfrm>
    </dsp:sp>
    <dsp:sp modelId="{5432196E-57C4-494C-8E9B-CC35FEE5AB4B}">
      <dsp:nvSpPr>
        <dsp:cNvPr id="0" name=""/>
        <dsp:cNvSpPr/>
      </dsp:nvSpPr>
      <dsp:spPr>
        <a:xfrm>
          <a:off x="0" y="3774640"/>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A8FFE6D-E240-ED49-A5C5-4C61A80395DF}">
      <dsp:nvSpPr>
        <dsp:cNvPr id="0" name=""/>
        <dsp:cNvSpPr/>
      </dsp:nvSpPr>
      <dsp:spPr>
        <a:xfrm>
          <a:off x="114147" y="3859543"/>
          <a:ext cx="207541" cy="207541"/>
        </a:xfrm>
        <a:prstGeom prst="rect">
          <a:avLst/>
        </a:prstGeom>
        <a:blipFill rotWithShape="1">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E1DAC98-40B7-244E-AC10-73302235570F}">
      <dsp:nvSpPr>
        <dsp:cNvPr id="0" name=""/>
        <dsp:cNvSpPr/>
      </dsp:nvSpPr>
      <dsp:spPr>
        <a:xfrm>
          <a:off x="435837" y="3774640"/>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GB" sz="1600" kern="1200" dirty="0"/>
            <a:t>Session 5: 14:30 </a:t>
          </a:r>
          <a:r>
            <a:rPr lang="en-US" sz="1600" kern="1200" dirty="0"/>
            <a:t>–</a:t>
          </a:r>
          <a:r>
            <a:rPr lang="en-GB" sz="1600" kern="1200" dirty="0"/>
            <a:t> 15:30 Multi-modal analysis of 10x multiome data with Matilda</a:t>
          </a:r>
        </a:p>
      </dsp:txBody>
      <dsp:txXfrm>
        <a:off x="435837" y="3774640"/>
        <a:ext cx="10430912" cy="377348"/>
      </dsp:txXfrm>
    </dsp:sp>
    <dsp:sp modelId="{F86610DF-A9D8-4975-B8A1-3F1A8D3A5127}">
      <dsp:nvSpPr>
        <dsp:cNvPr id="0" name=""/>
        <dsp:cNvSpPr/>
      </dsp:nvSpPr>
      <dsp:spPr>
        <a:xfrm>
          <a:off x="0" y="4246325"/>
          <a:ext cx="10866750" cy="377348"/>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1DDFD96-6C18-4DF2-9071-F6BCCCDDC733}">
      <dsp:nvSpPr>
        <dsp:cNvPr id="0" name=""/>
        <dsp:cNvSpPr/>
      </dsp:nvSpPr>
      <dsp:spPr>
        <a:xfrm>
          <a:off x="114147" y="4331228"/>
          <a:ext cx="207541" cy="207541"/>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C6D8112-AA43-4712-80CF-AE2337E6542C}">
      <dsp:nvSpPr>
        <dsp:cNvPr id="0" name=""/>
        <dsp:cNvSpPr/>
      </dsp:nvSpPr>
      <dsp:spPr>
        <a:xfrm>
          <a:off x="435837" y="4246325"/>
          <a:ext cx="10430912" cy="377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936" tIns="39936" rIns="39936" bIns="39936" numCol="1" spcCol="1270" anchor="ctr" anchorCtr="0">
          <a:noAutofit/>
        </a:bodyPr>
        <a:lstStyle/>
        <a:p>
          <a:pPr marL="0" lvl="0" indent="0" algn="l" defTabSz="711200">
            <a:lnSpc>
              <a:spcPct val="100000"/>
            </a:lnSpc>
            <a:spcBef>
              <a:spcPct val="0"/>
            </a:spcBef>
            <a:spcAft>
              <a:spcPct val="35000"/>
            </a:spcAft>
            <a:buNone/>
          </a:pPr>
          <a:r>
            <a:rPr lang="en-US" sz="1600" kern="1200" dirty="0"/>
            <a:t>Wrap up: 15:30 – 16:00 Conclusion and wrap up</a:t>
          </a:r>
        </a:p>
      </dsp:txBody>
      <dsp:txXfrm>
        <a:off x="435837" y="4246325"/>
        <a:ext cx="10430912" cy="3773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C73F4-0A75-424E-8AF1-4E27ED328871}" type="datetimeFigureOut">
              <a:rPr lang="en-US" smtClean="0"/>
              <a:t>7/3/24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8ED71-77F2-7D4E-849F-55752156AE20}" type="slidenum">
              <a:rPr lang="en-US" smtClean="0"/>
              <a:t>‹#›</a:t>
            </a:fld>
            <a:endParaRPr lang="en-US"/>
          </a:p>
        </p:txBody>
      </p:sp>
    </p:spTree>
    <p:extLst>
      <p:ext uri="{BB962C8B-B14F-4D97-AF65-F5344CB8AC3E}">
        <p14:creationId xmlns:p14="http://schemas.microsoft.com/office/powerpoint/2010/main" val="42158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nature.com/articles/s12276-020-00499-2#auth-Ayako-Suzuki" TargetMode="External"/><Relationship Id="rId3" Type="http://schemas.openxmlformats.org/officeDocument/2006/relationships/hyperlink" Target="https://www.nature.com/articles/s12276-020-00499-2#auth-Yukie-Kashima" TargetMode="External"/><Relationship Id="rId7" Type="http://schemas.openxmlformats.org/officeDocument/2006/relationships/hyperlink" Target="https://www.nature.com/articles/s12276-020-00499-2#auth-Yutaka-Suzuki"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nature.com/articles/s12276-020-00499-2#auth-Masahide-Seki" TargetMode="External"/><Relationship Id="rId5" Type="http://schemas.openxmlformats.org/officeDocument/2006/relationships/hyperlink" Target="https://www.nature.com/articles/s12276-020-00499-2#auth-Keiya-Kaneko" TargetMode="External"/><Relationship Id="rId4" Type="http://schemas.openxmlformats.org/officeDocument/2006/relationships/hyperlink" Target="https://www.nature.com/articles/s12276-020-00499-2#auth-Yoshitaka-Sakamoto" TargetMode="External"/><Relationship Id="rId9" Type="http://schemas.openxmlformats.org/officeDocument/2006/relationships/hyperlink" Target="https://www.nature.com/em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2</a:t>
            </a:fld>
            <a:endParaRPr lang="en-US"/>
          </a:p>
        </p:txBody>
      </p:sp>
    </p:spTree>
    <p:extLst>
      <p:ext uri="{BB962C8B-B14F-4D97-AF65-F5344CB8AC3E}">
        <p14:creationId xmlns:p14="http://schemas.microsoft.com/office/powerpoint/2010/main" val="924475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deep learning ?</a:t>
            </a:r>
          </a:p>
        </p:txBody>
      </p:sp>
      <p:sp>
        <p:nvSpPr>
          <p:cNvPr id="4" name="Slide Number Placeholder 3"/>
          <p:cNvSpPr>
            <a:spLocks noGrp="1"/>
          </p:cNvSpPr>
          <p:nvPr>
            <p:ph type="sldNum" sz="quarter" idx="5"/>
          </p:nvPr>
        </p:nvSpPr>
        <p:spPr/>
        <p:txBody>
          <a:bodyPr/>
          <a:lstStyle/>
          <a:p>
            <a:fld id="{5788ED71-77F2-7D4E-849F-55752156AE20}" type="slidenum">
              <a:rPr lang="en-US" smtClean="0"/>
              <a:t>43</a:t>
            </a:fld>
            <a:endParaRPr lang="en-US"/>
          </a:p>
        </p:txBody>
      </p:sp>
    </p:spTree>
    <p:extLst>
      <p:ext uri="{BB962C8B-B14F-4D97-AF65-F5344CB8AC3E}">
        <p14:creationId xmlns:p14="http://schemas.microsoft.com/office/powerpoint/2010/main" val="291213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deep learning ?</a:t>
            </a:r>
          </a:p>
        </p:txBody>
      </p:sp>
      <p:sp>
        <p:nvSpPr>
          <p:cNvPr id="4" name="Slide Number Placeholder 3"/>
          <p:cNvSpPr>
            <a:spLocks noGrp="1"/>
          </p:cNvSpPr>
          <p:nvPr>
            <p:ph type="sldNum" sz="quarter" idx="5"/>
          </p:nvPr>
        </p:nvSpPr>
        <p:spPr/>
        <p:txBody>
          <a:bodyPr/>
          <a:lstStyle/>
          <a:p>
            <a:fld id="{5788ED71-77F2-7D4E-849F-55752156AE20}" type="slidenum">
              <a:rPr lang="en-US" smtClean="0"/>
              <a:t>44</a:t>
            </a:fld>
            <a:endParaRPr lang="en-US"/>
          </a:p>
        </p:txBody>
      </p:sp>
    </p:spTree>
    <p:extLst>
      <p:ext uri="{BB962C8B-B14F-4D97-AF65-F5344CB8AC3E}">
        <p14:creationId xmlns:p14="http://schemas.microsoft.com/office/powerpoint/2010/main" val="3474290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61</a:t>
            </a:fld>
            <a:endParaRPr lang="en-US"/>
          </a:p>
        </p:txBody>
      </p:sp>
    </p:spTree>
    <p:extLst>
      <p:ext uri="{BB962C8B-B14F-4D97-AF65-F5344CB8AC3E}">
        <p14:creationId xmlns:p14="http://schemas.microsoft.com/office/powerpoint/2010/main" val="1318776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72</a:t>
            </a:fld>
            <a:endParaRPr lang="en-US"/>
          </a:p>
        </p:txBody>
      </p:sp>
    </p:spTree>
    <p:extLst>
      <p:ext uri="{BB962C8B-B14F-4D97-AF65-F5344CB8AC3E}">
        <p14:creationId xmlns:p14="http://schemas.microsoft.com/office/powerpoint/2010/main" val="607005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begin, you will be able to find all workshop material on our </a:t>
            </a:r>
            <a:r>
              <a:rPr lang="en-US" dirty="0" err="1"/>
              <a:t>Github</a:t>
            </a:r>
            <a:r>
              <a:rPr lang="en-US" dirty="0"/>
              <a:t> page following the first link. </a:t>
            </a:r>
          </a:p>
          <a:p>
            <a:pPr marL="158750" indent="0">
              <a:buNone/>
            </a:pPr>
            <a:endParaRPr lang="en-US" dirty="0"/>
          </a:p>
          <a:p>
            <a:pPr marL="158750" indent="0">
              <a:buNone/>
            </a:pPr>
            <a:r>
              <a:rPr lang="en-US" dirty="0"/>
              <a:t>And you will need access to the code and data that we will be using today on Google Cloud. All instructions to getting an account to access the Google Cloud can be found on this link.</a:t>
            </a:r>
          </a:p>
          <a:p>
            <a:pPr marL="158750" indent="0">
              <a:buNone/>
            </a:pPr>
            <a:endParaRPr lang="en-US" dirty="0"/>
          </a:p>
          <a:p>
            <a:pPr marL="158750" indent="0">
              <a:buNone/>
            </a:pPr>
            <a:r>
              <a:rPr lang="en-US" dirty="0"/>
              <a:t>https://</a:t>
            </a:r>
            <a:r>
              <a:rPr lang="en-US" dirty="0" err="1"/>
              <a:t>sydneybiox.github.io</a:t>
            </a:r>
            <a:r>
              <a:rPr lang="en-US" dirty="0"/>
              <a:t>/</a:t>
            </a:r>
            <a:r>
              <a:rPr lang="en-US" dirty="0" err="1"/>
              <a:t>scdneyAdvancedPhenotyping</a:t>
            </a:r>
            <a:r>
              <a:rPr lang="en-US" dirty="0"/>
              <a:t>/articles/</a:t>
            </a:r>
            <a:r>
              <a:rPr lang="en-US" dirty="0" err="1"/>
              <a:t>advanced_phenotyping.html</a:t>
            </a:r>
            <a:r>
              <a:rPr lang="en-US" dirty="0"/>
              <a:t> https://</a:t>
            </a:r>
            <a:r>
              <a:rPr lang="en-US" dirty="0" err="1"/>
              <a:t>docs.google.com</a:t>
            </a:r>
            <a:r>
              <a:rPr lang="en-US" dirty="0"/>
              <a:t>/spreadsheets/d/1zHbboRNedmdcfXaSDaQ9BRO2FNdsexwQkp7Vp-2E0eg/</a:t>
            </a:r>
            <a:r>
              <a:rPr lang="en-US" dirty="0" err="1"/>
              <a:t>edit#gid</a:t>
            </a:r>
            <a:r>
              <a:rPr lang="en-US" dirty="0"/>
              <a:t>=0</a:t>
            </a:r>
          </a:p>
          <a:p>
            <a:pPr marL="158750" indent="0">
              <a:buNone/>
            </a:pPr>
            <a:endParaRPr lang="en-US" dirty="0"/>
          </a:p>
          <a:p>
            <a:pPr marL="158750" indent="0">
              <a:buNone/>
            </a:pPr>
            <a:r>
              <a:rPr lang="en-US" dirty="0"/>
              <a:t>If you have any issues, please post on chat, and one of our staff will be able to help you.</a:t>
            </a:r>
          </a:p>
          <a:p>
            <a:pPr marL="158750" indent="0">
              <a:buNone/>
            </a:pPr>
            <a:endParaRPr lang="en-US" dirty="0"/>
          </a:p>
        </p:txBody>
      </p:sp>
    </p:spTree>
    <p:extLst>
      <p:ext uri="{BB962C8B-B14F-4D97-AF65-F5344CB8AC3E}">
        <p14:creationId xmlns:p14="http://schemas.microsoft.com/office/powerpoint/2010/main" val="3975077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3338d5226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3338d5226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now have a better picture of the cell (take all the layers into account). </a:t>
            </a:r>
          </a:p>
          <a:p>
            <a:pPr marL="0" lvl="0" indent="0" algn="l" rtl="0">
              <a:spcBef>
                <a:spcPts val="0"/>
              </a:spcBef>
              <a:spcAft>
                <a:spcPts val="0"/>
              </a:spcAft>
              <a:buNone/>
            </a:pPr>
            <a:endParaRPr lang="en-GB" dirty="0"/>
          </a:p>
          <a:p>
            <a:r>
              <a:rPr lang="en-US" dirty="0"/>
              <a:t>https://</a:t>
            </a:r>
            <a:r>
              <a:rPr lang="en-US" dirty="0" err="1"/>
              <a:t>www.nature.com</a:t>
            </a:r>
            <a:r>
              <a:rPr lang="en-US" dirty="0"/>
              <a:t>/articles/s12276-020-00499-2</a:t>
            </a:r>
          </a:p>
          <a:p>
            <a:endParaRPr lang="en-US" dirty="0"/>
          </a:p>
          <a:p>
            <a:r>
              <a:rPr lang="en-AU" sz="1100" b="1" i="0" u="none" strike="noStrike" kern="1200" cap="none" dirty="0">
                <a:solidFill>
                  <a:schemeClr val="tx1"/>
                </a:solidFill>
                <a:effectLst/>
                <a:latin typeface="Arial"/>
                <a:ea typeface="Arial"/>
                <a:cs typeface="Arial"/>
                <a:sym typeface="Arial"/>
              </a:rPr>
              <a:t>Single-cell sequencing techniques from individual to </a:t>
            </a:r>
            <a:r>
              <a:rPr lang="en-AU" sz="1100" b="1" i="0" u="none" strike="noStrike" kern="1200" cap="none" dirty="0" err="1">
                <a:solidFill>
                  <a:schemeClr val="tx1"/>
                </a:solidFill>
                <a:effectLst/>
                <a:latin typeface="Arial"/>
                <a:ea typeface="Arial"/>
                <a:cs typeface="Arial"/>
                <a:sym typeface="Arial"/>
              </a:rPr>
              <a:t>multiomics</a:t>
            </a:r>
            <a:r>
              <a:rPr lang="en-AU" sz="1100" b="1" i="0" u="none" strike="noStrike" kern="1200" cap="none" dirty="0">
                <a:solidFill>
                  <a:schemeClr val="tx1"/>
                </a:solidFill>
                <a:effectLst/>
                <a:latin typeface="Arial"/>
                <a:ea typeface="Arial"/>
                <a:cs typeface="Arial"/>
                <a:sym typeface="Arial"/>
              </a:rPr>
              <a:t> analyses</a:t>
            </a:r>
          </a:p>
          <a:p>
            <a:r>
              <a:rPr lang="en-AU" sz="1100" b="0" i="0" u="none" strike="noStrike" kern="1200" cap="none" dirty="0">
                <a:solidFill>
                  <a:schemeClr val="tx1"/>
                </a:solidFill>
                <a:effectLst/>
                <a:latin typeface="Arial"/>
                <a:ea typeface="Arial"/>
                <a:cs typeface="Arial"/>
                <a:sym typeface="Arial"/>
                <a:hlinkClick r:id="rId3"/>
              </a:rPr>
              <a:t>Yukie Kashima</a:t>
            </a:r>
            <a:r>
              <a:rPr lang="en-AU" sz="1100" b="0" i="0" u="none" strike="noStrike" kern="1200" cap="none" dirty="0">
                <a:solidFill>
                  <a:schemeClr val="tx1"/>
                </a:solidFill>
                <a:effectLst/>
                <a:latin typeface="Arial"/>
                <a:ea typeface="Arial"/>
                <a:cs typeface="Arial"/>
                <a:sym typeface="Arial"/>
              </a:rPr>
              <a:t>, </a:t>
            </a:r>
          </a:p>
          <a:p>
            <a:r>
              <a:rPr lang="en-AU" sz="1100" b="0" i="0" u="none" strike="noStrike" kern="1200" cap="none" dirty="0">
                <a:solidFill>
                  <a:schemeClr val="tx1"/>
                </a:solidFill>
                <a:effectLst/>
                <a:latin typeface="Arial"/>
                <a:ea typeface="Arial"/>
                <a:cs typeface="Arial"/>
                <a:sym typeface="Arial"/>
                <a:hlinkClick r:id="rId4"/>
              </a:rPr>
              <a:t>Yoshitaka Sakamoto</a:t>
            </a:r>
            <a:r>
              <a:rPr lang="en-AU" sz="1100" b="0" i="0" u="none" strike="noStrike" kern="1200" cap="none" dirty="0">
                <a:solidFill>
                  <a:schemeClr val="tx1"/>
                </a:solidFill>
                <a:effectLst/>
                <a:latin typeface="Arial"/>
                <a:ea typeface="Arial"/>
                <a:cs typeface="Arial"/>
                <a:sym typeface="Arial"/>
              </a:rPr>
              <a:t>, </a:t>
            </a:r>
          </a:p>
          <a:p>
            <a:r>
              <a:rPr lang="en-AU" sz="1100" b="0" i="0" u="none" strike="noStrike" kern="1200" cap="none" dirty="0">
                <a:solidFill>
                  <a:schemeClr val="tx1"/>
                </a:solidFill>
                <a:effectLst/>
                <a:latin typeface="Arial"/>
                <a:ea typeface="Arial"/>
                <a:cs typeface="Arial"/>
                <a:sym typeface="Arial"/>
                <a:hlinkClick r:id="rId5"/>
              </a:rPr>
              <a:t>Keiya Kaneko</a:t>
            </a:r>
            <a:r>
              <a:rPr lang="en-AU" sz="1100" b="0" i="0" u="none" strike="noStrike" kern="1200" cap="none" dirty="0">
                <a:solidFill>
                  <a:schemeClr val="tx1"/>
                </a:solidFill>
                <a:effectLst/>
                <a:latin typeface="Arial"/>
                <a:ea typeface="Arial"/>
                <a:cs typeface="Arial"/>
                <a:sym typeface="Arial"/>
              </a:rPr>
              <a:t>, </a:t>
            </a:r>
          </a:p>
          <a:p>
            <a:r>
              <a:rPr lang="en-AU" sz="1100" b="0" i="0" u="none" strike="noStrike" kern="1200" cap="none" dirty="0">
                <a:solidFill>
                  <a:schemeClr val="tx1"/>
                </a:solidFill>
                <a:effectLst/>
                <a:latin typeface="Arial"/>
                <a:ea typeface="Arial"/>
                <a:cs typeface="Arial"/>
                <a:sym typeface="Arial"/>
                <a:hlinkClick r:id="rId6"/>
              </a:rPr>
              <a:t>Masahide Seki</a:t>
            </a:r>
            <a:r>
              <a:rPr lang="en-AU" sz="1100" b="0" i="0" u="none" strike="noStrike" kern="1200" cap="none" dirty="0">
                <a:solidFill>
                  <a:schemeClr val="tx1"/>
                </a:solidFill>
                <a:effectLst/>
                <a:latin typeface="Arial"/>
                <a:ea typeface="Arial"/>
                <a:cs typeface="Arial"/>
                <a:sym typeface="Arial"/>
              </a:rPr>
              <a:t>, </a:t>
            </a:r>
          </a:p>
          <a:p>
            <a:r>
              <a:rPr lang="en-AU" sz="1100" b="0" i="0" u="none" strike="noStrike" kern="1200" cap="none" dirty="0">
                <a:solidFill>
                  <a:schemeClr val="tx1"/>
                </a:solidFill>
                <a:effectLst/>
                <a:latin typeface="Arial"/>
                <a:ea typeface="Arial"/>
                <a:cs typeface="Arial"/>
                <a:sym typeface="Arial"/>
                <a:hlinkClick r:id="rId7"/>
              </a:rPr>
              <a:t>Yutaka Suzuki</a:t>
            </a:r>
            <a:r>
              <a:rPr lang="en-AU" sz="1100" b="0" i="0" u="none" strike="noStrike" kern="1200" cap="none" dirty="0">
                <a:solidFill>
                  <a:schemeClr val="tx1"/>
                </a:solidFill>
                <a:effectLst/>
                <a:latin typeface="Arial"/>
                <a:ea typeface="Arial"/>
                <a:cs typeface="Arial"/>
                <a:sym typeface="Arial"/>
              </a:rPr>
              <a:t> &amp; </a:t>
            </a:r>
          </a:p>
          <a:p>
            <a:r>
              <a:rPr lang="en-AU" sz="1100" b="0" i="0" u="none" strike="noStrike" kern="1200" cap="none" dirty="0">
                <a:solidFill>
                  <a:schemeClr val="tx1"/>
                </a:solidFill>
                <a:effectLst/>
                <a:latin typeface="Arial"/>
                <a:ea typeface="Arial"/>
                <a:cs typeface="Arial"/>
                <a:sym typeface="Arial"/>
                <a:hlinkClick r:id="rId8"/>
              </a:rPr>
              <a:t>Ayako Suzuki</a:t>
            </a:r>
            <a:r>
              <a:rPr lang="en-AU" sz="1100" b="0" i="0" u="none" strike="noStrike" kern="1200" cap="none" dirty="0">
                <a:solidFill>
                  <a:schemeClr val="tx1"/>
                </a:solidFill>
                <a:effectLst/>
                <a:latin typeface="Arial"/>
                <a:ea typeface="Arial"/>
                <a:cs typeface="Arial"/>
                <a:sym typeface="Arial"/>
              </a:rPr>
              <a:t> </a:t>
            </a:r>
          </a:p>
          <a:p>
            <a:r>
              <a:rPr lang="en-AU" sz="1100" b="0" i="1" u="sng" strike="noStrike" kern="1200" cap="none" dirty="0">
                <a:solidFill>
                  <a:schemeClr val="tx1"/>
                </a:solidFill>
                <a:effectLst/>
                <a:latin typeface="Arial"/>
                <a:ea typeface="Arial"/>
                <a:cs typeface="Arial"/>
                <a:sym typeface="Arial"/>
                <a:hlinkClick r:id="rId9"/>
              </a:rPr>
              <a:t>Experimental &amp; Molecular Medicine</a:t>
            </a:r>
            <a:endParaRPr lang="en-AU" sz="1100" b="0" i="0" u="none" strike="noStrike" kern="1200" cap="none" dirty="0">
              <a:solidFill>
                <a:schemeClr val="tx1"/>
              </a:solidFill>
              <a:effectLst/>
              <a:latin typeface="Arial"/>
              <a:ea typeface="Arial"/>
              <a:cs typeface="Arial"/>
              <a:sym typeface="Arial"/>
            </a:endParaRPr>
          </a:p>
          <a:p>
            <a:endParaRPr lang="en-US" dirty="0"/>
          </a:p>
          <a:p>
            <a:endParaRPr lang="en-US" dirty="0"/>
          </a:p>
        </p:txBody>
      </p:sp>
    </p:spTree>
    <p:extLst>
      <p:ext uri="{BB962C8B-B14F-4D97-AF65-F5344CB8AC3E}">
        <p14:creationId xmlns:p14="http://schemas.microsoft.com/office/powerpoint/2010/main" val="247727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8ED71-77F2-7D4E-849F-55752156AE20}" type="slidenum">
              <a:rPr lang="en-US" smtClean="0"/>
              <a:t>8</a:t>
            </a:fld>
            <a:endParaRPr lang="en-US"/>
          </a:p>
        </p:txBody>
      </p:sp>
    </p:spTree>
    <p:extLst>
      <p:ext uri="{BB962C8B-B14F-4D97-AF65-F5344CB8AC3E}">
        <p14:creationId xmlns:p14="http://schemas.microsoft.com/office/powerpoint/2010/main" val="380019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5"/>
          </p:nvPr>
        </p:nvSpPr>
        <p:spPr/>
        <p:txBody>
          <a:bodyPr/>
          <a:lstStyle/>
          <a:p>
            <a:fld id="{5788ED71-77F2-7D4E-849F-55752156AE20}" type="slidenum">
              <a:rPr lang="en-US" smtClean="0"/>
              <a:t>9</a:t>
            </a:fld>
            <a:endParaRPr lang="en-US"/>
          </a:p>
        </p:txBody>
      </p:sp>
    </p:spTree>
    <p:extLst>
      <p:ext uri="{BB962C8B-B14F-4D97-AF65-F5344CB8AC3E}">
        <p14:creationId xmlns:p14="http://schemas.microsoft.com/office/powerpoint/2010/main" val="122432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deep learning ?</a:t>
            </a:r>
          </a:p>
        </p:txBody>
      </p:sp>
      <p:sp>
        <p:nvSpPr>
          <p:cNvPr id="4" name="Slide Number Placeholder 3"/>
          <p:cNvSpPr>
            <a:spLocks noGrp="1"/>
          </p:cNvSpPr>
          <p:nvPr>
            <p:ph type="sldNum" sz="quarter" idx="5"/>
          </p:nvPr>
        </p:nvSpPr>
        <p:spPr/>
        <p:txBody>
          <a:bodyPr/>
          <a:lstStyle/>
          <a:p>
            <a:fld id="{5788ED71-77F2-7D4E-849F-55752156AE20}" type="slidenum">
              <a:rPr lang="en-US" smtClean="0"/>
              <a:t>39</a:t>
            </a:fld>
            <a:endParaRPr lang="en-US"/>
          </a:p>
        </p:txBody>
      </p:sp>
    </p:spTree>
    <p:extLst>
      <p:ext uri="{BB962C8B-B14F-4D97-AF65-F5344CB8AC3E}">
        <p14:creationId xmlns:p14="http://schemas.microsoft.com/office/powerpoint/2010/main" val="156092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deep learning ?</a:t>
            </a:r>
          </a:p>
        </p:txBody>
      </p:sp>
      <p:sp>
        <p:nvSpPr>
          <p:cNvPr id="4" name="Slide Number Placeholder 3"/>
          <p:cNvSpPr>
            <a:spLocks noGrp="1"/>
          </p:cNvSpPr>
          <p:nvPr>
            <p:ph type="sldNum" sz="quarter" idx="5"/>
          </p:nvPr>
        </p:nvSpPr>
        <p:spPr/>
        <p:txBody>
          <a:bodyPr/>
          <a:lstStyle/>
          <a:p>
            <a:fld id="{5788ED71-77F2-7D4E-849F-55752156AE20}" type="slidenum">
              <a:rPr lang="en-US" smtClean="0"/>
              <a:t>40</a:t>
            </a:fld>
            <a:endParaRPr lang="en-US"/>
          </a:p>
        </p:txBody>
      </p:sp>
    </p:spTree>
    <p:extLst>
      <p:ext uri="{BB962C8B-B14F-4D97-AF65-F5344CB8AC3E}">
        <p14:creationId xmlns:p14="http://schemas.microsoft.com/office/powerpoint/2010/main" val="2927749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deep learning ?</a:t>
            </a:r>
          </a:p>
        </p:txBody>
      </p:sp>
      <p:sp>
        <p:nvSpPr>
          <p:cNvPr id="4" name="Slide Number Placeholder 3"/>
          <p:cNvSpPr>
            <a:spLocks noGrp="1"/>
          </p:cNvSpPr>
          <p:nvPr>
            <p:ph type="sldNum" sz="quarter" idx="5"/>
          </p:nvPr>
        </p:nvSpPr>
        <p:spPr/>
        <p:txBody>
          <a:bodyPr/>
          <a:lstStyle/>
          <a:p>
            <a:fld id="{5788ED71-77F2-7D4E-849F-55752156AE20}" type="slidenum">
              <a:rPr lang="en-US" smtClean="0"/>
              <a:t>41</a:t>
            </a:fld>
            <a:endParaRPr lang="en-US"/>
          </a:p>
        </p:txBody>
      </p:sp>
    </p:spTree>
    <p:extLst>
      <p:ext uri="{BB962C8B-B14F-4D97-AF65-F5344CB8AC3E}">
        <p14:creationId xmlns:p14="http://schemas.microsoft.com/office/powerpoint/2010/main" val="1052129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deep learning ?</a:t>
            </a:r>
          </a:p>
        </p:txBody>
      </p:sp>
      <p:sp>
        <p:nvSpPr>
          <p:cNvPr id="4" name="Slide Number Placeholder 3"/>
          <p:cNvSpPr>
            <a:spLocks noGrp="1"/>
          </p:cNvSpPr>
          <p:nvPr>
            <p:ph type="sldNum" sz="quarter" idx="5"/>
          </p:nvPr>
        </p:nvSpPr>
        <p:spPr/>
        <p:txBody>
          <a:bodyPr/>
          <a:lstStyle/>
          <a:p>
            <a:fld id="{5788ED71-77F2-7D4E-849F-55752156AE20}" type="slidenum">
              <a:rPr lang="en-US" smtClean="0"/>
              <a:t>42</a:t>
            </a:fld>
            <a:endParaRPr lang="en-US"/>
          </a:p>
        </p:txBody>
      </p:sp>
    </p:spTree>
    <p:extLst>
      <p:ext uri="{BB962C8B-B14F-4D97-AF65-F5344CB8AC3E}">
        <p14:creationId xmlns:p14="http://schemas.microsoft.com/office/powerpoint/2010/main" val="42304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mailto:first.last@sydney.edu.au"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26C391-EC2F-854E-3FAC-8EDA85399D7C}"/>
              </a:ext>
            </a:extLst>
          </p:cNvPr>
          <p:cNvSpPr>
            <a:spLocks noGrp="1"/>
          </p:cNvSpPr>
          <p:nvPr>
            <p:ph type="body" sz="quarter" idx="13" hasCustomPrompt="1"/>
          </p:nvPr>
        </p:nvSpPr>
        <p:spPr>
          <a:xfrm>
            <a:off x="749378" y="766233"/>
            <a:ext cx="7378623" cy="1422400"/>
          </a:xfrm>
          <a:prstGeom prst="rect">
            <a:avLst/>
          </a:prstGeom>
        </p:spPr>
        <p:txBody>
          <a:bodyPr lIns="0" tIns="0" rIns="0" bIns="0"/>
          <a:lstStyle>
            <a:lvl1pPr marL="0" indent="0">
              <a:buFontTx/>
              <a:buNone/>
              <a:defRPr sz="3733">
                <a:solidFill>
                  <a:schemeClr val="tx1"/>
                </a:solidFill>
              </a:defRPr>
            </a:lvl1pPr>
          </a:lstStyle>
          <a:p>
            <a:r>
              <a:rPr lang="en-GB" dirty="0"/>
              <a:t>Heading sits here</a:t>
            </a:r>
          </a:p>
          <a:p>
            <a:r>
              <a:rPr lang="en-GB" dirty="0"/>
              <a:t>1-2 lines of copy 28pt</a:t>
            </a:r>
            <a:endParaRPr lang="en-US" dirty="0"/>
          </a:p>
        </p:txBody>
      </p:sp>
      <p:sp>
        <p:nvSpPr>
          <p:cNvPr id="7" name="Text Placeholder 2">
            <a:extLst>
              <a:ext uri="{FF2B5EF4-FFF2-40B4-BE49-F238E27FC236}">
                <a16:creationId xmlns:a16="http://schemas.microsoft.com/office/drawing/2014/main" id="{9EC1A71F-2256-88FB-1073-78B7D8E702C3}"/>
              </a:ext>
            </a:extLst>
          </p:cNvPr>
          <p:cNvSpPr>
            <a:spLocks noGrp="1"/>
          </p:cNvSpPr>
          <p:nvPr>
            <p:ph type="body" sz="quarter" idx="16" hasCustomPrompt="1"/>
          </p:nvPr>
        </p:nvSpPr>
        <p:spPr>
          <a:xfrm>
            <a:off x="762001" y="2417231"/>
            <a:ext cx="7378623" cy="1422400"/>
          </a:xfrm>
          <a:prstGeom prst="rect">
            <a:avLst/>
          </a:prstGeom>
        </p:spPr>
        <p:txBody>
          <a:bodyPr lIns="0" tIns="0" rIns="0" bIns="0"/>
          <a:lstStyle>
            <a:lvl1pPr marL="0" indent="0">
              <a:buFontTx/>
              <a:buNone/>
              <a:defRPr sz="3733" b="0" i="1">
                <a:solidFill>
                  <a:schemeClr val="tx1"/>
                </a:solidFill>
                <a:latin typeface="Times" pitchFamily="2" charset="0"/>
              </a:defRPr>
            </a:lvl1pPr>
          </a:lstStyle>
          <a:p>
            <a:r>
              <a:rPr lang="en-GB" dirty="0"/>
              <a:t>Presentation subheading </a:t>
            </a:r>
            <a:br>
              <a:rPr lang="en-GB" dirty="0"/>
            </a:br>
            <a:r>
              <a:rPr lang="en-GB" dirty="0"/>
              <a:t>can go over 2 lines 28pt</a:t>
            </a:r>
            <a:endParaRPr lang="en-US" dirty="0"/>
          </a:p>
        </p:txBody>
      </p:sp>
      <p:sp>
        <p:nvSpPr>
          <p:cNvPr id="6" name="Text Placeholder 3">
            <a:extLst>
              <a:ext uri="{FF2B5EF4-FFF2-40B4-BE49-F238E27FC236}">
                <a16:creationId xmlns:a16="http://schemas.microsoft.com/office/drawing/2014/main" id="{EA5ABDE1-C8DD-9C86-C1BA-029E99357DDA}"/>
              </a:ext>
            </a:extLst>
          </p:cNvPr>
          <p:cNvSpPr>
            <a:spLocks noGrp="1"/>
          </p:cNvSpPr>
          <p:nvPr>
            <p:ph type="body" sz="quarter" idx="15" hasCustomPrompt="1"/>
          </p:nvPr>
        </p:nvSpPr>
        <p:spPr>
          <a:xfrm>
            <a:off x="749378" y="4144433"/>
            <a:ext cx="7378623" cy="808567"/>
          </a:xfrm>
          <a:prstGeom prst="rect">
            <a:avLst/>
          </a:prstGeom>
        </p:spPr>
        <p:txBody>
          <a:bodyPr lIns="0" tIns="0" rIns="0" bIns="0"/>
          <a:lstStyle>
            <a:lvl1pPr marL="0" indent="0">
              <a:buFontTx/>
              <a:buNone/>
              <a:defRPr sz="1867">
                <a:solidFill>
                  <a:schemeClr val="tx1"/>
                </a:solidFill>
              </a:defRPr>
            </a:lvl1pPr>
          </a:lstStyle>
          <a:p>
            <a:r>
              <a:rPr lang="en-GB" dirty="0"/>
              <a:t>Presented by 14pt</a:t>
            </a:r>
            <a:endParaRPr lang="en-US" dirty="0"/>
          </a:p>
        </p:txBody>
      </p:sp>
      <p:sp>
        <p:nvSpPr>
          <p:cNvPr id="8" name="TextBox 7">
            <a:extLst>
              <a:ext uri="{FF2B5EF4-FFF2-40B4-BE49-F238E27FC236}">
                <a16:creationId xmlns:a16="http://schemas.microsoft.com/office/drawing/2014/main" id="{262845E8-E21B-1585-9AF6-BBB77FE87561}"/>
              </a:ext>
            </a:extLst>
          </p:cNvPr>
          <p:cNvSpPr txBox="1"/>
          <p:nvPr/>
        </p:nvSpPr>
        <p:spPr>
          <a:xfrm rot="16200000">
            <a:off x="10586937" y="4876745"/>
            <a:ext cx="2440351" cy="194990"/>
          </a:xfrm>
          <a:prstGeom prst="rect">
            <a:avLst/>
          </a:prstGeom>
          <a:noFill/>
        </p:spPr>
        <p:txBody>
          <a:bodyPr wrap="square" rtlCol="0">
            <a:spAutoFit/>
          </a:bodyPr>
          <a:lstStyle/>
          <a:p>
            <a:r>
              <a:rPr lang="en-US" sz="667" dirty="0"/>
              <a:t>CRICOS 00026A    TEQSA PRV12057</a:t>
            </a:r>
          </a:p>
        </p:txBody>
      </p:sp>
      <p:pic>
        <p:nvPicPr>
          <p:cNvPr id="11" name="Picture">
            <a:extLst>
              <a:ext uri="{FF2B5EF4-FFF2-40B4-BE49-F238E27FC236}">
                <a16:creationId xmlns:a16="http://schemas.microsoft.com/office/drawing/2014/main" id="{026371A5-B0B4-75FD-EDA9-FAF993970A5F}"/>
              </a:ext>
            </a:extLst>
          </p:cNvPr>
          <p:cNvPicPr>
            <a:picLocks noChangeAspect="1"/>
          </p:cNvPicPr>
          <p:nvPr/>
        </p:nvPicPr>
        <p:blipFill>
          <a:blip r:embed="rId2"/>
          <a:stretch>
            <a:fillRect/>
          </a:stretch>
        </p:blipFill>
        <p:spPr>
          <a:xfrm>
            <a:off x="779137" y="5445078"/>
            <a:ext cx="2490252" cy="875881"/>
          </a:xfrm>
          <a:prstGeom prst="rect">
            <a:avLst/>
          </a:prstGeom>
        </p:spPr>
      </p:pic>
      <p:sp>
        <p:nvSpPr>
          <p:cNvPr id="34" name="Text Placeholder 4">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99201" y="5606560"/>
            <a:ext cx="4669700" cy="552915"/>
          </a:xfrm>
          <a:prstGeom prst="rect">
            <a:avLst/>
          </a:prstGeom>
        </p:spPr>
        <p:txBody>
          <a:bodyPr anchor="b" anchorCtr="0"/>
          <a:lstStyle>
            <a:lvl1pPr marL="0" indent="0" algn="r">
              <a:buNone/>
              <a:defRPr sz="1867" b="1">
                <a:solidFill>
                  <a:schemeClr val="tx1"/>
                </a:solidFill>
              </a:defRPr>
            </a:lvl1pPr>
          </a:lstStyle>
          <a:p>
            <a:pPr lvl="0"/>
            <a:r>
              <a:rPr lang="en-GB" dirty="0" err="1"/>
              <a:t>sydney.edu.au</a:t>
            </a:r>
            <a:r>
              <a:rPr lang="en-GB" dirty="0"/>
              <a:t>/</a:t>
            </a:r>
            <a:r>
              <a:rPr lang="en-GB" dirty="0" err="1"/>
              <a:t>xxxxx</a:t>
            </a:r>
            <a:endParaRPr lang="en-US" dirty="0"/>
          </a:p>
        </p:txBody>
      </p:sp>
    </p:spTree>
    <p:extLst>
      <p:ext uri="{BB962C8B-B14F-4D97-AF65-F5344CB8AC3E}">
        <p14:creationId xmlns:p14="http://schemas.microsoft.com/office/powerpoint/2010/main" val="340628493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ltLang="zh-TW"/>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32" indent="-285744">
              <a:lnSpc>
                <a:spcPct val="90000"/>
              </a:lnSpc>
              <a:buFont typeface="Lucida Grande"/>
              <a:buChar char="–"/>
              <a:defRPr/>
            </a:lvl2pPr>
            <a:lvl3pPr>
              <a:lnSpc>
                <a:spcPct val="90000"/>
              </a:lnSpc>
              <a:defRPr/>
            </a:lvl3pPr>
          </a:lstStyle>
          <a:p>
            <a:pPr lvl="0"/>
            <a:r>
              <a:rPr lang="en-GB" altLang="zh-TW"/>
              <a:t>Click to edit Master text styles</a:t>
            </a:r>
          </a:p>
          <a:p>
            <a:pPr lvl="1"/>
            <a:r>
              <a:rPr lang="en-GB" altLang="zh-TW"/>
              <a:t>Second level</a:t>
            </a:r>
          </a:p>
          <a:p>
            <a:pPr lvl="2"/>
            <a:r>
              <a:rPr lang="en-GB" altLang="zh-TW"/>
              <a:t>Third level</a:t>
            </a:r>
          </a:p>
        </p:txBody>
      </p:sp>
    </p:spTree>
    <p:extLst>
      <p:ext uri="{BB962C8B-B14F-4D97-AF65-F5344CB8AC3E}">
        <p14:creationId xmlns:p14="http://schemas.microsoft.com/office/powerpoint/2010/main" val="2958166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pter break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739955" y="766233"/>
            <a:ext cx="10710333" cy="830744"/>
          </a:xfrm>
          <a:prstGeom prst="rect">
            <a:avLst/>
          </a:prstGeom>
        </p:spPr>
        <p:txBody>
          <a:bodyPr lIns="0" rIns="90000"/>
          <a:lstStyle>
            <a:lvl1pPr marL="16933" indent="0">
              <a:spcBef>
                <a:spcPts val="133"/>
              </a:spcBef>
              <a:buNone/>
              <a:defRPr sz="3733" b="0" i="0">
                <a:solidFill>
                  <a:schemeClr val="bg1"/>
                </a:solidFill>
                <a:latin typeface="+mn-lt"/>
              </a:defRPr>
            </a:lvl1pPr>
          </a:lstStyle>
          <a:p>
            <a:pPr marL="12700">
              <a:spcBef>
                <a:spcPts val="100"/>
              </a:spcBef>
            </a:pPr>
            <a:r>
              <a:rPr lang="en-AU" sz="3733" dirty="0">
                <a:solidFill>
                  <a:srgbClr val="000000"/>
                </a:solidFill>
                <a:latin typeface="Arial"/>
                <a:cs typeface="Arial"/>
              </a:rPr>
              <a:t>Chapter break headline 28pt</a:t>
            </a:r>
            <a:endParaRPr lang="en-AU" b="0" i="1" dirty="0">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739955" y="1397000"/>
            <a:ext cx="10710333" cy="830744"/>
          </a:xfrm>
          <a:prstGeom prst="rect">
            <a:avLst/>
          </a:prstGeom>
        </p:spPr>
        <p:txBody>
          <a:bodyPr lIns="0" rIns="90000"/>
          <a:lstStyle>
            <a:lvl1pPr marL="16933" indent="0">
              <a:spcBef>
                <a:spcPts val="133"/>
              </a:spcBef>
              <a:buNone/>
              <a:defRPr sz="3733"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749378" y="4038600"/>
            <a:ext cx="7378623" cy="2535304"/>
          </a:xfrm>
          <a:prstGeom prst="rect">
            <a:avLst/>
          </a:prstGeom>
        </p:spPr>
        <p:txBody>
          <a:bodyPr lIns="0" tIns="0" rIns="0" bIns="0"/>
          <a:lstStyle>
            <a:lvl1pPr marL="0" indent="0">
              <a:buFontTx/>
              <a:buNone/>
              <a:defRPr sz="1867">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176928702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rtl="0"/>
            <a:fld id="{00000000-1234-1234-1234-123412341234}" type="slidenum">
              <a:rPr lang="en-GB" smtClean="0"/>
              <a:pPr algn="r" rtl="0"/>
              <a:t>‹#›</a:t>
            </a:fld>
            <a:endParaRPr lang="en-GB"/>
          </a:p>
        </p:txBody>
      </p:sp>
    </p:spTree>
    <p:extLst>
      <p:ext uri="{BB962C8B-B14F-4D97-AF65-F5344CB8AC3E}">
        <p14:creationId xmlns:p14="http://schemas.microsoft.com/office/powerpoint/2010/main" val="28663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cknowledgement of Country 1">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A4A031B-81B7-43E9-D4FB-AF1716EB702F}"/>
              </a:ext>
            </a:extLst>
          </p:cNvPr>
          <p:cNvSpPr txBox="1"/>
          <p:nvPr/>
        </p:nvSpPr>
        <p:spPr>
          <a:xfrm>
            <a:off x="770469" y="1314102"/>
            <a:ext cx="7357532" cy="2233090"/>
          </a:xfrm>
          <a:prstGeom prst="rect">
            <a:avLst/>
          </a:prstGeom>
        </p:spPr>
        <p:txBody>
          <a:bodyPr vert="horz" wrap="square" lIns="0" tIns="16933" rIns="0" bIns="0" rtlCol="0">
            <a:spAutoFit/>
          </a:bodyPr>
          <a:lstStyle/>
          <a:p>
            <a:pPr marL="28786" marR="6773" indent="-12700" algn="l">
              <a:lnSpc>
                <a:spcPct val="100000"/>
              </a:lnSpc>
              <a:spcBef>
                <a:spcPts val="133"/>
              </a:spcBef>
            </a:pPr>
            <a:r>
              <a:rPr lang="en-AU" sz="2400" dirty="0">
                <a:solidFill>
                  <a:schemeClr val="tx1"/>
                </a:solidFill>
                <a:latin typeface="Arial"/>
                <a:cs typeface="Arial"/>
              </a:rPr>
              <a:t>We recognise and pay respect to the Elders and communities – past, present, and emerging – of the lands that the University of Sydney's campuses stand on. For thousands of years they have shared and exchanged knowledges across innumerable generations for the benefit of all.</a:t>
            </a:r>
          </a:p>
        </p:txBody>
      </p:sp>
      <p:pic>
        <p:nvPicPr>
          <p:cNvPr id="16" name="Picture 2">
            <a:extLst>
              <a:ext uri="{FF2B5EF4-FFF2-40B4-BE49-F238E27FC236}">
                <a16:creationId xmlns:a16="http://schemas.microsoft.com/office/drawing/2014/main" id="{6E1B4E01-527A-D1AA-EA18-50F1CA440C46}"/>
              </a:ext>
            </a:extLst>
          </p:cNvPr>
          <p:cNvPicPr>
            <a:picLocks noChangeAspect="1"/>
          </p:cNvPicPr>
          <p:nvPr/>
        </p:nvPicPr>
        <p:blipFill>
          <a:blip r:embed="rId2"/>
          <a:stretch>
            <a:fillRect/>
          </a:stretch>
        </p:blipFill>
        <p:spPr>
          <a:xfrm>
            <a:off x="778588" y="4814971"/>
            <a:ext cx="2078160" cy="730939"/>
          </a:xfrm>
          <a:prstGeom prst="rect">
            <a:avLst/>
          </a:prstGeom>
        </p:spPr>
      </p:pic>
    </p:spTree>
    <p:extLst>
      <p:ext uri="{BB962C8B-B14F-4D97-AF65-F5344CB8AC3E}">
        <p14:creationId xmlns:p14="http://schemas.microsoft.com/office/powerpoint/2010/main" val="310344948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cknowledgement of Country 2">
    <p:bg>
      <p:bgPr>
        <a:solidFill>
          <a:schemeClr val="accent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E1B4E01-527A-D1AA-EA18-50F1CA440C46}"/>
              </a:ext>
            </a:extLst>
          </p:cNvPr>
          <p:cNvPicPr>
            <a:picLocks noChangeAspect="1"/>
          </p:cNvPicPr>
          <p:nvPr/>
        </p:nvPicPr>
        <p:blipFill>
          <a:blip r:embed="rId2"/>
          <a:stretch>
            <a:fillRect/>
          </a:stretch>
        </p:blipFill>
        <p:spPr>
          <a:xfrm>
            <a:off x="778588" y="4814971"/>
            <a:ext cx="2078160" cy="730939"/>
          </a:xfrm>
          <a:prstGeom prst="rect">
            <a:avLst/>
          </a:prstGeom>
        </p:spPr>
      </p:pic>
      <p:sp>
        <p:nvSpPr>
          <p:cNvPr id="6" name="Title 1">
            <a:extLst>
              <a:ext uri="{FF2B5EF4-FFF2-40B4-BE49-F238E27FC236}">
                <a16:creationId xmlns:a16="http://schemas.microsoft.com/office/drawing/2014/main" id="{3A4A031B-81B7-43E9-D4FB-AF1716EB702F}"/>
              </a:ext>
            </a:extLst>
          </p:cNvPr>
          <p:cNvSpPr txBox="1"/>
          <p:nvPr/>
        </p:nvSpPr>
        <p:spPr>
          <a:xfrm>
            <a:off x="770469" y="1314102"/>
            <a:ext cx="8576732" cy="2233090"/>
          </a:xfrm>
          <a:prstGeom prst="rect">
            <a:avLst/>
          </a:prstGeom>
        </p:spPr>
        <p:txBody>
          <a:bodyPr vert="horz" wrap="square" lIns="0" tIns="16933" rIns="0" bIns="0" rtlCol="0">
            <a:spAutoFit/>
          </a:bodyPr>
          <a:lstStyle/>
          <a:p>
            <a:pPr marL="68578" marR="6773" indent="-52492">
              <a:lnSpc>
                <a:spcPct val="100000"/>
              </a:lnSpc>
              <a:spcBef>
                <a:spcPts val="133"/>
              </a:spcBef>
            </a:pPr>
            <a:r>
              <a:rPr lang="en-AU" sz="2400" dirty="0">
                <a:latin typeface="Arial"/>
                <a:cs typeface="Arial"/>
              </a:rPr>
              <a:t>The</a:t>
            </a:r>
            <a:r>
              <a:rPr lang="en-AU" sz="2400" spc="-47" dirty="0">
                <a:latin typeface="Arial"/>
                <a:cs typeface="Arial"/>
              </a:rPr>
              <a:t> </a:t>
            </a:r>
            <a:r>
              <a:rPr lang="en-AU" sz="2400" dirty="0">
                <a:latin typeface="Arial"/>
                <a:cs typeface="Arial"/>
              </a:rPr>
              <a:t>University</a:t>
            </a:r>
            <a:r>
              <a:rPr lang="en-AU" sz="2400" spc="-40" dirty="0">
                <a:latin typeface="Arial"/>
                <a:cs typeface="Arial"/>
              </a:rPr>
              <a:t> </a:t>
            </a:r>
            <a:r>
              <a:rPr lang="en-AU" sz="2400" dirty="0">
                <a:latin typeface="Arial"/>
                <a:cs typeface="Arial"/>
              </a:rPr>
              <a:t>of</a:t>
            </a:r>
            <a:r>
              <a:rPr lang="en-AU" sz="2400" spc="-47" dirty="0">
                <a:latin typeface="Arial"/>
                <a:cs typeface="Arial"/>
              </a:rPr>
              <a:t> </a:t>
            </a:r>
            <a:r>
              <a:rPr lang="en-AU" sz="2400" dirty="0">
                <a:latin typeface="Arial"/>
                <a:cs typeface="Arial"/>
              </a:rPr>
              <a:t>Sydney’s</a:t>
            </a:r>
            <a:r>
              <a:rPr lang="en-AU" sz="2400" spc="-40" dirty="0">
                <a:latin typeface="Arial"/>
                <a:cs typeface="Arial"/>
              </a:rPr>
              <a:t> </a:t>
            </a:r>
            <a:r>
              <a:rPr lang="en-AU" sz="2400" dirty="0">
                <a:latin typeface="Arial"/>
                <a:cs typeface="Arial"/>
              </a:rPr>
              <a:t>Camperdown</a:t>
            </a:r>
            <a:r>
              <a:rPr lang="en-AU" sz="2400" spc="-40" dirty="0">
                <a:latin typeface="Arial"/>
                <a:cs typeface="Arial"/>
              </a:rPr>
              <a:t> </a:t>
            </a:r>
            <a:r>
              <a:rPr lang="en-AU" sz="2400" dirty="0">
                <a:latin typeface="Arial"/>
                <a:cs typeface="Arial"/>
              </a:rPr>
              <a:t>Campus</a:t>
            </a:r>
            <a:r>
              <a:rPr lang="en-AU" sz="2400" spc="-47" dirty="0">
                <a:latin typeface="Arial"/>
                <a:cs typeface="Arial"/>
              </a:rPr>
              <a:t> </a:t>
            </a:r>
            <a:r>
              <a:rPr lang="en-AU" sz="2400" dirty="0">
                <a:latin typeface="Arial"/>
                <a:cs typeface="Arial"/>
              </a:rPr>
              <a:t>sits</a:t>
            </a:r>
            <a:r>
              <a:rPr lang="en-AU" sz="2400" spc="-40" dirty="0">
                <a:latin typeface="Arial"/>
                <a:cs typeface="Arial"/>
              </a:rPr>
              <a:t> </a:t>
            </a:r>
            <a:r>
              <a:rPr lang="en-AU" sz="2400" dirty="0">
                <a:latin typeface="Arial"/>
                <a:cs typeface="Arial"/>
              </a:rPr>
              <a:t>on</a:t>
            </a:r>
            <a:r>
              <a:rPr lang="en-AU" sz="2400" spc="-40" dirty="0">
                <a:latin typeface="Arial"/>
                <a:cs typeface="Arial"/>
              </a:rPr>
              <a:t> </a:t>
            </a:r>
            <a:r>
              <a:rPr lang="en-AU" sz="2400" dirty="0">
                <a:latin typeface="Arial"/>
                <a:cs typeface="Arial"/>
              </a:rPr>
              <a:t>the</a:t>
            </a:r>
            <a:r>
              <a:rPr lang="en-AU" sz="2400" spc="-47" dirty="0">
                <a:latin typeface="Arial"/>
                <a:cs typeface="Arial"/>
              </a:rPr>
              <a:t> </a:t>
            </a:r>
            <a:r>
              <a:rPr lang="en-AU" sz="2400" dirty="0">
                <a:latin typeface="Arial"/>
                <a:cs typeface="Arial"/>
              </a:rPr>
              <a:t>lands</a:t>
            </a:r>
            <a:r>
              <a:rPr lang="en-AU" sz="2400" spc="-40" dirty="0">
                <a:latin typeface="Arial"/>
                <a:cs typeface="Arial"/>
              </a:rPr>
              <a:t> </a:t>
            </a:r>
            <a:r>
              <a:rPr lang="en-AU" sz="2400" dirty="0">
                <a:latin typeface="Arial"/>
                <a:cs typeface="Arial"/>
              </a:rPr>
              <a:t>of</a:t>
            </a:r>
            <a:r>
              <a:rPr lang="en-AU" sz="2400" spc="-40" dirty="0">
                <a:latin typeface="Arial"/>
                <a:cs typeface="Arial"/>
              </a:rPr>
              <a:t> </a:t>
            </a:r>
            <a:r>
              <a:rPr lang="en-AU" sz="2400" spc="-33" dirty="0">
                <a:latin typeface="Arial"/>
                <a:cs typeface="Arial"/>
              </a:rPr>
              <a:t>the </a:t>
            </a:r>
            <a:r>
              <a:rPr lang="en-AU" sz="2400" dirty="0">
                <a:latin typeface="Arial"/>
                <a:cs typeface="Arial"/>
              </a:rPr>
              <a:t>Gadigal</a:t>
            </a:r>
            <a:r>
              <a:rPr lang="en-AU" sz="2400" spc="-13" dirty="0">
                <a:latin typeface="Arial"/>
                <a:cs typeface="Arial"/>
              </a:rPr>
              <a:t> </a:t>
            </a:r>
            <a:r>
              <a:rPr lang="en-AU" sz="2400" dirty="0">
                <a:latin typeface="Arial"/>
                <a:cs typeface="Arial"/>
              </a:rPr>
              <a:t>people</a:t>
            </a:r>
            <a:r>
              <a:rPr lang="en-AU" sz="2400" spc="-13" dirty="0">
                <a:latin typeface="Arial"/>
                <a:cs typeface="Arial"/>
              </a:rPr>
              <a:t> </a:t>
            </a:r>
            <a:r>
              <a:rPr lang="en-AU" sz="2400" dirty="0">
                <a:latin typeface="Arial"/>
                <a:cs typeface="Arial"/>
              </a:rPr>
              <a:t>with</a:t>
            </a:r>
            <a:r>
              <a:rPr lang="en-AU" sz="2400" spc="-13" dirty="0">
                <a:latin typeface="Arial"/>
                <a:cs typeface="Arial"/>
              </a:rPr>
              <a:t> </a:t>
            </a:r>
            <a:r>
              <a:rPr lang="en-AU" sz="2400" dirty="0">
                <a:latin typeface="Arial"/>
                <a:cs typeface="Arial"/>
              </a:rPr>
              <a:t>campuses,</a:t>
            </a:r>
            <a:r>
              <a:rPr lang="en-AU" sz="2400" spc="-7" dirty="0">
                <a:latin typeface="Arial"/>
                <a:cs typeface="Arial"/>
              </a:rPr>
              <a:t> </a:t>
            </a:r>
            <a:r>
              <a:rPr lang="en-AU" sz="2400" dirty="0">
                <a:latin typeface="Arial"/>
                <a:cs typeface="Arial"/>
              </a:rPr>
              <a:t>teaching</a:t>
            </a:r>
            <a:r>
              <a:rPr lang="en-AU" sz="2400" spc="-13" dirty="0">
                <a:latin typeface="Arial"/>
                <a:cs typeface="Arial"/>
              </a:rPr>
              <a:t> </a:t>
            </a:r>
            <a:r>
              <a:rPr lang="en-AU" sz="2400" dirty="0">
                <a:latin typeface="Arial"/>
                <a:cs typeface="Arial"/>
              </a:rPr>
              <a:t>and</a:t>
            </a:r>
            <a:r>
              <a:rPr lang="en-AU" sz="2400" spc="-13" dirty="0">
                <a:latin typeface="Arial"/>
                <a:cs typeface="Arial"/>
              </a:rPr>
              <a:t> </a:t>
            </a:r>
            <a:r>
              <a:rPr lang="en-AU" sz="2400" dirty="0">
                <a:latin typeface="Arial"/>
                <a:cs typeface="Arial"/>
              </a:rPr>
              <a:t>research</a:t>
            </a:r>
            <a:r>
              <a:rPr lang="en-AU" sz="2400" spc="-7" dirty="0">
                <a:latin typeface="Arial"/>
                <a:cs typeface="Arial"/>
              </a:rPr>
              <a:t> </a:t>
            </a:r>
            <a:r>
              <a:rPr lang="en-AU" sz="2400" dirty="0">
                <a:latin typeface="Arial"/>
                <a:cs typeface="Arial"/>
              </a:rPr>
              <a:t>facilities</a:t>
            </a:r>
            <a:r>
              <a:rPr lang="en-AU" sz="2400" spc="-7" dirty="0">
                <a:latin typeface="Arial"/>
                <a:cs typeface="Arial"/>
              </a:rPr>
              <a:t> </a:t>
            </a:r>
            <a:r>
              <a:rPr lang="en-AU" sz="2400" dirty="0">
                <a:latin typeface="Arial"/>
                <a:cs typeface="Arial"/>
              </a:rPr>
              <a:t>on</a:t>
            </a:r>
            <a:r>
              <a:rPr lang="en-AU" sz="2400" spc="-13" dirty="0">
                <a:latin typeface="Arial"/>
                <a:cs typeface="Arial"/>
              </a:rPr>
              <a:t> </a:t>
            </a:r>
            <a:r>
              <a:rPr lang="en-AU" sz="2400" spc="-33" dirty="0">
                <a:latin typeface="Arial"/>
                <a:cs typeface="Arial"/>
              </a:rPr>
              <a:t>the </a:t>
            </a:r>
            <a:r>
              <a:rPr lang="en-AU" sz="2400" dirty="0">
                <a:latin typeface="Arial"/>
                <a:cs typeface="Arial"/>
              </a:rPr>
              <a:t>lands</a:t>
            </a:r>
            <a:r>
              <a:rPr lang="en-AU" sz="2400" spc="-60" dirty="0">
                <a:latin typeface="Arial"/>
                <a:cs typeface="Arial"/>
              </a:rPr>
              <a:t> </a:t>
            </a:r>
            <a:r>
              <a:rPr lang="en-AU" sz="2400" dirty="0">
                <a:latin typeface="Arial"/>
                <a:cs typeface="Arial"/>
              </a:rPr>
              <a:t>of</a:t>
            </a:r>
            <a:r>
              <a:rPr lang="en-AU" sz="2400" spc="-47" dirty="0">
                <a:latin typeface="Arial"/>
                <a:cs typeface="Arial"/>
              </a:rPr>
              <a:t> </a:t>
            </a:r>
            <a:r>
              <a:rPr lang="en-AU" sz="2400" dirty="0">
                <a:latin typeface="Arial"/>
                <a:cs typeface="Arial"/>
              </a:rPr>
              <a:t>the</a:t>
            </a:r>
            <a:r>
              <a:rPr lang="en-AU" sz="2400" spc="-33" dirty="0">
                <a:latin typeface="Arial"/>
                <a:cs typeface="Arial"/>
              </a:rPr>
              <a:t> </a:t>
            </a:r>
            <a:r>
              <a:rPr lang="en-AU" sz="2400" dirty="0" err="1">
                <a:latin typeface="Arial"/>
                <a:cs typeface="Arial"/>
              </a:rPr>
              <a:t>Gamaraygal</a:t>
            </a:r>
            <a:r>
              <a:rPr lang="en-AU" sz="2400" dirty="0">
                <a:latin typeface="Arial"/>
                <a:cs typeface="Arial"/>
              </a:rPr>
              <a:t>,</a:t>
            </a:r>
            <a:r>
              <a:rPr lang="en-AU" sz="2400" spc="-40" dirty="0">
                <a:latin typeface="Arial"/>
                <a:cs typeface="Arial"/>
              </a:rPr>
              <a:t> </a:t>
            </a:r>
            <a:r>
              <a:rPr lang="en-AU" sz="2400" dirty="0" err="1">
                <a:latin typeface="Arial"/>
                <a:cs typeface="Arial"/>
              </a:rPr>
              <a:t>Dharug</a:t>
            </a:r>
            <a:r>
              <a:rPr lang="en-AU" sz="2400" dirty="0">
                <a:latin typeface="Arial"/>
                <a:cs typeface="Arial"/>
              </a:rPr>
              <a:t>,</a:t>
            </a:r>
            <a:r>
              <a:rPr lang="en-AU" sz="2400" spc="-40" dirty="0">
                <a:latin typeface="Arial"/>
                <a:cs typeface="Arial"/>
              </a:rPr>
              <a:t> </a:t>
            </a:r>
            <a:r>
              <a:rPr lang="en-AU" sz="2400" dirty="0" err="1">
                <a:latin typeface="Arial"/>
                <a:cs typeface="Arial"/>
              </a:rPr>
              <a:t>Wangal</a:t>
            </a:r>
            <a:r>
              <a:rPr lang="en-AU" sz="2400" dirty="0">
                <a:latin typeface="Arial"/>
                <a:cs typeface="Arial"/>
              </a:rPr>
              <a:t>,</a:t>
            </a:r>
            <a:r>
              <a:rPr lang="en-AU" sz="2400" spc="-47" dirty="0">
                <a:latin typeface="Arial"/>
                <a:cs typeface="Arial"/>
              </a:rPr>
              <a:t> </a:t>
            </a:r>
            <a:r>
              <a:rPr lang="en-AU" sz="2400" dirty="0" err="1">
                <a:latin typeface="Arial"/>
                <a:cs typeface="Arial"/>
              </a:rPr>
              <a:t>Darkinyung</a:t>
            </a:r>
            <a:r>
              <a:rPr lang="en-AU" sz="2400" dirty="0">
                <a:latin typeface="Arial"/>
                <a:cs typeface="Arial"/>
              </a:rPr>
              <a:t>,</a:t>
            </a:r>
            <a:r>
              <a:rPr lang="en-AU" sz="2400" spc="-40" dirty="0">
                <a:latin typeface="Arial"/>
                <a:cs typeface="Arial"/>
              </a:rPr>
              <a:t> </a:t>
            </a:r>
            <a:r>
              <a:rPr lang="en-AU" sz="2400" spc="-13" dirty="0" err="1">
                <a:latin typeface="Arial"/>
                <a:cs typeface="Arial"/>
              </a:rPr>
              <a:t>Burramadagal</a:t>
            </a:r>
            <a:r>
              <a:rPr lang="en-AU" sz="2400" spc="-13" dirty="0">
                <a:latin typeface="Arial"/>
                <a:cs typeface="Arial"/>
              </a:rPr>
              <a:t>, </a:t>
            </a:r>
            <a:r>
              <a:rPr lang="en-AU" sz="2400" dirty="0" err="1">
                <a:latin typeface="Arial"/>
                <a:cs typeface="Arial"/>
              </a:rPr>
              <a:t>Dharawal</a:t>
            </a:r>
            <a:r>
              <a:rPr lang="en-AU" sz="2400" dirty="0">
                <a:latin typeface="Arial"/>
                <a:cs typeface="Arial"/>
              </a:rPr>
              <a:t>,</a:t>
            </a:r>
            <a:r>
              <a:rPr lang="en-AU" sz="2400" spc="-40" dirty="0">
                <a:latin typeface="Arial"/>
                <a:cs typeface="Arial"/>
              </a:rPr>
              <a:t> </a:t>
            </a:r>
            <a:r>
              <a:rPr lang="en-AU" sz="2400" dirty="0" err="1">
                <a:latin typeface="Arial"/>
                <a:cs typeface="Arial"/>
              </a:rPr>
              <a:t>Gandangara</a:t>
            </a:r>
            <a:r>
              <a:rPr lang="en-AU" sz="2400" dirty="0">
                <a:latin typeface="Arial"/>
                <a:cs typeface="Arial"/>
              </a:rPr>
              <a:t>,</a:t>
            </a:r>
            <a:r>
              <a:rPr lang="en-AU" sz="2400" spc="-13" dirty="0">
                <a:latin typeface="Arial"/>
                <a:cs typeface="Arial"/>
              </a:rPr>
              <a:t> Gamilaraay,</a:t>
            </a:r>
            <a:r>
              <a:rPr lang="en-AU" sz="2400" spc="-20" dirty="0">
                <a:latin typeface="Arial"/>
                <a:cs typeface="Arial"/>
              </a:rPr>
              <a:t> </a:t>
            </a:r>
            <a:r>
              <a:rPr lang="en-AU" sz="2400" dirty="0" err="1">
                <a:latin typeface="Arial"/>
                <a:cs typeface="Arial"/>
              </a:rPr>
              <a:t>Barkindji</a:t>
            </a:r>
            <a:r>
              <a:rPr lang="en-AU" sz="2400" dirty="0">
                <a:latin typeface="Arial"/>
                <a:cs typeface="Arial"/>
              </a:rPr>
              <a:t>,</a:t>
            </a:r>
            <a:r>
              <a:rPr lang="en-AU" sz="2400" spc="-13" dirty="0">
                <a:latin typeface="Arial"/>
                <a:cs typeface="Arial"/>
              </a:rPr>
              <a:t> </a:t>
            </a:r>
            <a:r>
              <a:rPr lang="en-AU" sz="2400" dirty="0">
                <a:latin typeface="Arial"/>
                <a:cs typeface="Arial"/>
              </a:rPr>
              <a:t>Bundjalung,</a:t>
            </a:r>
            <a:r>
              <a:rPr lang="en-AU" sz="2400" spc="-13" dirty="0">
                <a:latin typeface="Arial"/>
                <a:cs typeface="Arial"/>
              </a:rPr>
              <a:t> Wiradjuri, </a:t>
            </a:r>
            <a:r>
              <a:rPr lang="en-AU" sz="2400" dirty="0" err="1">
                <a:latin typeface="Arial"/>
                <a:cs typeface="Arial"/>
              </a:rPr>
              <a:t>Ngunawal</a:t>
            </a:r>
            <a:r>
              <a:rPr lang="en-AU" sz="2400" dirty="0">
                <a:latin typeface="Arial"/>
                <a:cs typeface="Arial"/>
              </a:rPr>
              <a:t>,</a:t>
            </a:r>
            <a:r>
              <a:rPr lang="en-AU" sz="2400" spc="-20" dirty="0">
                <a:latin typeface="Arial"/>
                <a:cs typeface="Arial"/>
              </a:rPr>
              <a:t> </a:t>
            </a:r>
            <a:r>
              <a:rPr lang="en-AU" sz="2400" dirty="0" err="1">
                <a:latin typeface="Arial"/>
                <a:cs typeface="Arial"/>
              </a:rPr>
              <a:t>Gureng</a:t>
            </a:r>
            <a:r>
              <a:rPr lang="en-AU" sz="2400" spc="-13" dirty="0">
                <a:latin typeface="Arial"/>
                <a:cs typeface="Arial"/>
              </a:rPr>
              <a:t> </a:t>
            </a:r>
            <a:r>
              <a:rPr lang="en-AU" sz="2400" dirty="0" err="1">
                <a:latin typeface="Arial"/>
                <a:cs typeface="Arial"/>
              </a:rPr>
              <a:t>Gureng</a:t>
            </a:r>
            <a:r>
              <a:rPr lang="en-AU" sz="2400" dirty="0">
                <a:latin typeface="Arial"/>
                <a:cs typeface="Arial"/>
              </a:rPr>
              <a:t>,</a:t>
            </a:r>
            <a:r>
              <a:rPr lang="en-AU" sz="2400" spc="-13" dirty="0">
                <a:latin typeface="Arial"/>
                <a:cs typeface="Arial"/>
              </a:rPr>
              <a:t> </a:t>
            </a:r>
            <a:r>
              <a:rPr lang="en-AU" sz="2400" dirty="0">
                <a:latin typeface="Arial"/>
                <a:cs typeface="Arial"/>
              </a:rPr>
              <a:t>and</a:t>
            </a:r>
            <a:r>
              <a:rPr lang="en-AU" sz="2400" spc="-20" dirty="0">
                <a:latin typeface="Arial"/>
                <a:cs typeface="Arial"/>
              </a:rPr>
              <a:t> </a:t>
            </a:r>
            <a:r>
              <a:rPr lang="en-AU" sz="2400" dirty="0" err="1">
                <a:latin typeface="Arial"/>
                <a:cs typeface="Arial"/>
              </a:rPr>
              <a:t>Gagadju</a:t>
            </a:r>
            <a:r>
              <a:rPr lang="en-AU" sz="2400" spc="-13" dirty="0">
                <a:latin typeface="Arial"/>
                <a:cs typeface="Arial"/>
              </a:rPr>
              <a:t> peoples.</a:t>
            </a:r>
            <a:endParaRPr lang="en-AU" sz="2400" dirty="0">
              <a:latin typeface="Arial"/>
              <a:cs typeface="Arial"/>
            </a:endParaRPr>
          </a:p>
        </p:txBody>
      </p:sp>
    </p:spTree>
    <p:extLst>
      <p:ext uri="{BB962C8B-B14F-4D97-AF65-F5344CB8AC3E}">
        <p14:creationId xmlns:p14="http://schemas.microsoft.com/office/powerpoint/2010/main" val="2866366169"/>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cknowledgement of Country 3">
    <p:bg>
      <p:bgPr>
        <a:solidFill>
          <a:schemeClr val="accent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E1B4E01-527A-D1AA-EA18-50F1CA440C46}"/>
              </a:ext>
            </a:extLst>
          </p:cNvPr>
          <p:cNvPicPr>
            <a:picLocks noChangeAspect="1"/>
          </p:cNvPicPr>
          <p:nvPr/>
        </p:nvPicPr>
        <p:blipFill>
          <a:blip r:embed="rId2"/>
          <a:stretch>
            <a:fillRect/>
          </a:stretch>
        </p:blipFill>
        <p:spPr>
          <a:xfrm>
            <a:off x="778588" y="4814971"/>
            <a:ext cx="2078160" cy="730939"/>
          </a:xfrm>
          <a:prstGeom prst="rect">
            <a:avLst/>
          </a:prstGeom>
        </p:spPr>
      </p:pic>
      <p:sp>
        <p:nvSpPr>
          <p:cNvPr id="2" name="Title 1">
            <a:extLst>
              <a:ext uri="{FF2B5EF4-FFF2-40B4-BE49-F238E27FC236}">
                <a16:creationId xmlns:a16="http://schemas.microsoft.com/office/drawing/2014/main" id="{C5D2DBAA-0372-EA1B-CAD1-7C9766B4464D}"/>
              </a:ext>
            </a:extLst>
          </p:cNvPr>
          <p:cNvSpPr>
            <a:spLocks noGrp="1"/>
          </p:cNvSpPr>
          <p:nvPr>
            <p:ph type="body" sz="quarter" idx="11" hasCustomPrompt="1"/>
          </p:nvPr>
        </p:nvSpPr>
        <p:spPr>
          <a:xfrm>
            <a:off x="778933" y="1312091"/>
            <a:ext cx="7349067" cy="2015309"/>
          </a:xfrm>
          <a:prstGeom prst="rect">
            <a:avLst/>
          </a:prstGeom>
        </p:spPr>
        <p:txBody>
          <a:bodyPr lIns="0" tIns="0" rIns="0" bIns="0"/>
          <a:lstStyle>
            <a:lvl1pPr marL="16933" marR="6773" indent="0" algn="l">
              <a:lnSpc>
                <a:spcPct val="100000"/>
              </a:lnSpc>
              <a:spcBef>
                <a:spcPts val="133"/>
              </a:spcBef>
              <a:buNone/>
              <a:defRPr>
                <a:solidFill>
                  <a:schemeClr val="tx1"/>
                </a:solidFill>
              </a:defRPr>
            </a:lvl1pPr>
          </a:lstStyle>
          <a:p>
            <a:pPr marL="12700" marR="5080">
              <a:lnSpc>
                <a:spcPct val="100000"/>
              </a:lnSpc>
              <a:spcBef>
                <a:spcPts val="100"/>
              </a:spcBef>
            </a:pPr>
            <a:r>
              <a:rPr lang="en-AU" sz="2400" i="0" dirty="0">
                <a:latin typeface="Arial"/>
                <a:cs typeface="Arial"/>
              </a:rPr>
              <a:t>Add in own text for Acknowledgement of Country 18pt</a:t>
            </a:r>
            <a:endParaRPr lang="en-AU" sz="2400" i="0" spc="-27" dirty="0">
              <a:latin typeface="Arial"/>
              <a:cs typeface="Arial"/>
            </a:endParaRPr>
          </a:p>
        </p:txBody>
      </p:sp>
    </p:spTree>
    <p:extLst>
      <p:ext uri="{BB962C8B-B14F-4D97-AF65-F5344CB8AC3E}">
        <p14:creationId xmlns:p14="http://schemas.microsoft.com/office/powerpoint/2010/main" val="396442434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hapter break 1">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A2F580-458B-6978-E5C4-D439F8A8EF5E}"/>
              </a:ext>
            </a:extLst>
          </p:cNvPr>
          <p:cNvSpPr>
            <a:spLocks noGrp="1"/>
          </p:cNvSpPr>
          <p:nvPr>
            <p:ph type="body" sz="quarter" idx="17" hasCustomPrompt="1"/>
          </p:nvPr>
        </p:nvSpPr>
        <p:spPr>
          <a:xfrm>
            <a:off x="739955" y="766233"/>
            <a:ext cx="10710333" cy="830744"/>
          </a:xfrm>
          <a:prstGeom prst="rect">
            <a:avLst/>
          </a:prstGeom>
        </p:spPr>
        <p:txBody>
          <a:bodyPr lIns="0" rIns="90000"/>
          <a:lstStyle>
            <a:lvl1pPr marL="16933" indent="0">
              <a:spcBef>
                <a:spcPts val="133"/>
              </a:spcBef>
              <a:buNone/>
              <a:defRPr sz="3733" b="0" i="0">
                <a:solidFill>
                  <a:schemeClr val="tx1"/>
                </a:solidFill>
                <a:latin typeface="Times" pitchFamily="2" charset="0"/>
              </a:defRPr>
            </a:lvl1pPr>
          </a:lstStyle>
          <a:p>
            <a:pPr marL="12700">
              <a:spcBef>
                <a:spcPts val="100"/>
              </a:spcBef>
            </a:pPr>
            <a:r>
              <a:rPr lang="en-AU" sz="3733" dirty="0">
                <a:solidFill>
                  <a:srgbClr val="000000"/>
                </a:solidFill>
                <a:latin typeface="Arial"/>
                <a:cs typeface="Arial"/>
              </a:rPr>
              <a:t>Chapter break headline 28pt</a:t>
            </a:r>
            <a:endParaRPr lang="en-AU" b="0" i="1" dirty="0">
              <a:latin typeface="Times" pitchFamily="2" charset="0"/>
            </a:endParaRPr>
          </a:p>
        </p:txBody>
      </p:sp>
      <p:sp>
        <p:nvSpPr>
          <p:cNvPr id="9" name="Text Placeholder 2">
            <a:extLst>
              <a:ext uri="{FF2B5EF4-FFF2-40B4-BE49-F238E27FC236}">
                <a16:creationId xmlns:a16="http://schemas.microsoft.com/office/drawing/2014/main" id="{A3DE63B7-3D2D-E116-E58F-2358C702605C}"/>
              </a:ext>
            </a:extLst>
          </p:cNvPr>
          <p:cNvSpPr>
            <a:spLocks noGrp="1"/>
          </p:cNvSpPr>
          <p:nvPr>
            <p:ph type="body" sz="quarter" idx="12" hasCustomPrompt="1"/>
          </p:nvPr>
        </p:nvSpPr>
        <p:spPr>
          <a:xfrm>
            <a:off x="739955" y="1397000"/>
            <a:ext cx="10710333" cy="830744"/>
          </a:xfrm>
          <a:prstGeom prst="rect">
            <a:avLst/>
          </a:prstGeom>
        </p:spPr>
        <p:txBody>
          <a:bodyPr lIns="0" rIns="90000"/>
          <a:lstStyle>
            <a:lvl1pPr marL="16933" indent="0">
              <a:spcBef>
                <a:spcPts val="133"/>
              </a:spcBef>
              <a:buNone/>
              <a:defRPr sz="3733" b="0" i="1">
                <a:solidFill>
                  <a:schemeClr val="tx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6" name="Text Placeholder 3">
            <a:extLst>
              <a:ext uri="{FF2B5EF4-FFF2-40B4-BE49-F238E27FC236}">
                <a16:creationId xmlns:a16="http://schemas.microsoft.com/office/drawing/2014/main" id="{F7931C68-5A57-D921-2A9C-73B3990F8363}"/>
              </a:ext>
            </a:extLst>
          </p:cNvPr>
          <p:cNvSpPr>
            <a:spLocks noGrp="1"/>
          </p:cNvSpPr>
          <p:nvPr>
            <p:ph type="body" sz="quarter" idx="16" hasCustomPrompt="1"/>
          </p:nvPr>
        </p:nvSpPr>
        <p:spPr>
          <a:xfrm>
            <a:off x="749378" y="4038600"/>
            <a:ext cx="7378623" cy="2535304"/>
          </a:xfrm>
          <a:prstGeom prst="rect">
            <a:avLst/>
          </a:prstGeom>
        </p:spPr>
        <p:txBody>
          <a:bodyPr lIns="0" tIns="0" rIns="0" bIns="0"/>
          <a:lstStyle>
            <a:lvl1pPr marL="0" indent="0">
              <a:buFontTx/>
              <a:buNone/>
              <a:defRPr sz="1867">
                <a:solidFill>
                  <a:schemeClr val="tx1"/>
                </a:solidFill>
              </a:defRPr>
            </a:lvl1pPr>
          </a:lstStyle>
          <a:p>
            <a:r>
              <a:rPr lang="en-GB" dirty="0"/>
              <a:t>Presented by 14pt</a:t>
            </a:r>
            <a:endParaRPr lang="en-US" dirty="0"/>
          </a:p>
        </p:txBody>
      </p:sp>
    </p:spTree>
    <p:extLst>
      <p:ext uri="{BB962C8B-B14F-4D97-AF65-F5344CB8AC3E}">
        <p14:creationId xmlns:p14="http://schemas.microsoft.com/office/powerpoint/2010/main" val="214123155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pter break 2">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367AE0-0B1A-C793-8FD0-6C83B3BAF9A6}"/>
              </a:ext>
            </a:extLst>
          </p:cNvPr>
          <p:cNvSpPr>
            <a:spLocks noGrp="1"/>
          </p:cNvSpPr>
          <p:nvPr>
            <p:ph type="body" sz="quarter" idx="17" hasCustomPrompt="1"/>
          </p:nvPr>
        </p:nvSpPr>
        <p:spPr>
          <a:xfrm>
            <a:off x="739955" y="766233"/>
            <a:ext cx="10710333" cy="830744"/>
          </a:xfrm>
          <a:prstGeom prst="rect">
            <a:avLst/>
          </a:prstGeom>
        </p:spPr>
        <p:txBody>
          <a:bodyPr lIns="0" rIns="90000"/>
          <a:lstStyle>
            <a:lvl1pPr marL="16933" indent="0">
              <a:spcBef>
                <a:spcPts val="133"/>
              </a:spcBef>
              <a:buNone/>
              <a:defRPr sz="3733" b="0" i="0">
                <a:solidFill>
                  <a:schemeClr val="bg1"/>
                </a:solidFill>
                <a:latin typeface="+mn-lt"/>
              </a:defRPr>
            </a:lvl1pPr>
          </a:lstStyle>
          <a:p>
            <a:pPr marL="12700">
              <a:spcBef>
                <a:spcPts val="100"/>
              </a:spcBef>
            </a:pPr>
            <a:r>
              <a:rPr lang="en-AU" sz="3733" dirty="0">
                <a:solidFill>
                  <a:srgbClr val="000000"/>
                </a:solidFill>
                <a:latin typeface="Arial"/>
                <a:cs typeface="Arial"/>
              </a:rPr>
              <a:t>Chapter break headline 28pt</a:t>
            </a:r>
            <a:endParaRPr lang="en-AU" b="0" i="1" dirty="0">
              <a:latin typeface="Times" pitchFamily="2" charset="0"/>
            </a:endParaRPr>
          </a:p>
        </p:txBody>
      </p:sp>
      <p:sp>
        <p:nvSpPr>
          <p:cNvPr id="2" name="Title 2">
            <a:extLst>
              <a:ext uri="{FF2B5EF4-FFF2-40B4-BE49-F238E27FC236}">
                <a16:creationId xmlns:a16="http://schemas.microsoft.com/office/drawing/2014/main" id="{21066835-3577-7EA9-7C60-12C9BC765B41}"/>
              </a:ext>
            </a:extLst>
          </p:cNvPr>
          <p:cNvSpPr>
            <a:spLocks noGrp="1"/>
          </p:cNvSpPr>
          <p:nvPr>
            <p:ph type="body" sz="quarter" idx="12" hasCustomPrompt="1"/>
          </p:nvPr>
        </p:nvSpPr>
        <p:spPr>
          <a:xfrm>
            <a:off x="739955" y="1397000"/>
            <a:ext cx="10710333" cy="830744"/>
          </a:xfrm>
          <a:prstGeom prst="rect">
            <a:avLst/>
          </a:prstGeom>
        </p:spPr>
        <p:txBody>
          <a:bodyPr lIns="0" rIns="90000"/>
          <a:lstStyle>
            <a:lvl1pPr marL="16933" indent="0">
              <a:spcBef>
                <a:spcPts val="133"/>
              </a:spcBef>
              <a:buNone/>
              <a:defRPr sz="3733"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25AAED2F-1B70-12A0-8666-145503BFBB25}"/>
              </a:ext>
            </a:extLst>
          </p:cNvPr>
          <p:cNvSpPr>
            <a:spLocks noGrp="1"/>
          </p:cNvSpPr>
          <p:nvPr>
            <p:ph type="body" sz="quarter" idx="16" hasCustomPrompt="1"/>
          </p:nvPr>
        </p:nvSpPr>
        <p:spPr>
          <a:xfrm>
            <a:off x="749378" y="4038600"/>
            <a:ext cx="7378623" cy="2535304"/>
          </a:xfrm>
          <a:prstGeom prst="rect">
            <a:avLst/>
          </a:prstGeom>
        </p:spPr>
        <p:txBody>
          <a:bodyPr lIns="0" tIns="0" rIns="0" bIns="0"/>
          <a:lstStyle>
            <a:lvl1pPr marL="0" indent="0">
              <a:buFontTx/>
              <a:buNone/>
              <a:defRPr sz="1867">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20164979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break 3">
    <p:bg>
      <p:bgPr>
        <a:solidFill>
          <a:schemeClr val="tx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D0B820-7965-14E8-72F1-2EE5EF1CB3A9}"/>
              </a:ext>
            </a:extLst>
          </p:cNvPr>
          <p:cNvSpPr>
            <a:spLocks noGrp="1"/>
          </p:cNvSpPr>
          <p:nvPr>
            <p:ph type="body" sz="quarter" idx="17" hasCustomPrompt="1"/>
          </p:nvPr>
        </p:nvSpPr>
        <p:spPr>
          <a:xfrm>
            <a:off x="739955" y="766233"/>
            <a:ext cx="10710333" cy="830744"/>
          </a:xfrm>
          <a:prstGeom prst="rect">
            <a:avLst/>
          </a:prstGeom>
        </p:spPr>
        <p:txBody>
          <a:bodyPr lIns="0" rIns="90000"/>
          <a:lstStyle>
            <a:lvl1pPr marL="16933" indent="0">
              <a:spcBef>
                <a:spcPts val="133"/>
              </a:spcBef>
              <a:buNone/>
              <a:defRPr sz="3733" b="0" i="0">
                <a:solidFill>
                  <a:schemeClr val="bg1"/>
                </a:solidFill>
                <a:latin typeface="+mn-lt"/>
              </a:defRPr>
            </a:lvl1pPr>
          </a:lstStyle>
          <a:p>
            <a:pPr marL="12700">
              <a:spcBef>
                <a:spcPts val="100"/>
              </a:spcBef>
            </a:pPr>
            <a:r>
              <a:rPr lang="en-AU" sz="3733" dirty="0">
                <a:solidFill>
                  <a:srgbClr val="000000"/>
                </a:solidFill>
                <a:latin typeface="Arial"/>
                <a:cs typeface="Arial"/>
              </a:rPr>
              <a:t>Chapter break headline 28pt</a:t>
            </a:r>
            <a:endParaRPr lang="en-AU" b="0" i="1" dirty="0">
              <a:latin typeface="Times" pitchFamily="2" charset="0"/>
            </a:endParaRPr>
          </a:p>
        </p:txBody>
      </p:sp>
      <p:sp>
        <p:nvSpPr>
          <p:cNvPr id="2" name="Text Placeholder 2">
            <a:extLst>
              <a:ext uri="{FF2B5EF4-FFF2-40B4-BE49-F238E27FC236}">
                <a16:creationId xmlns:a16="http://schemas.microsoft.com/office/drawing/2014/main" id="{6FC22782-CE95-2810-1D92-2B7EA357B871}"/>
              </a:ext>
            </a:extLst>
          </p:cNvPr>
          <p:cNvSpPr>
            <a:spLocks noGrp="1"/>
          </p:cNvSpPr>
          <p:nvPr>
            <p:ph type="body" sz="quarter" idx="12" hasCustomPrompt="1"/>
          </p:nvPr>
        </p:nvSpPr>
        <p:spPr>
          <a:xfrm>
            <a:off x="739955" y="1397000"/>
            <a:ext cx="10710333" cy="830744"/>
          </a:xfrm>
          <a:prstGeom prst="rect">
            <a:avLst/>
          </a:prstGeom>
        </p:spPr>
        <p:txBody>
          <a:bodyPr lIns="0" rIns="90000"/>
          <a:lstStyle>
            <a:lvl1pPr marL="16933" indent="0">
              <a:spcBef>
                <a:spcPts val="133"/>
              </a:spcBef>
              <a:buNone/>
              <a:defRPr sz="3733" b="0" i="1">
                <a:solidFill>
                  <a:schemeClr val="bg1"/>
                </a:solidFill>
                <a:latin typeface="Times" pitchFamily="2" charset="0"/>
              </a:defRPr>
            </a:lvl1pPr>
          </a:lstStyle>
          <a:p>
            <a:pPr marL="12700">
              <a:spcBef>
                <a:spcPts val="100"/>
              </a:spcBef>
            </a:pPr>
            <a:r>
              <a:rPr lang="en-AU" b="0" i="1" dirty="0">
                <a:solidFill>
                  <a:srgbClr val="000000"/>
                </a:solidFill>
                <a:latin typeface="Times" pitchFamily="2" charset="0"/>
              </a:rPr>
              <a:t>1-2 lines of copy</a:t>
            </a:r>
            <a:endParaRPr lang="en-AU" b="0" i="1" dirty="0">
              <a:latin typeface="Times" pitchFamily="2" charset="0"/>
            </a:endParaRPr>
          </a:p>
        </p:txBody>
      </p:sp>
      <p:sp>
        <p:nvSpPr>
          <p:cNvPr id="3" name="Text Placeholder 3">
            <a:extLst>
              <a:ext uri="{FF2B5EF4-FFF2-40B4-BE49-F238E27FC236}">
                <a16:creationId xmlns:a16="http://schemas.microsoft.com/office/drawing/2014/main" id="{6F8263D2-F9BE-3D44-C629-FD1F86B3E17F}"/>
              </a:ext>
            </a:extLst>
          </p:cNvPr>
          <p:cNvSpPr>
            <a:spLocks noGrp="1"/>
          </p:cNvSpPr>
          <p:nvPr>
            <p:ph type="body" sz="quarter" idx="16" hasCustomPrompt="1"/>
          </p:nvPr>
        </p:nvSpPr>
        <p:spPr>
          <a:xfrm>
            <a:off x="749378" y="4038600"/>
            <a:ext cx="7378623" cy="2535304"/>
          </a:xfrm>
          <a:prstGeom prst="rect">
            <a:avLst/>
          </a:prstGeom>
        </p:spPr>
        <p:txBody>
          <a:bodyPr lIns="0" tIns="0" rIns="0" bIns="0"/>
          <a:lstStyle>
            <a:lvl1pPr marL="0" indent="0">
              <a:buFontTx/>
              <a:buNone/>
              <a:defRPr sz="1867">
                <a:solidFill>
                  <a:schemeClr val="bg1"/>
                </a:solidFill>
              </a:defRPr>
            </a:lvl1pPr>
          </a:lstStyle>
          <a:p>
            <a:r>
              <a:rPr lang="en-GB" dirty="0"/>
              <a:t>Presented by 14pt</a:t>
            </a:r>
            <a:endParaRPr lang="en-US" dirty="0"/>
          </a:p>
        </p:txBody>
      </p:sp>
    </p:spTree>
    <p:extLst>
      <p:ext uri="{BB962C8B-B14F-4D97-AF65-F5344CB8AC3E}">
        <p14:creationId xmlns:p14="http://schemas.microsoft.com/office/powerpoint/2010/main" val="274965783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ogo centre black">
    <p:bg>
      <p:bgRef idx="1001">
        <a:schemeClr val="bg1"/>
      </p:bgRef>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50296C6E-3B64-67D7-F619-28187B1295EE}"/>
              </a:ext>
              <a:ext uri="{C183D7F6-B498-43B3-948B-1728B52AA6E4}">
                <adec:decorative xmlns:adec="http://schemas.microsoft.com/office/drawing/2017/decorative" val="1"/>
              </a:ext>
            </a:extLst>
          </p:cNvPr>
          <p:cNvSpPr/>
          <p:nvPr/>
        </p:nvSpPr>
        <p:spPr>
          <a:xfrm>
            <a:off x="0" y="0"/>
            <a:ext cx="12192000" cy="68580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chemeClr val="tx1"/>
          </a:solidFill>
        </p:spPr>
        <p:txBody>
          <a:bodyPr wrap="square" lIns="0" tIns="0" rIns="0" bIns="0" rtlCol="0"/>
          <a:lstStyle/>
          <a:p>
            <a:endParaRPr/>
          </a:p>
        </p:txBody>
      </p:sp>
      <p:pic>
        <p:nvPicPr>
          <p:cNvPr id="10" name="Picture 9">
            <a:extLst>
              <a:ext uri="{FF2B5EF4-FFF2-40B4-BE49-F238E27FC236}">
                <a16:creationId xmlns:a16="http://schemas.microsoft.com/office/drawing/2014/main" id="{90B06A1B-395E-4CB0-3B0C-D14FDE9BA0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6453" y="3014931"/>
            <a:ext cx="2439097" cy="844303"/>
          </a:xfrm>
          <a:prstGeom prst="rect">
            <a:avLst/>
          </a:prstGeom>
        </p:spPr>
      </p:pic>
    </p:spTree>
    <p:extLst>
      <p:ext uri="{BB962C8B-B14F-4D97-AF65-F5344CB8AC3E}">
        <p14:creationId xmlns:p14="http://schemas.microsoft.com/office/powerpoint/2010/main" val="238854784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7B6FB2-6FB1-E8EE-71E2-F3031BBC4CFE}"/>
              </a:ext>
            </a:extLst>
          </p:cNvPr>
          <p:cNvSpPr>
            <a:spLocks noGrp="1"/>
          </p:cNvSpPr>
          <p:nvPr>
            <p:ph type="body" sz="quarter" idx="13" hasCustomPrompt="1"/>
          </p:nvPr>
        </p:nvSpPr>
        <p:spPr>
          <a:xfrm>
            <a:off x="749378" y="766233"/>
            <a:ext cx="7378623" cy="1422400"/>
          </a:xfrm>
          <a:prstGeom prst="rect">
            <a:avLst/>
          </a:prstGeom>
        </p:spPr>
        <p:txBody>
          <a:bodyPr lIns="0" tIns="0" rIns="0" bIns="0"/>
          <a:lstStyle>
            <a:lvl1pPr marL="0" indent="0">
              <a:buFontTx/>
              <a:buNone/>
              <a:defRPr sz="3733">
                <a:solidFill>
                  <a:schemeClr val="tx1"/>
                </a:solidFill>
              </a:defRPr>
            </a:lvl1pPr>
          </a:lstStyle>
          <a:p>
            <a:r>
              <a:rPr lang="en-GB" dirty="0"/>
              <a:t>Heading sits here</a:t>
            </a:r>
          </a:p>
          <a:p>
            <a:r>
              <a:rPr lang="en-GB" dirty="0"/>
              <a:t>1-2 lines of copy 28pt</a:t>
            </a:r>
            <a:endParaRPr lang="en-US" dirty="0"/>
          </a:p>
        </p:txBody>
      </p:sp>
      <p:sp>
        <p:nvSpPr>
          <p:cNvPr id="7" name="Text Placeholder 2">
            <a:extLst>
              <a:ext uri="{FF2B5EF4-FFF2-40B4-BE49-F238E27FC236}">
                <a16:creationId xmlns:a16="http://schemas.microsoft.com/office/drawing/2014/main" id="{C73DE4E7-C9AA-0998-373D-DCFBF8D610D2}"/>
              </a:ext>
            </a:extLst>
          </p:cNvPr>
          <p:cNvSpPr>
            <a:spLocks noGrp="1"/>
          </p:cNvSpPr>
          <p:nvPr>
            <p:ph type="body" sz="quarter" idx="15" hasCustomPrompt="1"/>
          </p:nvPr>
        </p:nvSpPr>
        <p:spPr>
          <a:xfrm>
            <a:off x="749378" y="2417696"/>
            <a:ext cx="7378623" cy="2535304"/>
          </a:xfrm>
          <a:prstGeom prst="rect">
            <a:avLst/>
          </a:prstGeom>
        </p:spPr>
        <p:txBody>
          <a:bodyPr lIns="0" tIns="0" rIns="0" bIns="0"/>
          <a:lstStyle>
            <a:lvl1pPr marL="0" indent="0">
              <a:buFontTx/>
              <a:buNone/>
              <a:defRPr sz="1867">
                <a:solidFill>
                  <a:schemeClr val="tx1"/>
                </a:solidFill>
              </a:defRPr>
            </a:lvl1pPr>
          </a:lstStyle>
          <a:p>
            <a:r>
              <a:rPr lang="en-GB" dirty="0"/>
              <a:t>Presented by 14pt</a:t>
            </a:r>
            <a:endParaRPr lang="en-US" dirty="0"/>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99201" y="5606560"/>
            <a:ext cx="4669700" cy="552915"/>
          </a:xfrm>
          <a:prstGeom prst="rect">
            <a:avLst/>
          </a:prstGeom>
        </p:spPr>
        <p:txBody>
          <a:bodyPr anchor="b" anchorCtr="0"/>
          <a:lstStyle>
            <a:lvl1pPr marL="0" indent="0" algn="r">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2"/>
          <a:stretch>
            <a:fillRect/>
          </a:stretch>
        </p:blipFill>
        <p:spPr>
          <a:xfrm>
            <a:off x="779137" y="5445078"/>
            <a:ext cx="2490252" cy="875881"/>
          </a:xfrm>
          <a:prstGeom prst="rect">
            <a:avLst/>
          </a:prstGeom>
        </p:spPr>
      </p:pic>
      <p:sp>
        <p:nvSpPr>
          <p:cNvPr id="2" name="Text Placeholder 5">
            <a:extLst>
              <a:ext uri="{FF2B5EF4-FFF2-40B4-BE49-F238E27FC236}">
                <a16:creationId xmlns:a16="http://schemas.microsoft.com/office/drawing/2014/main" id="{BD0328F7-E70B-70FE-8296-A6A9465B3C0D}"/>
              </a:ext>
            </a:extLst>
          </p:cNvPr>
          <p:cNvSpPr txBox="1"/>
          <p:nvPr/>
        </p:nvSpPr>
        <p:spPr>
          <a:xfrm rot="16200000">
            <a:off x="10586937" y="4876745"/>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667126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ogo centre ochre">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3E466C-1ADC-0DA2-E815-89094AED2510}"/>
              </a:ext>
            </a:extLst>
          </p:cNvPr>
          <p:cNvPicPr>
            <a:picLocks noChangeAspect="1"/>
          </p:cNvPicPr>
          <p:nvPr/>
        </p:nvPicPr>
        <p:blipFill>
          <a:blip r:embed="rId2"/>
          <a:stretch>
            <a:fillRect/>
          </a:stretch>
        </p:blipFill>
        <p:spPr>
          <a:xfrm>
            <a:off x="4876452" y="3014930"/>
            <a:ext cx="2439097" cy="857889"/>
          </a:xfrm>
          <a:prstGeom prst="rect">
            <a:avLst/>
          </a:prstGeom>
        </p:spPr>
      </p:pic>
    </p:spTree>
    <p:extLst>
      <p:ext uri="{BB962C8B-B14F-4D97-AF65-F5344CB8AC3E}">
        <p14:creationId xmlns:p14="http://schemas.microsoft.com/office/powerpoint/2010/main" val="283568021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1">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8375F2-9EFB-E2E0-D249-EBD6EB927363}"/>
              </a:ext>
            </a:extLst>
          </p:cNvPr>
          <p:cNvSpPr txBox="1">
            <a:spLocks noGrp="1"/>
          </p:cNvSpPr>
          <p:nvPr>
            <p:ph type="title" hasCustomPrompt="1"/>
          </p:nvPr>
        </p:nvSpPr>
        <p:spPr>
          <a:xfrm>
            <a:off x="1117600" y="1092200"/>
            <a:ext cx="9855200" cy="4673600"/>
          </a:xfrm>
          <a:prstGeom prst="rect">
            <a:avLst/>
          </a:prstGeom>
        </p:spPr>
        <p:txBody>
          <a:bodyPr vert="horz" wrap="square" lIns="0" tIns="12700" rIns="0" bIns="0" rtlCol="0" anchor="ctr" anchorCtr="0">
            <a:noAutofit/>
          </a:bodyPr>
          <a:lstStyle>
            <a:lvl1pPr algn="ctr">
              <a:defRPr sz="5067" b="0" i="0">
                <a:solidFill>
                  <a:schemeClr val="tx1"/>
                </a:solidFill>
                <a:latin typeface="Times" pitchFamily="2" charset="0"/>
              </a:defRPr>
            </a:lvl1pPr>
          </a:lstStyle>
          <a:p>
            <a:pPr marL="16933" marR="0" lvl="0" indent="0" algn="ctr" defTabSz="1219170" eaLnBrk="1" fontAlgn="auto" latinLnBrk="0" hangingPunct="1">
              <a:lnSpc>
                <a:spcPct val="100000"/>
              </a:lnSpc>
              <a:spcBef>
                <a:spcPts val="133"/>
              </a:spcBef>
              <a:spcAft>
                <a:spcPts val="0"/>
              </a:spcAft>
              <a:buClrTx/>
              <a:buSzTx/>
              <a:buFontTx/>
              <a:buNone/>
              <a:tabLst/>
              <a:defRPr/>
            </a:pPr>
            <a:r>
              <a:rPr sz="5067" dirty="0">
                <a:solidFill>
                  <a:srgbClr val="000000"/>
                </a:solidFill>
              </a:rPr>
              <a:t>“Insert quote </a:t>
            </a:r>
            <a:r>
              <a:rPr sz="5067" spc="-13" dirty="0">
                <a:solidFill>
                  <a:srgbClr val="000000"/>
                </a:solidFill>
              </a:rPr>
              <a:t>here</a:t>
            </a:r>
            <a:r>
              <a:rPr lang="en-AU" sz="5067" spc="-13" dirty="0">
                <a:solidFill>
                  <a:srgbClr val="000000"/>
                </a:solidFill>
              </a:rPr>
              <a:t>. </a:t>
            </a:r>
            <a:br>
              <a:rPr lang="en-AU" sz="5067" spc="-13" dirty="0">
                <a:solidFill>
                  <a:srgbClr val="000000"/>
                </a:solidFill>
              </a:rPr>
            </a:br>
            <a:r>
              <a:rPr lang="en-AU" sz="5067" spc="-13" dirty="0" err="1">
                <a:solidFill>
                  <a:srgbClr val="000000"/>
                </a:solidFill>
              </a:rPr>
              <a:t>Unti</a:t>
            </a:r>
            <a:r>
              <a:rPr lang="en-AU" sz="5067" spc="-13" dirty="0">
                <a:solidFill>
                  <a:srgbClr val="000000"/>
                </a:solidFill>
              </a:rPr>
              <a:t> </a:t>
            </a:r>
            <a:r>
              <a:rPr lang="en-AU" sz="5067" spc="-13" dirty="0" err="1">
                <a:solidFill>
                  <a:srgbClr val="000000"/>
                </a:solidFill>
              </a:rPr>
              <a:t>cuptasitae</a:t>
            </a:r>
            <a:r>
              <a:rPr lang="en-AU" sz="5067" spc="-13" dirty="0">
                <a:solidFill>
                  <a:srgbClr val="000000"/>
                </a:solidFill>
              </a:rPr>
              <a:t> </a:t>
            </a:r>
            <a:r>
              <a:rPr lang="en-AU" sz="5067" spc="-13" dirty="0" err="1">
                <a:solidFill>
                  <a:srgbClr val="000000"/>
                </a:solidFill>
              </a:rPr>
              <a:t>velluptatur</a:t>
            </a:r>
            <a:r>
              <a:rPr lang="en-AU" sz="5067" spc="-13" dirty="0">
                <a:solidFill>
                  <a:srgbClr val="000000"/>
                </a:solidFill>
              </a:rPr>
              <a:t> </a:t>
            </a:r>
            <a:r>
              <a:rPr lang="en-AU" sz="5067" spc="-13" dirty="0" err="1">
                <a:solidFill>
                  <a:srgbClr val="000000"/>
                </a:solidFill>
              </a:rPr>
              <a:t>suntem</a:t>
            </a:r>
            <a:r>
              <a:rPr lang="en-AU" sz="5067" spc="-13" dirty="0">
                <a:solidFill>
                  <a:srgbClr val="000000"/>
                </a:solidFill>
              </a:rPr>
              <a:t> as </a:t>
            </a:r>
            <a:r>
              <a:rPr lang="en-AU" sz="5067" spc="-13" dirty="0" err="1">
                <a:solidFill>
                  <a:srgbClr val="000000"/>
                </a:solidFill>
              </a:rPr>
              <a:t>derempo</a:t>
            </a:r>
            <a:r>
              <a:rPr lang="en-AU" sz="5067" spc="-13" dirty="0">
                <a:solidFill>
                  <a:srgbClr val="000000"/>
                </a:solidFill>
              </a:rPr>
              <a:t> </a:t>
            </a:r>
            <a:r>
              <a:rPr lang="en-AU" sz="5067" spc="-13" dirty="0" err="1">
                <a:solidFill>
                  <a:srgbClr val="000000"/>
                </a:solidFill>
              </a:rPr>
              <a:t>rposten</a:t>
            </a:r>
            <a:r>
              <a:rPr lang="en-AU" sz="5067" spc="-13" dirty="0">
                <a:solidFill>
                  <a:srgbClr val="000000"/>
                </a:solidFill>
              </a:rPr>
              <a:t> </a:t>
            </a:r>
            <a:r>
              <a:rPr lang="en-AU" sz="5067" spc="-13" dirty="0" err="1">
                <a:solidFill>
                  <a:srgbClr val="000000"/>
                </a:solidFill>
              </a:rPr>
              <a:t>dignisqui</a:t>
            </a:r>
            <a:r>
              <a:rPr lang="en-AU" sz="5067" spc="-13" dirty="0">
                <a:solidFill>
                  <a:srgbClr val="000000"/>
                </a:solidFill>
              </a:rPr>
              <a:t> </a:t>
            </a:r>
            <a:r>
              <a:rPr lang="en-AU" sz="5067" spc="-13" dirty="0" err="1">
                <a:solidFill>
                  <a:srgbClr val="000000"/>
                </a:solidFill>
              </a:rPr>
              <a:t>omnissum</a:t>
            </a:r>
            <a:r>
              <a:rPr lang="en-AU" sz="5067" spc="-13" dirty="0">
                <a:solidFill>
                  <a:srgbClr val="000000"/>
                </a:solidFill>
              </a:rPr>
              <a:t> </a:t>
            </a:r>
            <a:r>
              <a:rPr lang="en-AU" sz="5067" spc="-13" dirty="0" err="1">
                <a:solidFill>
                  <a:srgbClr val="000000"/>
                </a:solidFill>
              </a:rPr>
              <a:t>eiur</a:t>
            </a:r>
            <a:r>
              <a:rPr lang="en-AU" sz="5067" spc="-13" dirty="0">
                <a:solidFill>
                  <a:srgbClr val="000000"/>
                </a:solidFill>
              </a:rPr>
              <a:t>, </a:t>
            </a:r>
            <a:r>
              <a:rPr lang="en-AU" sz="5067" spc="-13" dirty="0" err="1">
                <a:solidFill>
                  <a:srgbClr val="000000"/>
                </a:solidFill>
              </a:rPr>
              <a:t>earchit</a:t>
            </a:r>
            <a:r>
              <a:rPr lang="en-AU" sz="5067" spc="-13" dirty="0">
                <a:solidFill>
                  <a:srgbClr val="000000"/>
                </a:solidFill>
              </a:rPr>
              <a:t> ab </a:t>
            </a:r>
            <a:r>
              <a:rPr lang="en-AU" sz="5067" spc="-13" dirty="0" err="1">
                <a:solidFill>
                  <a:srgbClr val="000000"/>
                </a:solidFill>
              </a:rPr>
              <a:t>ipidici</a:t>
            </a:r>
            <a:r>
              <a:rPr lang="en-AU" sz="5067" spc="-13" dirty="0">
                <a:solidFill>
                  <a:srgbClr val="000000"/>
                </a:solidFill>
              </a:rPr>
              <a:t> </a:t>
            </a:r>
            <a:r>
              <a:rPr lang="en-AU" sz="5067" spc="-13" dirty="0" err="1">
                <a:solidFill>
                  <a:srgbClr val="000000"/>
                </a:solidFill>
              </a:rPr>
              <a:t>llorum</a:t>
            </a:r>
            <a:r>
              <a:rPr lang="en-AU" sz="5067" spc="-13" dirty="0">
                <a:solidFill>
                  <a:srgbClr val="000000"/>
                </a:solidFill>
              </a:rPr>
              <a:t>, </a:t>
            </a:r>
            <a:r>
              <a:rPr lang="en-AU" sz="5067" spc="-13" dirty="0" err="1">
                <a:solidFill>
                  <a:srgbClr val="000000"/>
                </a:solidFill>
              </a:rPr>
              <a:t>coreriae</a:t>
            </a:r>
            <a:r>
              <a:rPr lang="en-AU" sz="5067" spc="-13" dirty="0">
                <a:solidFill>
                  <a:srgbClr val="000000"/>
                </a:solidFill>
              </a:rPr>
              <a:t> </a:t>
            </a:r>
            <a:r>
              <a:rPr lang="en-AU" sz="5067" spc="-13" dirty="0" err="1">
                <a:solidFill>
                  <a:srgbClr val="000000"/>
                </a:solidFill>
              </a:rPr>
              <a:t>quia</a:t>
            </a:r>
            <a:r>
              <a:rPr lang="en-AU" sz="5067" spc="-13" dirty="0">
                <a:solidFill>
                  <a:srgbClr val="000000"/>
                </a:solidFill>
              </a:rPr>
              <a:t>.”</a:t>
            </a:r>
            <a:endParaRPr sz="5067" dirty="0"/>
          </a:p>
        </p:txBody>
      </p:sp>
    </p:spTree>
    <p:extLst>
      <p:ext uri="{BB962C8B-B14F-4D97-AF65-F5344CB8AC3E}">
        <p14:creationId xmlns:p14="http://schemas.microsoft.com/office/powerpoint/2010/main" val="313107912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Quote 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097E-185C-39F4-467B-3196A19AD666}"/>
              </a:ext>
            </a:extLst>
          </p:cNvPr>
          <p:cNvSpPr txBox="1">
            <a:spLocks noGrp="1"/>
          </p:cNvSpPr>
          <p:nvPr>
            <p:ph type="title" hasCustomPrompt="1"/>
          </p:nvPr>
        </p:nvSpPr>
        <p:spPr>
          <a:xfrm>
            <a:off x="1117600" y="1092200"/>
            <a:ext cx="9855200" cy="4673600"/>
          </a:xfrm>
          <a:prstGeom prst="rect">
            <a:avLst/>
          </a:prstGeom>
        </p:spPr>
        <p:txBody>
          <a:bodyPr vert="horz" wrap="square" lIns="0" tIns="12700" rIns="0" bIns="0" rtlCol="0" anchor="ctr" anchorCtr="0">
            <a:noAutofit/>
          </a:bodyPr>
          <a:lstStyle>
            <a:lvl1pPr algn="ctr">
              <a:defRPr sz="5067" b="0" i="0">
                <a:solidFill>
                  <a:schemeClr val="accent1"/>
                </a:solidFill>
                <a:latin typeface="Times" pitchFamily="2" charset="0"/>
              </a:defRPr>
            </a:lvl1pPr>
          </a:lstStyle>
          <a:p>
            <a:pPr marL="16933" marR="0" lvl="0" indent="0" algn="ctr" defTabSz="1219170" eaLnBrk="1" fontAlgn="auto" latinLnBrk="0" hangingPunct="1">
              <a:lnSpc>
                <a:spcPct val="100000"/>
              </a:lnSpc>
              <a:spcBef>
                <a:spcPts val="133"/>
              </a:spcBef>
              <a:spcAft>
                <a:spcPts val="0"/>
              </a:spcAft>
              <a:buClrTx/>
              <a:buSzTx/>
              <a:buFontTx/>
              <a:buNone/>
              <a:tabLst/>
              <a:defRPr/>
            </a:pPr>
            <a:r>
              <a:rPr sz="5067" dirty="0">
                <a:solidFill>
                  <a:srgbClr val="000000"/>
                </a:solidFill>
              </a:rPr>
              <a:t>“Insert quote </a:t>
            </a:r>
            <a:r>
              <a:rPr sz="5067" spc="-13" dirty="0">
                <a:solidFill>
                  <a:srgbClr val="000000"/>
                </a:solidFill>
              </a:rPr>
              <a:t>here</a:t>
            </a:r>
            <a:r>
              <a:rPr lang="en-AU" sz="5067" spc="-13" dirty="0">
                <a:solidFill>
                  <a:srgbClr val="000000"/>
                </a:solidFill>
              </a:rPr>
              <a:t>. </a:t>
            </a:r>
            <a:br>
              <a:rPr lang="en-AU" sz="5067" spc="-13" dirty="0">
                <a:solidFill>
                  <a:srgbClr val="000000"/>
                </a:solidFill>
              </a:rPr>
            </a:br>
            <a:r>
              <a:rPr lang="en-AU" sz="5067" spc="-13" dirty="0" err="1">
                <a:solidFill>
                  <a:srgbClr val="000000"/>
                </a:solidFill>
              </a:rPr>
              <a:t>Unti</a:t>
            </a:r>
            <a:r>
              <a:rPr lang="en-AU" sz="5067" spc="-13" dirty="0">
                <a:solidFill>
                  <a:srgbClr val="000000"/>
                </a:solidFill>
              </a:rPr>
              <a:t> </a:t>
            </a:r>
            <a:r>
              <a:rPr lang="en-AU" sz="5067" spc="-13" dirty="0" err="1">
                <a:solidFill>
                  <a:srgbClr val="000000"/>
                </a:solidFill>
              </a:rPr>
              <a:t>cuptasitae</a:t>
            </a:r>
            <a:r>
              <a:rPr lang="en-AU" sz="5067" spc="-13" dirty="0">
                <a:solidFill>
                  <a:srgbClr val="000000"/>
                </a:solidFill>
              </a:rPr>
              <a:t> </a:t>
            </a:r>
            <a:r>
              <a:rPr lang="en-AU" sz="5067" spc="-13" dirty="0" err="1">
                <a:solidFill>
                  <a:srgbClr val="000000"/>
                </a:solidFill>
              </a:rPr>
              <a:t>velluptatur</a:t>
            </a:r>
            <a:r>
              <a:rPr lang="en-AU" sz="5067" spc="-13" dirty="0">
                <a:solidFill>
                  <a:srgbClr val="000000"/>
                </a:solidFill>
              </a:rPr>
              <a:t> </a:t>
            </a:r>
            <a:r>
              <a:rPr lang="en-AU" sz="5067" spc="-13" dirty="0" err="1">
                <a:solidFill>
                  <a:srgbClr val="000000"/>
                </a:solidFill>
              </a:rPr>
              <a:t>suntem</a:t>
            </a:r>
            <a:r>
              <a:rPr lang="en-AU" sz="5067" spc="-13" dirty="0">
                <a:solidFill>
                  <a:srgbClr val="000000"/>
                </a:solidFill>
              </a:rPr>
              <a:t> as </a:t>
            </a:r>
            <a:r>
              <a:rPr lang="en-AU" sz="5067" spc="-13" dirty="0" err="1">
                <a:solidFill>
                  <a:srgbClr val="000000"/>
                </a:solidFill>
              </a:rPr>
              <a:t>derempo</a:t>
            </a:r>
            <a:r>
              <a:rPr lang="en-AU" sz="5067" spc="-13" dirty="0">
                <a:solidFill>
                  <a:srgbClr val="000000"/>
                </a:solidFill>
              </a:rPr>
              <a:t> </a:t>
            </a:r>
            <a:r>
              <a:rPr lang="en-AU" sz="5067" spc="-13" dirty="0" err="1">
                <a:solidFill>
                  <a:srgbClr val="000000"/>
                </a:solidFill>
              </a:rPr>
              <a:t>rposten</a:t>
            </a:r>
            <a:r>
              <a:rPr lang="en-AU" sz="5067" spc="-13" dirty="0">
                <a:solidFill>
                  <a:srgbClr val="000000"/>
                </a:solidFill>
              </a:rPr>
              <a:t> </a:t>
            </a:r>
            <a:r>
              <a:rPr lang="en-AU" sz="5067" spc="-13" dirty="0" err="1">
                <a:solidFill>
                  <a:srgbClr val="000000"/>
                </a:solidFill>
              </a:rPr>
              <a:t>dignisqui</a:t>
            </a:r>
            <a:r>
              <a:rPr lang="en-AU" sz="5067" spc="-13" dirty="0">
                <a:solidFill>
                  <a:srgbClr val="000000"/>
                </a:solidFill>
              </a:rPr>
              <a:t> </a:t>
            </a:r>
            <a:r>
              <a:rPr lang="en-AU" sz="5067" spc="-13" dirty="0" err="1">
                <a:solidFill>
                  <a:srgbClr val="000000"/>
                </a:solidFill>
              </a:rPr>
              <a:t>omnissum</a:t>
            </a:r>
            <a:r>
              <a:rPr lang="en-AU" sz="5067" spc="-13" dirty="0">
                <a:solidFill>
                  <a:srgbClr val="000000"/>
                </a:solidFill>
              </a:rPr>
              <a:t> </a:t>
            </a:r>
            <a:r>
              <a:rPr lang="en-AU" sz="5067" spc="-13" dirty="0" err="1">
                <a:solidFill>
                  <a:srgbClr val="000000"/>
                </a:solidFill>
              </a:rPr>
              <a:t>eiur</a:t>
            </a:r>
            <a:r>
              <a:rPr lang="en-AU" sz="5067" spc="-13" dirty="0">
                <a:solidFill>
                  <a:srgbClr val="000000"/>
                </a:solidFill>
              </a:rPr>
              <a:t>, </a:t>
            </a:r>
            <a:r>
              <a:rPr lang="en-AU" sz="5067" spc="-13" dirty="0" err="1">
                <a:solidFill>
                  <a:srgbClr val="000000"/>
                </a:solidFill>
              </a:rPr>
              <a:t>earchit</a:t>
            </a:r>
            <a:r>
              <a:rPr lang="en-AU" sz="5067" spc="-13" dirty="0">
                <a:solidFill>
                  <a:srgbClr val="000000"/>
                </a:solidFill>
              </a:rPr>
              <a:t> ab </a:t>
            </a:r>
            <a:r>
              <a:rPr lang="en-AU" sz="5067" spc="-13" dirty="0" err="1">
                <a:solidFill>
                  <a:srgbClr val="000000"/>
                </a:solidFill>
              </a:rPr>
              <a:t>ipidici</a:t>
            </a:r>
            <a:r>
              <a:rPr lang="en-AU" sz="5067" spc="-13" dirty="0">
                <a:solidFill>
                  <a:srgbClr val="000000"/>
                </a:solidFill>
              </a:rPr>
              <a:t> </a:t>
            </a:r>
            <a:r>
              <a:rPr lang="en-AU" sz="5067" spc="-13" dirty="0" err="1">
                <a:solidFill>
                  <a:srgbClr val="000000"/>
                </a:solidFill>
              </a:rPr>
              <a:t>llorum</a:t>
            </a:r>
            <a:r>
              <a:rPr lang="en-AU" sz="5067" spc="-13" dirty="0">
                <a:solidFill>
                  <a:srgbClr val="000000"/>
                </a:solidFill>
              </a:rPr>
              <a:t>, </a:t>
            </a:r>
            <a:r>
              <a:rPr lang="en-AU" sz="5067" spc="-13" dirty="0" err="1">
                <a:solidFill>
                  <a:srgbClr val="000000"/>
                </a:solidFill>
              </a:rPr>
              <a:t>coreriae</a:t>
            </a:r>
            <a:r>
              <a:rPr lang="en-AU" sz="5067" spc="-13" dirty="0">
                <a:solidFill>
                  <a:srgbClr val="000000"/>
                </a:solidFill>
              </a:rPr>
              <a:t> </a:t>
            </a:r>
            <a:r>
              <a:rPr lang="en-AU" sz="5067" spc="-13" dirty="0" err="1">
                <a:solidFill>
                  <a:srgbClr val="000000"/>
                </a:solidFill>
              </a:rPr>
              <a:t>quia</a:t>
            </a:r>
            <a:r>
              <a:rPr lang="en-AU" sz="5067" spc="-13" dirty="0">
                <a:solidFill>
                  <a:srgbClr val="000000"/>
                </a:solidFill>
              </a:rPr>
              <a:t>.”</a:t>
            </a:r>
            <a:endParaRPr sz="5067" dirty="0"/>
          </a:p>
        </p:txBody>
      </p:sp>
    </p:spTree>
    <p:extLst>
      <p:ext uri="{BB962C8B-B14F-4D97-AF65-F5344CB8AC3E}">
        <p14:creationId xmlns:p14="http://schemas.microsoft.com/office/powerpoint/2010/main" val="3113066108"/>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Image 1">
    <p:bg>
      <p:bgRef idx="1001">
        <a:schemeClr val="bg1"/>
      </p:bgRef>
    </p:bg>
    <p:spTree>
      <p:nvGrpSpPr>
        <p:cNvPr id="1" name=""/>
        <p:cNvGrpSpPr/>
        <p:nvPr/>
      </p:nvGrpSpPr>
      <p:grpSpPr>
        <a:xfrm>
          <a:off x="0" y="0"/>
          <a:ext cx="0" cy="0"/>
          <a:chOff x="0" y="0"/>
          <a:chExt cx="0" cy="0"/>
        </a:xfrm>
      </p:grpSpPr>
      <p:pic>
        <p:nvPicPr>
          <p:cNvPr id="8" name="object 1">
            <a:extLst>
              <a:ext uri="{FF2B5EF4-FFF2-40B4-BE49-F238E27FC236}">
                <a16:creationId xmlns:a16="http://schemas.microsoft.com/office/drawing/2014/main" id="{69D3DD68-72FE-5430-2CCD-62A73AAF985C}"/>
              </a:ext>
            </a:extLst>
          </p:cNvPr>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986611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44173-B046-E632-8483-B2707C81E7DF}"/>
              </a:ext>
            </a:extLst>
          </p:cNvPr>
          <p:cNvSpPr>
            <a:spLocks noGrp="1"/>
          </p:cNvSpPr>
          <p:nvPr>
            <p:ph type="body" sz="quarter" idx="10"/>
          </p:nvPr>
        </p:nvSpPr>
        <p:spPr>
          <a:xfrm>
            <a:off x="660400" y="4445001"/>
            <a:ext cx="7772400" cy="1339849"/>
          </a:xfrm>
          <a:prstGeom prst="rect">
            <a:avLst/>
          </a:prstGeom>
        </p:spPr>
        <p:txBody>
          <a:bodyPr/>
          <a:lstStyle>
            <a:lvl1pPr marL="0" indent="0">
              <a:buFontTx/>
              <a:buNone/>
              <a:defRPr sz="24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p>
        </p:txBody>
      </p:sp>
      <p:pic>
        <p:nvPicPr>
          <p:cNvPr id="7" name="object 4">
            <a:extLst>
              <a:ext uri="{FF2B5EF4-FFF2-40B4-BE49-F238E27FC236}">
                <a16:creationId xmlns:a16="http://schemas.microsoft.com/office/drawing/2014/main" id="{0DE0EA6B-E5AC-3B11-BD85-9AE2F2B2BA1F}"/>
              </a:ext>
              <a:ext uri="{C183D7F6-B498-43B3-948B-1728B52AA6E4}">
                <adec:decorative xmlns:adec="http://schemas.microsoft.com/office/drawing/2017/decorative" val="1"/>
              </a:ext>
            </a:extLst>
          </p:cNvPr>
          <p:cNvPicPr/>
          <p:nvPr/>
        </p:nvPicPr>
        <p:blipFill>
          <a:blip r:embed="rId2" cstate="email">
            <a:extLst>
              <a:ext uri="{28A0092B-C50C-407E-A947-70E740481C1C}">
                <a14:useLocalDpi xmlns:a14="http://schemas.microsoft.com/office/drawing/2010/main"/>
              </a:ext>
            </a:extLst>
          </a:blip>
          <a:stretch>
            <a:fillRect/>
          </a:stretch>
        </p:blipFill>
        <p:spPr>
          <a:xfrm>
            <a:off x="3" y="2"/>
            <a:ext cx="12191997" cy="6857999"/>
          </a:xfrm>
          <a:prstGeom prst="rect">
            <a:avLst/>
          </a:prstGeom>
        </p:spPr>
      </p:pic>
    </p:spTree>
    <p:extLst>
      <p:ext uri="{BB962C8B-B14F-4D97-AF65-F5344CB8AC3E}">
        <p14:creationId xmlns:p14="http://schemas.microsoft.com/office/powerpoint/2010/main" val="276674193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Image 2">
    <p:bg>
      <p:bgRef idx="1001">
        <a:schemeClr val="bg1"/>
      </p:bgRef>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59FF160-6414-B7D0-2DD1-0585D58A2220}"/>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87"/>
            <a:ext cx="12188827" cy="6859788"/>
          </a:xfrm>
          <a:prstGeom prst="rect">
            <a:avLst/>
          </a:prstGeom>
        </p:spPr>
      </p:pic>
      <p:sp>
        <p:nvSpPr>
          <p:cNvPr id="6" name="Text Placeholder 1">
            <a:extLst>
              <a:ext uri="{FF2B5EF4-FFF2-40B4-BE49-F238E27FC236}">
                <a16:creationId xmlns:a16="http://schemas.microsoft.com/office/drawing/2014/main" id="{9E3B0390-CE09-F982-4224-39703DE91AD7}"/>
              </a:ext>
              <a:ext uri="{C183D7F6-B498-43B3-948B-1728B52AA6E4}">
                <adec:decorative xmlns:adec="http://schemas.microsoft.com/office/drawing/2017/decorative" val="0"/>
              </a:ext>
            </a:extLst>
          </p:cNvPr>
          <p:cNvSpPr>
            <a:spLocks noGrp="1"/>
          </p:cNvSpPr>
          <p:nvPr>
            <p:ph type="body" sz="quarter" idx="10"/>
          </p:nvPr>
        </p:nvSpPr>
        <p:spPr>
          <a:xfrm>
            <a:off x="660400" y="4445001"/>
            <a:ext cx="7772400" cy="1339849"/>
          </a:xfrm>
          <a:prstGeom prst="rect">
            <a:avLst/>
          </a:prstGeom>
        </p:spPr>
        <p:txBody>
          <a:bodyPr/>
          <a:lstStyle>
            <a:lvl1pPr marL="0" indent="0">
              <a:buFontTx/>
              <a:buNone/>
              <a:defRPr sz="24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318343578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3">
    <p:bg>
      <p:bgRef idx="1001">
        <a:schemeClr val="bg1"/>
      </p:bgRef>
    </p:bg>
    <p:spTree>
      <p:nvGrpSpPr>
        <p:cNvPr id="1" name=""/>
        <p:cNvGrpSpPr/>
        <p:nvPr/>
      </p:nvGrpSpPr>
      <p:grpSpPr>
        <a:xfrm>
          <a:off x="0" y="0"/>
          <a:ext cx="0" cy="0"/>
          <a:chOff x="0" y="0"/>
          <a:chExt cx="0" cy="0"/>
        </a:xfrm>
      </p:grpSpPr>
      <p:pic>
        <p:nvPicPr>
          <p:cNvPr id="5" name="object 1">
            <a:extLst>
              <a:ext uri="{FF2B5EF4-FFF2-40B4-BE49-F238E27FC236}">
                <a16:creationId xmlns:a16="http://schemas.microsoft.com/office/drawing/2014/main" id="{3DE60E2F-8D86-E014-B1B6-8CC60B835BB9}"/>
              </a:ext>
            </a:extLst>
          </p:cNvPr>
          <p:cNvPicPr/>
          <p:nvPr/>
        </p:nvPicPr>
        <p:blipFill>
          <a:blip r:embed="rId2" cstate="email">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104353767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4">
    <p:bg>
      <p:bgRef idx="1001">
        <a:schemeClr val="bg1"/>
      </p:bgRef>
    </p:bg>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A3A6835A-E678-9758-9D77-104E4690DC81}"/>
              </a:ext>
            </a:extLst>
          </p:cNvPr>
          <p:cNvPicPr/>
          <p:nvPr/>
        </p:nvPicPr>
        <p:blipFill>
          <a:blip r:embed="rId2" cstate="email">
            <a:extLst>
              <a:ext uri="{28A0092B-C50C-407E-A947-70E740481C1C}">
                <a14:useLocalDpi xmlns:a14="http://schemas.microsoft.com/office/drawing/2010/main"/>
              </a:ext>
            </a:extLst>
          </a:blip>
          <a:stretch>
            <a:fillRect/>
          </a:stretch>
        </p:blipFill>
        <p:spPr>
          <a:xfrm>
            <a:off x="1" y="0"/>
            <a:ext cx="12189799" cy="6858000"/>
          </a:xfrm>
          <a:prstGeom prst="rect">
            <a:avLst/>
          </a:prstGeom>
        </p:spPr>
      </p:pic>
      <p:sp>
        <p:nvSpPr>
          <p:cNvPr id="2" name="Title 1">
            <a:extLst>
              <a:ext uri="{FF2B5EF4-FFF2-40B4-BE49-F238E27FC236}">
                <a16:creationId xmlns:a16="http://schemas.microsoft.com/office/drawing/2014/main" id="{5667EFA4-5A0B-BEF2-9D70-1A347D686B7A}"/>
              </a:ext>
            </a:extLst>
          </p:cNvPr>
          <p:cNvSpPr>
            <a:spLocks noGrp="1"/>
          </p:cNvSpPr>
          <p:nvPr>
            <p:ph type="body" sz="quarter" idx="10"/>
          </p:nvPr>
        </p:nvSpPr>
        <p:spPr>
          <a:xfrm>
            <a:off x="660400" y="4445001"/>
            <a:ext cx="7772400" cy="1339849"/>
          </a:xfrm>
          <a:prstGeom prst="rect">
            <a:avLst/>
          </a:prstGeom>
        </p:spPr>
        <p:txBody>
          <a:bodyPr/>
          <a:lstStyle>
            <a:lvl1pPr marL="0" indent="0">
              <a:buFontTx/>
              <a:buNone/>
              <a:defRPr sz="24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381757198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 5">
    <p:bg>
      <p:bgRef idx="1001">
        <a:schemeClr val="bg1"/>
      </p:bgRef>
    </p:bg>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D3558D7F-D425-CB58-246D-476403851039}"/>
              </a:ext>
              <a:ext uri="{C183D7F6-B498-43B3-948B-1728B52AA6E4}">
                <adec:decorative xmlns:adec="http://schemas.microsoft.com/office/drawing/2017/decorative" val="1"/>
              </a:ext>
            </a:extLst>
          </p:cNvPr>
          <p:cNvPicPr/>
          <p:nvPr/>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6" name="Title 1">
            <a:extLst>
              <a:ext uri="{FF2B5EF4-FFF2-40B4-BE49-F238E27FC236}">
                <a16:creationId xmlns:a16="http://schemas.microsoft.com/office/drawing/2014/main" id="{1DBF24C0-EEA2-4E54-D028-0224BD962CC0}"/>
              </a:ext>
              <a:ext uri="{C183D7F6-B498-43B3-948B-1728B52AA6E4}">
                <adec:decorative xmlns:adec="http://schemas.microsoft.com/office/drawing/2017/decorative" val="0"/>
              </a:ext>
            </a:extLst>
          </p:cNvPr>
          <p:cNvSpPr>
            <a:spLocks noGrp="1"/>
          </p:cNvSpPr>
          <p:nvPr>
            <p:ph type="body" sz="quarter" idx="10"/>
          </p:nvPr>
        </p:nvSpPr>
        <p:spPr>
          <a:xfrm>
            <a:off x="660400" y="4445001"/>
            <a:ext cx="7772400" cy="1339849"/>
          </a:xfrm>
          <a:prstGeom prst="rect">
            <a:avLst/>
          </a:prstGeom>
        </p:spPr>
        <p:txBody>
          <a:bodyPr/>
          <a:lstStyle>
            <a:lvl1pPr marL="0" indent="0">
              <a:buFontTx/>
              <a:buNone/>
              <a:defRPr sz="2400">
                <a:solidFill>
                  <a:schemeClr val="bg1"/>
                </a:solidFill>
                <a:latin typeface="Times" pitchFamily="2" charset="0"/>
              </a:defRPr>
            </a:lvl1pPr>
            <a:lvl2pPr>
              <a:buFontTx/>
              <a:buNone/>
              <a:defRPr>
                <a:solidFill>
                  <a:schemeClr val="bg1"/>
                </a:solidFill>
              </a:defRPr>
            </a:lvl2pPr>
            <a:lvl3pPr>
              <a:buFontTx/>
              <a:buNone/>
              <a:defRPr>
                <a:solidFill>
                  <a:schemeClr val="bg1"/>
                </a:solidFill>
              </a:defRPr>
            </a:lvl3pPr>
            <a:lvl4pPr>
              <a:buFontTx/>
              <a:buNone/>
              <a:defRPr>
                <a:solidFill>
                  <a:schemeClr val="bg1"/>
                </a:solidFill>
              </a:defRPr>
            </a:lvl4pPr>
            <a:lvl5pPr>
              <a:buFontTx/>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2503307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6">
    <p:bg>
      <p:bgRef idx="1001">
        <a:schemeClr val="bg1"/>
      </p:bgRef>
    </p:bg>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8B85562-1D3A-B537-DAF4-3A657A3D4AE6}"/>
              </a:ext>
            </a:extLst>
          </p:cNvPr>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959704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image 1">
    <p:bg>
      <p:bgRef idx="1001">
        <a:schemeClr val="bg1"/>
      </p:bgRef>
    </p:bg>
    <p:spTree>
      <p:nvGrpSpPr>
        <p:cNvPr id="1" name=""/>
        <p:cNvGrpSpPr/>
        <p:nvPr/>
      </p:nvGrpSpPr>
      <p:grpSpPr>
        <a:xfrm>
          <a:off x="0" y="0"/>
          <a:ext cx="0" cy="0"/>
          <a:chOff x="0" y="0"/>
          <a:chExt cx="0" cy="0"/>
        </a:xfrm>
      </p:grpSpPr>
      <p:pic>
        <p:nvPicPr>
          <p:cNvPr id="8" name="object 7">
            <a:extLst>
              <a:ext uri="{FF2B5EF4-FFF2-40B4-BE49-F238E27FC236}">
                <a16:creationId xmlns:a16="http://schemas.microsoft.com/office/drawing/2014/main" id="{5682CEC0-2F2F-E2FD-4FDE-2AF1F4D1AE55}"/>
              </a:ext>
              <a:ext uri="{C183D7F6-B498-43B3-948B-1728B52AA6E4}">
                <adec:decorative xmlns:adec="http://schemas.microsoft.com/office/drawing/2017/decorative" val="1"/>
              </a:ext>
            </a:extLst>
          </p:cNvPr>
          <p:cNvPicPr/>
          <p:nvPr/>
        </p:nvPicPr>
        <p:blipFill>
          <a:blip r:embed="rId2" cstate="email">
            <a:extLst>
              <a:ext uri="{28A0092B-C50C-407E-A947-70E740481C1C}">
                <a14:useLocalDpi xmlns:a14="http://schemas.microsoft.com/office/drawing/2010/main"/>
              </a:ext>
            </a:extLst>
          </a:blip>
          <a:stretch>
            <a:fillRect/>
          </a:stretch>
        </p:blipFill>
        <p:spPr>
          <a:xfrm>
            <a:off x="-15080" y="0"/>
            <a:ext cx="12207080" cy="68580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624184" y="1250103"/>
            <a:ext cx="5289313" cy="1262103"/>
          </a:xfrm>
          <a:prstGeom prst="rect">
            <a:avLst/>
          </a:prstGeom>
        </p:spPr>
        <p:txBody>
          <a:bodyPr/>
          <a:lstStyle>
            <a:lvl1pPr>
              <a:defRPr sz="3733">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610169" y="2642615"/>
            <a:ext cx="5289312" cy="1005052"/>
          </a:xfrm>
          <a:prstGeom prst="rect">
            <a:avLst/>
          </a:prstGeom>
        </p:spPr>
        <p:txBody>
          <a:bodyPr/>
          <a:lstStyle>
            <a:lvl1pPr marL="16933" marR="6773" indent="0">
              <a:lnSpc>
                <a:spcPct val="100000"/>
              </a:lnSpc>
              <a:spcBef>
                <a:spcPts val="133"/>
              </a:spcBef>
              <a:buNone/>
              <a:defRPr sz="1867">
                <a:solidFill>
                  <a:schemeClr val="tx1"/>
                </a:solidFill>
              </a:defRPr>
            </a:lvl1pPr>
            <a:lvl2pPr>
              <a:defRPr sz="1867"/>
            </a:lvl2pPr>
            <a:lvl3pPr>
              <a:defRPr sz="1867"/>
            </a:lvl3pPr>
            <a:lvl4pPr>
              <a:defRPr sz="1867"/>
            </a:lvl4pPr>
            <a:lvl5pPr>
              <a:defRPr sz="1867"/>
            </a:lvl5pPr>
          </a:lstStyle>
          <a:p>
            <a:pPr marL="12700" marR="5080">
              <a:lnSpc>
                <a:spcPct val="100000"/>
              </a:lnSpc>
              <a:spcBef>
                <a:spcPts val="100"/>
              </a:spcBef>
            </a:pPr>
            <a:r>
              <a:rPr lang="en-AU" sz="1867" dirty="0">
                <a:latin typeface="Arial"/>
                <a:cs typeface="Arial"/>
              </a:rPr>
              <a:t>Intro</a:t>
            </a:r>
            <a:r>
              <a:rPr lang="en-AU" sz="1867" spc="-27" dirty="0">
                <a:latin typeface="Arial"/>
                <a:cs typeface="Arial"/>
              </a:rPr>
              <a:t> </a:t>
            </a:r>
            <a:r>
              <a:rPr lang="en-AU" sz="1867" dirty="0">
                <a:latin typeface="Arial"/>
                <a:cs typeface="Arial"/>
              </a:rPr>
              <a:t>text</a:t>
            </a:r>
            <a:r>
              <a:rPr lang="en-AU" sz="1867" spc="-7" dirty="0">
                <a:latin typeface="Arial"/>
                <a:cs typeface="Arial"/>
              </a:rPr>
              <a:t> </a:t>
            </a:r>
            <a:r>
              <a:rPr lang="en-AU" sz="1867" dirty="0">
                <a:latin typeface="Arial"/>
                <a:cs typeface="Arial"/>
              </a:rPr>
              <a:t>14pt,</a:t>
            </a:r>
            <a:r>
              <a:rPr lang="en-AU" sz="1867" spc="-20" dirty="0">
                <a:latin typeface="Arial"/>
                <a:cs typeface="Arial"/>
              </a:rPr>
              <a:t> </a:t>
            </a:r>
            <a:r>
              <a:rPr lang="en-AU" sz="1867" dirty="0">
                <a:latin typeface="Arial"/>
                <a:cs typeface="Arial"/>
              </a:rPr>
              <a:t>to</a:t>
            </a:r>
            <a:r>
              <a:rPr lang="en-AU" sz="1867" spc="-7" dirty="0">
                <a:latin typeface="Arial"/>
                <a:cs typeface="Arial"/>
              </a:rPr>
              <a:t> </a:t>
            </a:r>
            <a:r>
              <a:rPr lang="en-AU" sz="1867" dirty="0">
                <a:latin typeface="Arial"/>
                <a:cs typeface="Arial"/>
              </a:rPr>
              <a:t>sit</a:t>
            </a:r>
            <a:r>
              <a:rPr lang="en-AU" sz="1867" spc="-13" dirty="0">
                <a:latin typeface="Arial"/>
                <a:cs typeface="Arial"/>
              </a:rPr>
              <a:t> </a:t>
            </a:r>
            <a:r>
              <a:rPr lang="en-AU" sz="1867" dirty="0">
                <a:latin typeface="Arial"/>
                <a:cs typeface="Arial"/>
              </a:rPr>
              <a:t>here.</a:t>
            </a:r>
            <a:r>
              <a:rPr lang="en-AU" sz="1867" spc="-13" dirty="0">
                <a:latin typeface="Arial"/>
                <a:cs typeface="Arial"/>
              </a:rPr>
              <a:t> </a:t>
            </a:r>
            <a:br>
              <a:rPr lang="en-AU" sz="1867" spc="-13" dirty="0">
                <a:latin typeface="Arial"/>
                <a:cs typeface="Arial"/>
              </a:rPr>
            </a:br>
            <a:r>
              <a:rPr lang="en-AU" sz="1867" dirty="0">
                <a:latin typeface="Arial"/>
                <a:cs typeface="Arial"/>
              </a:rPr>
              <a:t>2–3</a:t>
            </a:r>
            <a:r>
              <a:rPr lang="en-AU" sz="1867" spc="-13" dirty="0">
                <a:latin typeface="Arial"/>
                <a:cs typeface="Arial"/>
              </a:rPr>
              <a:t> lines </a:t>
            </a:r>
            <a:r>
              <a:rPr lang="en-AU" sz="1867" dirty="0">
                <a:latin typeface="Arial"/>
                <a:cs typeface="Arial"/>
              </a:rPr>
              <a:t>of</a:t>
            </a:r>
            <a:r>
              <a:rPr lang="en-AU" sz="1867" spc="-20" dirty="0">
                <a:latin typeface="Arial"/>
                <a:cs typeface="Arial"/>
              </a:rPr>
              <a:t> </a:t>
            </a:r>
            <a:r>
              <a:rPr lang="en-AU" sz="1867" spc="-33" dirty="0">
                <a:latin typeface="Arial"/>
                <a:cs typeface="Arial"/>
              </a:rPr>
              <a:t>copy.</a:t>
            </a:r>
            <a:r>
              <a:rPr lang="en-AU" sz="1867" spc="-107" dirty="0">
                <a:latin typeface="Arial"/>
                <a:cs typeface="Arial"/>
              </a:rPr>
              <a:t> </a:t>
            </a:r>
            <a:r>
              <a:rPr lang="en-AU" sz="1867" dirty="0">
                <a:latin typeface="Arial"/>
                <a:cs typeface="Arial"/>
              </a:rPr>
              <a:t>Am </a:t>
            </a:r>
            <a:r>
              <a:rPr lang="en-AU" sz="1867" dirty="0" err="1">
                <a:latin typeface="Arial"/>
                <a:cs typeface="Arial"/>
              </a:rPr>
              <a:t>quo’xnkaln</a:t>
            </a:r>
            <a:r>
              <a:rPr lang="en-AU" sz="1867" spc="-13" dirty="0">
                <a:latin typeface="Arial"/>
                <a:cs typeface="Arial"/>
              </a:rPr>
              <a:t> </a:t>
            </a:r>
            <a:r>
              <a:rPr lang="en-AU" sz="1867" dirty="0" err="1">
                <a:latin typeface="Arial"/>
                <a:cs typeface="Arial"/>
              </a:rPr>
              <a:t>ium</a:t>
            </a:r>
            <a:r>
              <a:rPr lang="en-AU" sz="1867" spc="-13" dirty="0">
                <a:latin typeface="Arial"/>
                <a:cs typeface="Arial"/>
              </a:rPr>
              <a:t> </a:t>
            </a:r>
            <a:r>
              <a:rPr lang="en-AU" sz="1867" dirty="0" err="1">
                <a:latin typeface="Arial"/>
                <a:cs typeface="Arial"/>
              </a:rPr>
              <a:t>aute</a:t>
            </a:r>
            <a:r>
              <a:rPr lang="en-AU" sz="1867" spc="-7" dirty="0">
                <a:latin typeface="Arial"/>
                <a:cs typeface="Arial"/>
              </a:rPr>
              <a:t> </a:t>
            </a:r>
            <a:r>
              <a:rPr lang="en-AU" sz="1867" spc="-13" dirty="0" err="1">
                <a:latin typeface="Arial"/>
                <a:cs typeface="Arial"/>
              </a:rPr>
              <a:t>fuidesteI</a:t>
            </a:r>
            <a:r>
              <a:rPr lang="en-AU" sz="1867" spc="-13" dirty="0">
                <a:latin typeface="Arial"/>
                <a:cs typeface="Arial"/>
              </a:rPr>
              <a:t> </a:t>
            </a:r>
            <a:r>
              <a:rPr lang="en-AU" sz="1867" dirty="0" err="1">
                <a:latin typeface="Arial"/>
                <a:cs typeface="Arial"/>
              </a:rPr>
              <a:t>eces</a:t>
            </a:r>
            <a:r>
              <a:rPr lang="en-AU" sz="1867" dirty="0">
                <a:latin typeface="Arial"/>
                <a:cs typeface="Arial"/>
              </a:rPr>
              <a:t>,</a:t>
            </a:r>
            <a:r>
              <a:rPr lang="en-AU" sz="1867" spc="-20" dirty="0">
                <a:latin typeface="Arial"/>
                <a:cs typeface="Arial"/>
              </a:rPr>
              <a:t> </a:t>
            </a:r>
            <a:r>
              <a:rPr lang="en-AU" sz="1867" dirty="0">
                <a:latin typeface="Arial"/>
                <a:cs typeface="Arial"/>
              </a:rPr>
              <a:t>Cas</a:t>
            </a:r>
            <a:r>
              <a:rPr lang="en-AU" sz="1867" spc="-20" dirty="0">
                <a:latin typeface="Arial"/>
                <a:cs typeface="Arial"/>
              </a:rPr>
              <a:t> </a:t>
            </a:r>
            <a:r>
              <a:rPr lang="en-AU" sz="1867" dirty="0" err="1">
                <a:latin typeface="Arial"/>
                <a:cs typeface="Arial"/>
              </a:rPr>
              <a:t>cus</a:t>
            </a:r>
            <a:r>
              <a:rPr lang="en-AU" sz="1867" spc="-13" dirty="0">
                <a:latin typeface="Arial"/>
                <a:cs typeface="Arial"/>
              </a:rPr>
              <a:t> </a:t>
            </a:r>
            <a:r>
              <a:rPr lang="en-AU" sz="1867" dirty="0" err="1">
                <a:latin typeface="Arial"/>
                <a:cs typeface="Arial"/>
              </a:rPr>
              <a:t>aus</a:t>
            </a:r>
            <a:r>
              <a:rPr lang="en-AU" sz="1867" spc="-20" dirty="0">
                <a:latin typeface="Arial"/>
                <a:cs typeface="Arial"/>
              </a:rPr>
              <a:t> </a:t>
            </a:r>
            <a:r>
              <a:rPr lang="en-AU" sz="1867" spc="-13" dirty="0" err="1">
                <a:latin typeface="Arial"/>
                <a:cs typeface="Arial"/>
              </a:rPr>
              <a:t>opubli</a:t>
            </a:r>
            <a:r>
              <a:rPr lang="en-AU" sz="1867" spc="-13" dirty="0">
                <a:latin typeface="Arial"/>
                <a:cs typeface="Arial"/>
              </a:rPr>
              <a:t>.</a:t>
            </a:r>
            <a:endParaRPr lang="en-AU" sz="1867"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3"/>
          <a:stretch>
            <a:fillRect/>
          </a:stretch>
        </p:blipFill>
        <p:spPr>
          <a:xfrm>
            <a:off x="778588" y="4814971"/>
            <a:ext cx="2078160" cy="730939"/>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p:nvSpPr>
        <p:spPr>
          <a:xfrm rot="16200000">
            <a:off x="4713543" y="4752930"/>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146875694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12192000" cy="3520863"/>
          </a:xfrm>
          <a:prstGeom prst="rect">
            <a:avLst/>
          </a:prstGeom>
          <a:solidFill>
            <a:schemeClr val="bg1">
              <a:lumMod val="95000"/>
            </a:schemeClr>
          </a:solidFill>
        </p:spPr>
        <p:txBody>
          <a:bodyPr anchor="ctr" anchorCtr="0"/>
          <a:lstStyle>
            <a:lvl1pPr marL="0" indent="0" algn="ctr">
              <a:buNone/>
              <a:defRPr sz="1467"/>
            </a:lvl1pPr>
          </a:lstStyle>
          <a:p>
            <a:r>
              <a:rPr lang="en-US" dirty="0"/>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p:nvSpPr>
        <p:spPr>
          <a:xfrm>
            <a:off x="0" y="3520863"/>
            <a:ext cx="12192000" cy="612987"/>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p:nvSpPr>
        <p:spPr>
          <a:xfrm>
            <a:off x="0" y="4133850"/>
            <a:ext cx="12192000" cy="2724573"/>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tx2"/>
          </a:solidFill>
        </p:spPr>
        <p:txBody>
          <a:bodyPr wrap="square" lIns="0" tIns="0" rIns="0" bIns="0" rtlCol="0"/>
          <a:lstStyle/>
          <a:p>
            <a:endParaRPr/>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p:nvSpPr>
        <p:spPr>
          <a:xfrm>
            <a:off x="4363257" y="4538331"/>
            <a:ext cx="0" cy="16256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p:nvSpPr>
        <p:spPr>
          <a:xfrm>
            <a:off x="7890933" y="4538331"/>
            <a:ext cx="0" cy="16256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1198235"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r>
              <a:rPr lang="en-AU" dirty="0"/>
              <a:t>Click to add text 10pt</a:t>
            </a:r>
            <a:endParaRPr dirty="0"/>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4821329"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pPr marL="0" marR="0" lvl="0" indent="0" defTabSz="121917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8444424"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pPr marL="0" marR="0" lvl="0" indent="0" defTabSz="121917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Tree>
    <p:extLst>
      <p:ext uri="{BB962C8B-B14F-4D97-AF65-F5344CB8AC3E}">
        <p14:creationId xmlns:p14="http://schemas.microsoft.com/office/powerpoint/2010/main" val="365641031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Image and text 1">
    <p:bg>
      <p:bgRef idx="1001">
        <a:schemeClr val="bg1"/>
      </p:bgRef>
    </p:bg>
    <p:spTree>
      <p:nvGrpSpPr>
        <p:cNvPr id="1" name=""/>
        <p:cNvGrpSpPr/>
        <p:nvPr/>
      </p:nvGrpSpPr>
      <p:grpSpPr>
        <a:xfrm>
          <a:off x="0" y="0"/>
          <a:ext cx="0" cy="0"/>
          <a:chOff x="0" y="0"/>
          <a:chExt cx="0" cy="0"/>
        </a:xfrm>
      </p:grpSpPr>
      <p:sp>
        <p:nvSpPr>
          <p:cNvPr id="11" name="Picture Placeholder 1">
            <a:extLst>
              <a:ext uri="{FF2B5EF4-FFF2-40B4-BE49-F238E27FC236}">
                <a16:creationId xmlns:a16="http://schemas.microsoft.com/office/drawing/2014/main" id="{A0A86295-3799-4055-1C7A-59CAA363CB15}"/>
              </a:ext>
            </a:extLst>
          </p:cNvPr>
          <p:cNvSpPr>
            <a:spLocks noGrp="1"/>
          </p:cNvSpPr>
          <p:nvPr>
            <p:ph type="pic" sz="quarter" idx="10" hasCustomPrompt="1"/>
          </p:nvPr>
        </p:nvSpPr>
        <p:spPr>
          <a:xfrm>
            <a:off x="0" y="0"/>
            <a:ext cx="12192000" cy="3520863"/>
          </a:xfrm>
          <a:prstGeom prst="rect">
            <a:avLst/>
          </a:prstGeom>
          <a:solidFill>
            <a:schemeClr val="bg1">
              <a:lumMod val="95000"/>
            </a:schemeClr>
          </a:solidFill>
        </p:spPr>
        <p:txBody>
          <a:bodyPr anchor="ctr" anchorCtr="0"/>
          <a:lstStyle>
            <a:lvl1pPr marL="0" indent="0" algn="ctr">
              <a:buNone/>
              <a:defRPr sz="1467"/>
            </a:lvl1pPr>
          </a:lstStyle>
          <a:p>
            <a:r>
              <a:rPr lang="en-US" dirty="0"/>
              <a:t>Click to add image</a:t>
            </a:r>
          </a:p>
        </p:txBody>
      </p:sp>
      <p:sp>
        <p:nvSpPr>
          <p:cNvPr id="4" name="object 2">
            <a:extLst>
              <a:ext uri="{FF2B5EF4-FFF2-40B4-BE49-F238E27FC236}">
                <a16:creationId xmlns:a16="http://schemas.microsoft.com/office/drawing/2014/main" id="{BCED1024-5DA2-8840-7AC2-C7FC158C755F}"/>
              </a:ext>
              <a:ext uri="{C183D7F6-B498-43B3-948B-1728B52AA6E4}">
                <adec:decorative xmlns:adec="http://schemas.microsoft.com/office/drawing/2017/decorative" val="1"/>
              </a:ext>
            </a:extLst>
          </p:cNvPr>
          <p:cNvSpPr/>
          <p:nvPr/>
        </p:nvSpPr>
        <p:spPr>
          <a:xfrm>
            <a:off x="0" y="3520863"/>
            <a:ext cx="12192000" cy="612987"/>
          </a:xfrm>
          <a:custGeom>
            <a:avLst/>
            <a:gdLst/>
            <a:ahLst/>
            <a:cxnLst/>
            <a:rect l="l" t="t" r="r" b="b"/>
            <a:pathLst>
              <a:path w="9144000" h="459739">
                <a:moveTo>
                  <a:pt x="9144000" y="0"/>
                </a:moveTo>
                <a:lnTo>
                  <a:pt x="0" y="0"/>
                </a:lnTo>
                <a:lnTo>
                  <a:pt x="0" y="459739"/>
                </a:lnTo>
                <a:lnTo>
                  <a:pt x="9144000" y="459739"/>
                </a:lnTo>
                <a:lnTo>
                  <a:pt x="9144000" y="0"/>
                </a:lnTo>
                <a:close/>
              </a:path>
            </a:pathLst>
          </a:custGeom>
          <a:solidFill>
            <a:srgbClr val="E64626"/>
          </a:solidFill>
          <a:ln>
            <a:solidFill>
              <a:schemeClr val="accent1"/>
            </a:solidFill>
          </a:ln>
        </p:spPr>
        <p:txBody>
          <a:bodyPr wrap="square" lIns="0" tIns="0" rIns="0" bIns="0" rtlCol="0"/>
          <a:lstStyle/>
          <a:p>
            <a:endParaRPr/>
          </a:p>
        </p:txBody>
      </p:sp>
      <p:sp>
        <p:nvSpPr>
          <p:cNvPr id="3" name="object 3">
            <a:extLst>
              <a:ext uri="{FF2B5EF4-FFF2-40B4-BE49-F238E27FC236}">
                <a16:creationId xmlns:a16="http://schemas.microsoft.com/office/drawing/2014/main" id="{E3399B2A-36AB-AE15-E217-C1D472E7E1EC}"/>
              </a:ext>
              <a:ext uri="{C183D7F6-B498-43B3-948B-1728B52AA6E4}">
                <adec:decorative xmlns:adec="http://schemas.microsoft.com/office/drawing/2017/decorative" val="1"/>
              </a:ext>
            </a:extLst>
          </p:cNvPr>
          <p:cNvSpPr/>
          <p:nvPr/>
        </p:nvSpPr>
        <p:spPr>
          <a:xfrm>
            <a:off x="0" y="4133850"/>
            <a:ext cx="12192000" cy="2724573"/>
          </a:xfrm>
          <a:custGeom>
            <a:avLst/>
            <a:gdLst/>
            <a:ahLst/>
            <a:cxnLst/>
            <a:rect l="l" t="t" r="r" b="b"/>
            <a:pathLst>
              <a:path w="9144000" h="2043429">
                <a:moveTo>
                  <a:pt x="9144000" y="0"/>
                </a:moveTo>
                <a:lnTo>
                  <a:pt x="0" y="0"/>
                </a:lnTo>
                <a:lnTo>
                  <a:pt x="0" y="2043112"/>
                </a:lnTo>
                <a:lnTo>
                  <a:pt x="9144000" y="2043112"/>
                </a:lnTo>
                <a:lnTo>
                  <a:pt x="9144000" y="0"/>
                </a:lnTo>
                <a:close/>
              </a:path>
            </a:pathLst>
          </a:custGeom>
          <a:solidFill>
            <a:schemeClr val="bg2"/>
          </a:solidFill>
        </p:spPr>
        <p:txBody>
          <a:bodyPr wrap="square" lIns="0" tIns="0" rIns="0" bIns="0" rtlCol="0"/>
          <a:lstStyle/>
          <a:p>
            <a:endParaRPr dirty="0"/>
          </a:p>
        </p:txBody>
      </p:sp>
      <p:sp>
        <p:nvSpPr>
          <p:cNvPr id="6" name="object 4">
            <a:extLst>
              <a:ext uri="{FF2B5EF4-FFF2-40B4-BE49-F238E27FC236}">
                <a16:creationId xmlns:a16="http://schemas.microsoft.com/office/drawing/2014/main" id="{31B0B21C-FA2D-826B-7943-A68F827AB4FB}"/>
              </a:ext>
              <a:ext uri="{C183D7F6-B498-43B3-948B-1728B52AA6E4}">
                <adec:decorative xmlns:adec="http://schemas.microsoft.com/office/drawing/2017/decorative" val="1"/>
              </a:ext>
            </a:extLst>
          </p:cNvPr>
          <p:cNvSpPr/>
          <p:nvPr/>
        </p:nvSpPr>
        <p:spPr>
          <a:xfrm>
            <a:off x="4363257" y="4538331"/>
            <a:ext cx="0" cy="16256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8E3BADCE-997C-7AED-BF38-6CE000F80779}"/>
              </a:ext>
              <a:ext uri="{C183D7F6-B498-43B3-948B-1728B52AA6E4}">
                <adec:decorative xmlns:adec="http://schemas.microsoft.com/office/drawing/2017/decorative" val="1"/>
              </a:ext>
            </a:extLst>
          </p:cNvPr>
          <p:cNvSpPr/>
          <p:nvPr/>
        </p:nvSpPr>
        <p:spPr>
          <a:xfrm>
            <a:off x="7890933" y="4538331"/>
            <a:ext cx="0" cy="1625600"/>
          </a:xfrm>
          <a:custGeom>
            <a:avLst/>
            <a:gdLst/>
            <a:ahLst/>
            <a:cxnLst/>
            <a:rect l="l" t="t" r="r" b="b"/>
            <a:pathLst>
              <a:path h="1219200">
                <a:moveTo>
                  <a:pt x="0" y="0"/>
                </a:moveTo>
                <a:lnTo>
                  <a:pt x="0" y="1219199"/>
                </a:lnTo>
              </a:path>
            </a:pathLst>
          </a:custGeom>
          <a:ln w="25400">
            <a:solidFill>
              <a:schemeClr val="accent1"/>
            </a:solidFill>
          </a:ln>
        </p:spPr>
        <p:txBody>
          <a:bodyPr wrap="square" lIns="0" tIns="0" rIns="0" bIns="0" rtlCol="0"/>
          <a:lstStyle/>
          <a:p>
            <a:endParaRPr/>
          </a:p>
        </p:txBody>
      </p:sp>
      <p:sp>
        <p:nvSpPr>
          <p:cNvPr id="12" name="Holder 1">
            <a:extLst>
              <a:ext uri="{FF2B5EF4-FFF2-40B4-BE49-F238E27FC236}">
                <a16:creationId xmlns:a16="http://schemas.microsoft.com/office/drawing/2014/main" id="{A750FE79-0F06-BEC8-114A-CEEB0654F56F}"/>
              </a:ext>
            </a:extLst>
          </p:cNvPr>
          <p:cNvSpPr>
            <a:spLocks noGrp="1"/>
          </p:cNvSpPr>
          <p:nvPr>
            <p:ph type="body" idx="1" hasCustomPrompt="1"/>
          </p:nvPr>
        </p:nvSpPr>
        <p:spPr>
          <a:xfrm>
            <a:off x="1198235"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r>
              <a:rPr lang="en-AU" dirty="0"/>
              <a:t>Click to add text 10pt</a:t>
            </a:r>
            <a:endParaRPr dirty="0"/>
          </a:p>
        </p:txBody>
      </p:sp>
      <p:sp>
        <p:nvSpPr>
          <p:cNvPr id="13" name="Holder 2">
            <a:extLst>
              <a:ext uri="{FF2B5EF4-FFF2-40B4-BE49-F238E27FC236}">
                <a16:creationId xmlns:a16="http://schemas.microsoft.com/office/drawing/2014/main" id="{816E88B2-2440-D778-EE70-7C9542EC020B}"/>
              </a:ext>
            </a:extLst>
          </p:cNvPr>
          <p:cNvSpPr>
            <a:spLocks noGrp="1"/>
          </p:cNvSpPr>
          <p:nvPr>
            <p:ph type="body" idx="11" hasCustomPrompt="1"/>
          </p:nvPr>
        </p:nvSpPr>
        <p:spPr>
          <a:xfrm>
            <a:off x="4821329"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pPr marL="0" marR="0" lvl="0" indent="0" defTabSz="121917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
        <p:nvSpPr>
          <p:cNvPr id="14" name="Holder 3">
            <a:extLst>
              <a:ext uri="{FF2B5EF4-FFF2-40B4-BE49-F238E27FC236}">
                <a16:creationId xmlns:a16="http://schemas.microsoft.com/office/drawing/2014/main" id="{52D6ACAB-5609-38FC-D3ED-9C642272FE3E}"/>
              </a:ext>
            </a:extLst>
          </p:cNvPr>
          <p:cNvSpPr>
            <a:spLocks noGrp="1"/>
          </p:cNvSpPr>
          <p:nvPr>
            <p:ph type="body" idx="12" hasCustomPrompt="1"/>
          </p:nvPr>
        </p:nvSpPr>
        <p:spPr>
          <a:xfrm>
            <a:off x="8444424" y="4476001"/>
            <a:ext cx="2594632" cy="2040271"/>
          </a:xfrm>
          <a:prstGeom prst="rect">
            <a:avLst/>
          </a:prstGeom>
        </p:spPr>
        <p:txBody>
          <a:bodyPr lIns="0" tIns="0" rIns="0" bIns="0" numCol="1" spcCol="252000"/>
          <a:lstStyle>
            <a:lvl1pPr marL="0" indent="0">
              <a:buFontTx/>
              <a:buNone/>
              <a:defRPr sz="1333" b="0" i="0">
                <a:solidFill>
                  <a:schemeClr val="bg1"/>
                </a:solidFill>
                <a:latin typeface="Arial"/>
                <a:cs typeface="Arial"/>
              </a:defRPr>
            </a:lvl1pPr>
          </a:lstStyle>
          <a:p>
            <a:pPr marL="0" marR="0" lvl="0" indent="0" defTabSz="1219170" eaLnBrk="1" fontAlgn="auto" latinLnBrk="0" hangingPunct="1">
              <a:lnSpc>
                <a:spcPct val="100000"/>
              </a:lnSpc>
              <a:spcBef>
                <a:spcPts val="0"/>
              </a:spcBef>
              <a:spcAft>
                <a:spcPts val="0"/>
              </a:spcAft>
              <a:buClr>
                <a:schemeClr val="tx2"/>
              </a:buClr>
              <a:buSzTx/>
              <a:buFontTx/>
              <a:buNone/>
              <a:tabLst/>
              <a:defRPr/>
            </a:pPr>
            <a:r>
              <a:rPr lang="en-AU" dirty="0"/>
              <a:t>Click to add text 10pt</a:t>
            </a:r>
          </a:p>
          <a:p>
            <a:endParaRPr dirty="0"/>
          </a:p>
        </p:txBody>
      </p:sp>
    </p:spTree>
    <p:extLst>
      <p:ext uri="{BB962C8B-B14F-4D97-AF65-F5344CB8AC3E}">
        <p14:creationId xmlns:p14="http://schemas.microsoft.com/office/powerpoint/2010/main" val="123989932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accent1"/>
        </a:solidFill>
        <a:effectLst/>
      </p:bgPr>
    </p:bg>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284C3413-144B-3E34-A5A7-2A85DAA63644}"/>
              </a:ext>
            </a:extLst>
          </p:cNvPr>
          <p:cNvSpPr>
            <a:spLocks noGrp="1"/>
          </p:cNvSpPr>
          <p:nvPr>
            <p:ph type="body" sz="quarter" idx="12" hasCustomPrompt="1"/>
          </p:nvPr>
        </p:nvSpPr>
        <p:spPr>
          <a:xfrm>
            <a:off x="774685" y="2209800"/>
            <a:ext cx="4203700" cy="3149600"/>
          </a:xfrm>
          <a:prstGeom prst="rect">
            <a:avLst/>
          </a:prstGeom>
        </p:spPr>
        <p:txBody>
          <a:bodyPr lIns="0" anchor="b" anchorCtr="0"/>
          <a:lstStyle>
            <a:lvl1pPr marL="16933" marR="948243" indent="0">
              <a:lnSpc>
                <a:spcPct val="100000"/>
              </a:lnSpc>
              <a:spcBef>
                <a:spcPts val="67"/>
              </a:spcBef>
              <a:buNone/>
              <a:defRPr sz="1333">
                <a:solidFill>
                  <a:schemeClr val="tx1"/>
                </a:solidFill>
              </a:defRPr>
            </a:lvl1pPr>
            <a:lvl2pPr>
              <a:buNone/>
              <a:defRPr sz="1333">
                <a:solidFill>
                  <a:schemeClr val="tx1"/>
                </a:solidFill>
              </a:defRPr>
            </a:lvl2pPr>
            <a:lvl3pPr>
              <a:buNone/>
              <a:defRPr sz="1333">
                <a:solidFill>
                  <a:schemeClr val="tx1"/>
                </a:solidFill>
              </a:defRPr>
            </a:lvl3pPr>
            <a:lvl4pPr>
              <a:buNone/>
              <a:defRPr sz="1333">
                <a:solidFill>
                  <a:schemeClr val="tx1"/>
                </a:solidFill>
              </a:defRPr>
            </a:lvl4pPr>
            <a:lvl5pPr>
              <a:buNone/>
              <a:defRPr sz="1333">
                <a:solidFill>
                  <a:schemeClr val="tx1"/>
                </a:solidFill>
              </a:defRPr>
            </a:lvl5pPr>
          </a:lstStyle>
          <a:p>
            <a:pPr marL="12700">
              <a:lnSpc>
                <a:spcPct val="100000"/>
              </a:lnSpc>
              <a:spcBef>
                <a:spcPts val="100"/>
              </a:spcBef>
            </a:pPr>
            <a:r>
              <a:rPr lang="en-AU" sz="1333" b="1" dirty="0">
                <a:latin typeface="Arial"/>
                <a:cs typeface="Arial"/>
              </a:rPr>
              <a:t>Insert team/discipline </a:t>
            </a:r>
            <a:r>
              <a:rPr lang="en-AU" sz="1333" b="1" spc="-27" dirty="0">
                <a:latin typeface="Arial"/>
                <a:cs typeface="Arial"/>
              </a:rPr>
              <a:t>area</a:t>
            </a:r>
            <a:endParaRPr lang="en-AU" sz="1333" dirty="0">
              <a:latin typeface="Arial"/>
              <a:cs typeface="Arial"/>
            </a:endParaRPr>
          </a:p>
          <a:p>
            <a:pPr marL="12700" marR="711200">
              <a:lnSpc>
                <a:spcPct val="100000"/>
              </a:lnSpc>
            </a:pPr>
            <a:r>
              <a:rPr lang="en-AU" sz="1333" dirty="0">
                <a:latin typeface="Arial"/>
                <a:cs typeface="Arial"/>
              </a:rPr>
              <a:t>Name</a:t>
            </a:r>
            <a:r>
              <a:rPr lang="en-AU" sz="1333" spc="-27" dirty="0">
                <a:latin typeface="Arial"/>
                <a:cs typeface="Arial"/>
              </a:rPr>
              <a:t> </a:t>
            </a:r>
            <a:r>
              <a:rPr lang="en-AU" sz="1333" spc="-13" dirty="0">
                <a:latin typeface="Arial"/>
                <a:cs typeface="Arial"/>
              </a:rPr>
              <a:t>Surname Title</a:t>
            </a:r>
            <a:endParaRPr lang="en-AU" sz="1333" dirty="0">
              <a:latin typeface="Arial"/>
              <a:cs typeface="Arial"/>
            </a:endParaRPr>
          </a:p>
          <a:p>
            <a:pPr marL="12700">
              <a:lnSpc>
                <a:spcPct val="100000"/>
              </a:lnSpc>
            </a:pPr>
            <a:r>
              <a:rPr lang="en-AU" sz="1333" dirty="0">
                <a:latin typeface="Arial"/>
                <a:cs typeface="Arial"/>
              </a:rPr>
              <a:t>+61</a:t>
            </a:r>
            <a:r>
              <a:rPr lang="en-AU" sz="1333" spc="-13" dirty="0">
                <a:latin typeface="Arial"/>
                <a:cs typeface="Arial"/>
              </a:rPr>
              <a:t> </a:t>
            </a:r>
            <a:r>
              <a:rPr lang="en-AU" sz="1333" dirty="0">
                <a:latin typeface="Arial"/>
                <a:cs typeface="Arial"/>
              </a:rPr>
              <a:t>2</a:t>
            </a:r>
            <a:r>
              <a:rPr lang="en-AU" sz="1333" spc="-7" dirty="0">
                <a:latin typeface="Arial"/>
                <a:cs typeface="Arial"/>
              </a:rPr>
              <a:t> </a:t>
            </a:r>
            <a:r>
              <a:rPr lang="en-AU" sz="1333" dirty="0">
                <a:latin typeface="Arial"/>
                <a:cs typeface="Arial"/>
              </a:rPr>
              <a:t>1234</a:t>
            </a:r>
            <a:r>
              <a:rPr lang="en-AU" sz="1333" spc="-13" dirty="0">
                <a:latin typeface="Arial"/>
                <a:cs typeface="Arial"/>
              </a:rPr>
              <a:t> </a:t>
            </a:r>
            <a:r>
              <a:rPr lang="en-AU" sz="1333" spc="-27" dirty="0">
                <a:latin typeface="Arial"/>
                <a:cs typeface="Arial"/>
              </a:rPr>
              <a:t>5678</a:t>
            </a:r>
            <a:endParaRPr lang="en-AU" sz="1333" dirty="0">
              <a:latin typeface="Arial"/>
              <a:cs typeface="Arial"/>
            </a:endParaRPr>
          </a:p>
          <a:p>
            <a:pPr marL="12700">
              <a:lnSpc>
                <a:spcPct val="100000"/>
              </a:lnSpc>
            </a:pPr>
            <a:r>
              <a:rPr lang="en-AU" sz="1333" spc="-13" dirty="0">
                <a:latin typeface="Arial"/>
                <a:cs typeface="Arial"/>
                <a:hlinkClick r:id="rId2"/>
              </a:rPr>
              <a:t>first.last@sydney.edu.au</a:t>
            </a:r>
            <a:endParaRPr lang="en-AU" sz="1333" dirty="0">
              <a:latin typeface="Arial"/>
              <a:cs typeface="Arial"/>
            </a:endParaRPr>
          </a:p>
          <a:p>
            <a:pPr>
              <a:lnSpc>
                <a:spcPct val="100000"/>
              </a:lnSpc>
              <a:spcBef>
                <a:spcPts val="50"/>
              </a:spcBef>
            </a:pPr>
            <a:endParaRPr lang="en-AU" sz="1333" dirty="0">
              <a:latin typeface="Arial"/>
              <a:cs typeface="Arial"/>
            </a:endParaRPr>
          </a:p>
          <a:p>
            <a:pPr marL="12700">
              <a:lnSpc>
                <a:spcPct val="100000"/>
              </a:lnSpc>
            </a:pPr>
            <a:r>
              <a:rPr lang="en-AU" sz="1333" b="1" spc="-13" dirty="0" err="1">
                <a:latin typeface="Arial"/>
                <a:cs typeface="Arial"/>
              </a:rPr>
              <a:t>sydney.edu.au</a:t>
            </a:r>
            <a:r>
              <a:rPr lang="en-AU" sz="1333" b="1" spc="-13" dirty="0">
                <a:latin typeface="Arial"/>
                <a:cs typeface="Arial"/>
              </a:rPr>
              <a:t>/</a:t>
            </a:r>
            <a:r>
              <a:rPr lang="en-AU" sz="1333" b="1" spc="-13" dirty="0" err="1">
                <a:latin typeface="Arial"/>
                <a:cs typeface="Arial"/>
              </a:rPr>
              <a:t>xxxx</a:t>
            </a:r>
            <a:endParaRPr lang="en-AU" sz="1333" dirty="0">
              <a:latin typeface="Arial"/>
              <a:cs typeface="Arial"/>
            </a:endParaRPr>
          </a:p>
        </p:txBody>
      </p:sp>
    </p:spTree>
    <p:extLst>
      <p:ext uri="{BB962C8B-B14F-4D97-AF65-F5344CB8AC3E}">
        <p14:creationId xmlns:p14="http://schemas.microsoft.com/office/powerpoint/2010/main" val="77292056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a:defRPr>
            </a:lvl1pPr>
          </a:lstStyle>
          <a:p>
            <a:r>
              <a:rPr lang="en-AU" dirty="0"/>
              <a:t>Title only</a:t>
            </a:r>
            <a:endParaRPr dirty="0"/>
          </a:p>
        </p:txBody>
      </p:sp>
    </p:spTree>
    <p:extLst>
      <p:ext uri="{BB962C8B-B14F-4D97-AF65-F5344CB8AC3E}">
        <p14:creationId xmlns:p14="http://schemas.microsoft.com/office/powerpoint/2010/main" val="41500841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No title (line and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909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Footer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7F195D-1D75-7971-7AE4-F2EDDB4FE0DC}"/>
              </a:ext>
              <a:ext uri="{C183D7F6-B498-43B3-948B-1728B52AA6E4}">
                <adec:decorative xmlns:adec="http://schemas.microsoft.com/office/drawing/2017/decorative" val="1"/>
              </a:ext>
            </a:extLst>
          </p:cNvPr>
          <p:cNvSpPr/>
          <p:nvPr/>
        </p:nvSpPr>
        <p:spPr>
          <a:xfrm>
            <a:off x="0" y="0"/>
            <a:ext cx="121920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7336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7BF0C12-4EFA-AA48-3CFD-E595F2CE757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4382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Only - Sandstone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a:defRPr>
            </a:lvl1pPr>
          </a:lstStyle>
          <a:p>
            <a:r>
              <a:rPr lang="en-AU" dirty="0"/>
              <a:t>Title only – Sandstone background</a:t>
            </a:r>
            <a:endParaRPr dirty="0"/>
          </a:p>
        </p:txBody>
      </p:sp>
    </p:spTree>
    <p:extLst>
      <p:ext uri="{BB962C8B-B14F-4D97-AF65-F5344CB8AC3E}">
        <p14:creationId xmlns:p14="http://schemas.microsoft.com/office/powerpoint/2010/main" val="218765118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Only - Light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a:defRPr>
            </a:lvl1pPr>
          </a:lstStyle>
          <a:p>
            <a:r>
              <a:rPr lang="en-AU" dirty="0"/>
              <a:t>Title only – light grey background</a:t>
            </a:r>
            <a:endParaRPr dirty="0"/>
          </a:p>
        </p:txBody>
      </p:sp>
    </p:spTree>
    <p:extLst>
      <p:ext uri="{BB962C8B-B14F-4D97-AF65-F5344CB8AC3E}">
        <p14:creationId xmlns:p14="http://schemas.microsoft.com/office/powerpoint/2010/main" val="3353457540"/>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1 column text box</a:t>
            </a:r>
            <a:br>
              <a:rPr lang="en-US" dirty="0"/>
            </a:br>
            <a:r>
              <a:rPr lang="en-US" dirty="0"/>
              <a:t>Small body copy</a:t>
            </a:r>
            <a:endParaRPr dirty="0"/>
          </a:p>
        </p:txBody>
      </p:sp>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2523067" y="2404532"/>
            <a:ext cx="8898467" cy="3708400"/>
          </a:xfrm>
          <a:prstGeom prst="rect">
            <a:avLst/>
          </a:prstGeom>
        </p:spPr>
        <p:txBody>
          <a:bodyPr lIns="0" tIns="0" rIns="0" bIns="0" numCol="1" spcCol="252000"/>
          <a:lstStyle>
            <a:lvl1pPr marL="228594" indent="-228594">
              <a:buFont typeface="System Font Regular"/>
              <a:buChar char="-"/>
              <a:defRPr sz="1333" b="0" i="0">
                <a:solidFill>
                  <a:srgbClr val="3C3C3B"/>
                </a:solidFill>
                <a:latin typeface="Arial"/>
                <a:cs typeface="Arial"/>
              </a:defRPr>
            </a:lvl1pPr>
            <a:lvl2pPr marL="838179" indent="-228594">
              <a:buFont typeface="System Font Regular"/>
              <a:buChar char="-"/>
              <a:defRPr sz="1333"/>
            </a:lvl2pPr>
          </a:lstStyle>
          <a:p>
            <a:r>
              <a:rPr lang="en-AU" dirty="0"/>
              <a:t>Click to add text</a:t>
            </a:r>
            <a:endParaRPr dirty="0"/>
          </a:p>
        </p:txBody>
      </p:sp>
    </p:spTree>
    <p:extLst>
      <p:ext uri="{BB962C8B-B14F-4D97-AF65-F5344CB8AC3E}">
        <p14:creationId xmlns:p14="http://schemas.microsoft.com/office/powerpoint/2010/main" val="3620544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Slide image 1">
    <p:bg>
      <p:bgRef idx="1001">
        <a:schemeClr val="bg1"/>
      </p:bgRef>
    </p:bg>
    <p:spTree>
      <p:nvGrpSpPr>
        <p:cNvPr id="1" name=""/>
        <p:cNvGrpSpPr/>
        <p:nvPr/>
      </p:nvGrpSpPr>
      <p:grpSpPr>
        <a:xfrm>
          <a:off x="0" y="0"/>
          <a:ext cx="0" cy="0"/>
          <a:chOff x="0" y="0"/>
          <a:chExt cx="0" cy="0"/>
        </a:xfrm>
      </p:grpSpPr>
      <p:pic>
        <p:nvPicPr>
          <p:cNvPr id="4" name="object 6">
            <a:extLst>
              <a:ext uri="{FF2B5EF4-FFF2-40B4-BE49-F238E27FC236}">
                <a16:creationId xmlns:a16="http://schemas.microsoft.com/office/drawing/2014/main" id="{351BF546-A7D6-4DDD-D34D-2811CA1DFCD1}"/>
              </a:ext>
            </a:extLst>
          </p:cNvPr>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624184" y="1250103"/>
            <a:ext cx="5289313" cy="1262103"/>
          </a:xfrm>
          <a:prstGeom prst="rect">
            <a:avLst/>
          </a:prstGeom>
        </p:spPr>
        <p:txBody>
          <a:bodyPr/>
          <a:lstStyle>
            <a:lvl1pPr>
              <a:defRPr sz="3733">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610169" y="2642615"/>
            <a:ext cx="5289312" cy="1005052"/>
          </a:xfrm>
          <a:prstGeom prst="rect">
            <a:avLst/>
          </a:prstGeom>
        </p:spPr>
        <p:txBody>
          <a:bodyPr/>
          <a:lstStyle>
            <a:lvl1pPr marL="16933" marR="6773" indent="0">
              <a:lnSpc>
                <a:spcPct val="100000"/>
              </a:lnSpc>
              <a:spcBef>
                <a:spcPts val="133"/>
              </a:spcBef>
              <a:buNone/>
              <a:defRPr sz="1867">
                <a:solidFill>
                  <a:schemeClr val="tx1"/>
                </a:solidFill>
              </a:defRPr>
            </a:lvl1pPr>
            <a:lvl2pPr>
              <a:defRPr sz="1867"/>
            </a:lvl2pPr>
            <a:lvl3pPr>
              <a:defRPr sz="1867"/>
            </a:lvl3pPr>
            <a:lvl4pPr>
              <a:defRPr sz="1867"/>
            </a:lvl4pPr>
            <a:lvl5pPr>
              <a:defRPr sz="1867"/>
            </a:lvl5pPr>
          </a:lstStyle>
          <a:p>
            <a:pPr marL="12700" marR="5080">
              <a:lnSpc>
                <a:spcPct val="100000"/>
              </a:lnSpc>
              <a:spcBef>
                <a:spcPts val="100"/>
              </a:spcBef>
            </a:pPr>
            <a:r>
              <a:rPr lang="en-AU" sz="1867" dirty="0">
                <a:latin typeface="Arial"/>
                <a:cs typeface="Arial"/>
              </a:rPr>
              <a:t>Intro</a:t>
            </a:r>
            <a:r>
              <a:rPr lang="en-AU" sz="1867" spc="-27" dirty="0">
                <a:latin typeface="Arial"/>
                <a:cs typeface="Arial"/>
              </a:rPr>
              <a:t> </a:t>
            </a:r>
            <a:r>
              <a:rPr lang="en-AU" sz="1867" dirty="0">
                <a:latin typeface="Arial"/>
                <a:cs typeface="Arial"/>
              </a:rPr>
              <a:t>text</a:t>
            </a:r>
            <a:r>
              <a:rPr lang="en-AU" sz="1867" spc="-7" dirty="0">
                <a:latin typeface="Arial"/>
                <a:cs typeface="Arial"/>
              </a:rPr>
              <a:t> </a:t>
            </a:r>
            <a:r>
              <a:rPr lang="en-AU" sz="1867" dirty="0">
                <a:latin typeface="Arial"/>
                <a:cs typeface="Arial"/>
              </a:rPr>
              <a:t>14pt,</a:t>
            </a:r>
            <a:r>
              <a:rPr lang="en-AU" sz="1867" spc="-20" dirty="0">
                <a:latin typeface="Arial"/>
                <a:cs typeface="Arial"/>
              </a:rPr>
              <a:t> </a:t>
            </a:r>
            <a:r>
              <a:rPr lang="en-AU" sz="1867" dirty="0">
                <a:latin typeface="Arial"/>
                <a:cs typeface="Arial"/>
              </a:rPr>
              <a:t>to</a:t>
            </a:r>
            <a:r>
              <a:rPr lang="en-AU" sz="1867" spc="-7" dirty="0">
                <a:latin typeface="Arial"/>
                <a:cs typeface="Arial"/>
              </a:rPr>
              <a:t> </a:t>
            </a:r>
            <a:r>
              <a:rPr lang="en-AU" sz="1867" dirty="0">
                <a:latin typeface="Arial"/>
                <a:cs typeface="Arial"/>
              </a:rPr>
              <a:t>sit</a:t>
            </a:r>
            <a:r>
              <a:rPr lang="en-AU" sz="1867" spc="-13" dirty="0">
                <a:latin typeface="Arial"/>
                <a:cs typeface="Arial"/>
              </a:rPr>
              <a:t> </a:t>
            </a:r>
            <a:r>
              <a:rPr lang="en-AU" sz="1867" dirty="0">
                <a:latin typeface="Arial"/>
                <a:cs typeface="Arial"/>
              </a:rPr>
              <a:t>here.</a:t>
            </a:r>
            <a:r>
              <a:rPr lang="en-AU" sz="1867" spc="-13" dirty="0">
                <a:latin typeface="Arial"/>
                <a:cs typeface="Arial"/>
              </a:rPr>
              <a:t> </a:t>
            </a:r>
            <a:br>
              <a:rPr lang="en-AU" sz="1867" spc="-13" dirty="0">
                <a:latin typeface="Arial"/>
                <a:cs typeface="Arial"/>
              </a:rPr>
            </a:br>
            <a:r>
              <a:rPr lang="en-AU" sz="1867" dirty="0">
                <a:latin typeface="Arial"/>
                <a:cs typeface="Arial"/>
              </a:rPr>
              <a:t>2–3</a:t>
            </a:r>
            <a:r>
              <a:rPr lang="en-AU" sz="1867" spc="-13" dirty="0">
                <a:latin typeface="Arial"/>
                <a:cs typeface="Arial"/>
              </a:rPr>
              <a:t> lines </a:t>
            </a:r>
            <a:r>
              <a:rPr lang="en-AU" sz="1867" dirty="0">
                <a:latin typeface="Arial"/>
                <a:cs typeface="Arial"/>
              </a:rPr>
              <a:t>of</a:t>
            </a:r>
            <a:r>
              <a:rPr lang="en-AU" sz="1867" spc="-20" dirty="0">
                <a:latin typeface="Arial"/>
                <a:cs typeface="Arial"/>
              </a:rPr>
              <a:t> </a:t>
            </a:r>
            <a:r>
              <a:rPr lang="en-AU" sz="1867" spc="-33" dirty="0">
                <a:latin typeface="Arial"/>
                <a:cs typeface="Arial"/>
              </a:rPr>
              <a:t>copy.</a:t>
            </a:r>
            <a:r>
              <a:rPr lang="en-AU" sz="1867" spc="-107" dirty="0">
                <a:latin typeface="Arial"/>
                <a:cs typeface="Arial"/>
              </a:rPr>
              <a:t> </a:t>
            </a:r>
            <a:r>
              <a:rPr lang="en-AU" sz="1867" dirty="0">
                <a:latin typeface="Arial"/>
                <a:cs typeface="Arial"/>
              </a:rPr>
              <a:t>Am </a:t>
            </a:r>
            <a:r>
              <a:rPr lang="en-AU" sz="1867" dirty="0" err="1">
                <a:latin typeface="Arial"/>
                <a:cs typeface="Arial"/>
              </a:rPr>
              <a:t>quo’xnkaln</a:t>
            </a:r>
            <a:r>
              <a:rPr lang="en-AU" sz="1867" spc="-13" dirty="0">
                <a:latin typeface="Arial"/>
                <a:cs typeface="Arial"/>
              </a:rPr>
              <a:t> </a:t>
            </a:r>
            <a:r>
              <a:rPr lang="en-AU" sz="1867" dirty="0" err="1">
                <a:latin typeface="Arial"/>
                <a:cs typeface="Arial"/>
              </a:rPr>
              <a:t>ium</a:t>
            </a:r>
            <a:r>
              <a:rPr lang="en-AU" sz="1867" spc="-13" dirty="0">
                <a:latin typeface="Arial"/>
                <a:cs typeface="Arial"/>
              </a:rPr>
              <a:t> </a:t>
            </a:r>
            <a:r>
              <a:rPr lang="en-AU" sz="1867" dirty="0" err="1">
                <a:latin typeface="Arial"/>
                <a:cs typeface="Arial"/>
              </a:rPr>
              <a:t>aute</a:t>
            </a:r>
            <a:r>
              <a:rPr lang="en-AU" sz="1867" spc="-7" dirty="0">
                <a:latin typeface="Arial"/>
                <a:cs typeface="Arial"/>
              </a:rPr>
              <a:t> </a:t>
            </a:r>
            <a:r>
              <a:rPr lang="en-AU" sz="1867" spc="-13" dirty="0" err="1">
                <a:latin typeface="Arial"/>
                <a:cs typeface="Arial"/>
              </a:rPr>
              <a:t>fuidesteI</a:t>
            </a:r>
            <a:r>
              <a:rPr lang="en-AU" sz="1867" spc="-13" dirty="0">
                <a:latin typeface="Arial"/>
                <a:cs typeface="Arial"/>
              </a:rPr>
              <a:t> </a:t>
            </a:r>
            <a:r>
              <a:rPr lang="en-AU" sz="1867" dirty="0" err="1">
                <a:latin typeface="Arial"/>
                <a:cs typeface="Arial"/>
              </a:rPr>
              <a:t>eces</a:t>
            </a:r>
            <a:r>
              <a:rPr lang="en-AU" sz="1867" dirty="0">
                <a:latin typeface="Arial"/>
                <a:cs typeface="Arial"/>
              </a:rPr>
              <a:t>,</a:t>
            </a:r>
            <a:r>
              <a:rPr lang="en-AU" sz="1867" spc="-20" dirty="0">
                <a:latin typeface="Arial"/>
                <a:cs typeface="Arial"/>
              </a:rPr>
              <a:t> </a:t>
            </a:r>
            <a:r>
              <a:rPr lang="en-AU" sz="1867" dirty="0">
                <a:latin typeface="Arial"/>
                <a:cs typeface="Arial"/>
              </a:rPr>
              <a:t>Cas</a:t>
            </a:r>
            <a:r>
              <a:rPr lang="en-AU" sz="1867" spc="-20" dirty="0">
                <a:latin typeface="Arial"/>
                <a:cs typeface="Arial"/>
              </a:rPr>
              <a:t> </a:t>
            </a:r>
            <a:r>
              <a:rPr lang="en-AU" sz="1867" dirty="0" err="1">
                <a:latin typeface="Arial"/>
                <a:cs typeface="Arial"/>
              </a:rPr>
              <a:t>cus</a:t>
            </a:r>
            <a:r>
              <a:rPr lang="en-AU" sz="1867" spc="-13" dirty="0">
                <a:latin typeface="Arial"/>
                <a:cs typeface="Arial"/>
              </a:rPr>
              <a:t> </a:t>
            </a:r>
            <a:r>
              <a:rPr lang="en-AU" sz="1867" dirty="0" err="1">
                <a:latin typeface="Arial"/>
                <a:cs typeface="Arial"/>
              </a:rPr>
              <a:t>aus</a:t>
            </a:r>
            <a:r>
              <a:rPr lang="en-AU" sz="1867" spc="-20" dirty="0">
                <a:latin typeface="Arial"/>
                <a:cs typeface="Arial"/>
              </a:rPr>
              <a:t> </a:t>
            </a:r>
            <a:r>
              <a:rPr lang="en-AU" sz="1867" spc="-13" dirty="0" err="1">
                <a:latin typeface="Arial"/>
                <a:cs typeface="Arial"/>
              </a:rPr>
              <a:t>opubli</a:t>
            </a:r>
            <a:r>
              <a:rPr lang="en-AU" sz="1867" spc="-13" dirty="0">
                <a:latin typeface="Arial"/>
                <a:cs typeface="Arial"/>
              </a:rPr>
              <a:t>.</a:t>
            </a:r>
            <a:endParaRPr lang="en-AU" sz="1867"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3"/>
          <a:stretch>
            <a:fillRect/>
          </a:stretch>
        </p:blipFill>
        <p:spPr>
          <a:xfrm>
            <a:off x="778588" y="4814971"/>
            <a:ext cx="2078160" cy="730939"/>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p:nvSpPr>
        <p:spPr>
          <a:xfrm rot="16200000">
            <a:off x="4713543" y="4752930"/>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299667783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2 column text box</a:t>
            </a:r>
            <a:br>
              <a:rPr lang="en-US" dirty="0"/>
            </a:br>
            <a:r>
              <a:rPr lang="en-US" dirty="0"/>
              <a:t>Small body copy</a:t>
            </a:r>
            <a:endParaRPr dirty="0"/>
          </a:p>
        </p:txBody>
      </p:sp>
      <p:sp>
        <p:nvSpPr>
          <p:cNvPr id="6" name="Text Placeholder 2">
            <a:extLst>
              <a:ext uri="{FF2B5EF4-FFF2-40B4-BE49-F238E27FC236}">
                <a16:creationId xmlns:a16="http://schemas.microsoft.com/office/drawing/2014/main" id="{38B76861-0B8E-1907-DDCC-D9BE0F72992B}"/>
              </a:ext>
            </a:extLst>
          </p:cNvPr>
          <p:cNvSpPr>
            <a:spLocks noGrp="1"/>
          </p:cNvSpPr>
          <p:nvPr>
            <p:ph type="body" idx="1" hasCustomPrompt="1"/>
          </p:nvPr>
        </p:nvSpPr>
        <p:spPr>
          <a:xfrm>
            <a:off x="2523067" y="2404532"/>
            <a:ext cx="8898467" cy="3708400"/>
          </a:xfrm>
          <a:prstGeom prst="rect">
            <a:avLst/>
          </a:prstGeom>
        </p:spPr>
        <p:txBody>
          <a:bodyPr lIns="0" tIns="0" rIns="0" bIns="0" numCol="2" spcCol="252000"/>
          <a:lstStyle>
            <a:lvl1pPr marL="228594" indent="-228594">
              <a:buFont typeface="System Font Regular"/>
              <a:buChar char="-"/>
              <a:defRPr sz="1333" b="0" i="0">
                <a:solidFill>
                  <a:srgbClr val="3C3C3B"/>
                </a:solidFill>
                <a:latin typeface="Arial"/>
                <a:cs typeface="Arial"/>
              </a:defRPr>
            </a:lvl1pPr>
            <a:lvl2pPr marL="838179" indent="-228594">
              <a:buFont typeface="System Font Regular"/>
              <a:buChar char="-"/>
              <a:defRPr sz="1333"/>
            </a:lvl2pPr>
          </a:lstStyle>
          <a:p>
            <a:r>
              <a:rPr lang="en-AU" dirty="0"/>
              <a:t>Click to add text</a:t>
            </a:r>
            <a:endParaRPr dirty="0"/>
          </a:p>
        </p:txBody>
      </p:sp>
    </p:spTree>
    <p:extLst>
      <p:ext uri="{BB962C8B-B14F-4D97-AF65-F5344CB8AC3E}">
        <p14:creationId xmlns:p14="http://schemas.microsoft.com/office/powerpoint/2010/main" val="24549640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3 column text box</a:t>
            </a:r>
            <a:br>
              <a:rPr lang="en-US" dirty="0"/>
            </a:br>
            <a:r>
              <a:rPr lang="en-US" dirty="0"/>
              <a:t>Small body copy</a:t>
            </a:r>
            <a:endParaRPr dirty="0"/>
          </a:p>
        </p:txBody>
      </p:sp>
      <p:sp>
        <p:nvSpPr>
          <p:cNvPr id="7" name="Text Placeholder 2">
            <a:extLst>
              <a:ext uri="{FF2B5EF4-FFF2-40B4-BE49-F238E27FC236}">
                <a16:creationId xmlns:a16="http://schemas.microsoft.com/office/drawing/2014/main" id="{F691CD0B-A249-E00E-D26B-FCB09FEB6123}"/>
              </a:ext>
            </a:extLst>
          </p:cNvPr>
          <p:cNvSpPr>
            <a:spLocks noGrp="1"/>
          </p:cNvSpPr>
          <p:nvPr>
            <p:ph type="body" idx="1" hasCustomPrompt="1"/>
          </p:nvPr>
        </p:nvSpPr>
        <p:spPr>
          <a:xfrm>
            <a:off x="2523067" y="2404532"/>
            <a:ext cx="8898467" cy="3708400"/>
          </a:xfrm>
          <a:prstGeom prst="rect">
            <a:avLst/>
          </a:prstGeom>
        </p:spPr>
        <p:txBody>
          <a:bodyPr lIns="0" tIns="0" rIns="0" bIns="0" numCol="3" spcCol="252000"/>
          <a:lstStyle>
            <a:lvl1pPr marL="228594" indent="-228594">
              <a:buFont typeface="System Font Regular"/>
              <a:buChar char="-"/>
              <a:defRPr sz="1333" b="0" i="0">
                <a:solidFill>
                  <a:srgbClr val="3C3C3B"/>
                </a:solidFill>
                <a:latin typeface="Arial"/>
                <a:cs typeface="Arial"/>
              </a:defRPr>
            </a:lvl1pPr>
            <a:lvl2pPr marL="838179" indent="-228594">
              <a:buFont typeface="System Font Regular"/>
              <a:buChar char="-"/>
              <a:defRPr sz="1333"/>
            </a:lvl2pPr>
          </a:lstStyle>
          <a:p>
            <a:r>
              <a:rPr lang="en-AU"/>
              <a:t>Text Placeholder 2</a:t>
            </a:r>
            <a:endParaRPr dirty="0"/>
          </a:p>
        </p:txBody>
      </p:sp>
    </p:spTree>
    <p:extLst>
      <p:ext uri="{BB962C8B-B14F-4D97-AF65-F5344CB8AC3E}">
        <p14:creationId xmlns:p14="http://schemas.microsoft.com/office/powerpoint/2010/main" val="5295507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1 column text box</a:t>
            </a:r>
            <a:br>
              <a:rPr lang="en-US" dirty="0"/>
            </a:br>
            <a:r>
              <a:rPr lang="en-US" dirty="0"/>
              <a:t>Medium body copy</a:t>
            </a:r>
            <a:endParaRPr dirty="0"/>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2508251" y="2413000"/>
            <a:ext cx="8913283"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1887253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2 column text box</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5AE129D5-BC83-5BC6-7696-A62ABBA7068D}"/>
              </a:ext>
            </a:extLst>
          </p:cNvPr>
          <p:cNvSpPr>
            <a:spLocks noGrp="1"/>
          </p:cNvSpPr>
          <p:nvPr>
            <p:ph type="body" sz="quarter" idx="10"/>
          </p:nvPr>
        </p:nvSpPr>
        <p:spPr>
          <a:xfrm>
            <a:off x="2508251" y="2413000"/>
            <a:ext cx="4298949"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3">
            <a:extLst>
              <a:ext uri="{FF2B5EF4-FFF2-40B4-BE49-F238E27FC236}">
                <a16:creationId xmlns:a16="http://schemas.microsoft.com/office/drawing/2014/main" id="{AEE874E2-82AB-542D-E56B-2FB8466A88DC}"/>
              </a:ext>
            </a:extLst>
          </p:cNvPr>
          <p:cNvSpPr>
            <a:spLocks noGrp="1"/>
          </p:cNvSpPr>
          <p:nvPr>
            <p:ph type="body" sz="quarter" idx="11"/>
          </p:nvPr>
        </p:nvSpPr>
        <p:spPr>
          <a:xfrm>
            <a:off x="7107959" y="2413000"/>
            <a:ext cx="4298949"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8114729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3 column text box</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A89C3E4A-3CEE-6A06-BFB0-526F77478D2D}"/>
              </a:ext>
            </a:extLst>
          </p:cNvPr>
          <p:cNvSpPr>
            <a:spLocks noGrp="1"/>
          </p:cNvSpPr>
          <p:nvPr>
            <p:ph type="body" sz="quarter" idx="10"/>
          </p:nvPr>
        </p:nvSpPr>
        <p:spPr>
          <a:xfrm>
            <a:off x="2508251" y="2419772"/>
            <a:ext cx="2606443"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p:txBody>
      </p:sp>
      <p:sp>
        <p:nvSpPr>
          <p:cNvPr id="5" name="Text Placeholder 3">
            <a:extLst>
              <a:ext uri="{FF2B5EF4-FFF2-40B4-BE49-F238E27FC236}">
                <a16:creationId xmlns:a16="http://schemas.microsoft.com/office/drawing/2014/main" id="{1DFC8A7E-2401-E620-E338-5D28D2506876}"/>
              </a:ext>
            </a:extLst>
          </p:cNvPr>
          <p:cNvSpPr>
            <a:spLocks noGrp="1"/>
          </p:cNvSpPr>
          <p:nvPr>
            <p:ph type="body" sz="quarter" idx="14"/>
          </p:nvPr>
        </p:nvSpPr>
        <p:spPr>
          <a:xfrm>
            <a:off x="5667087" y="2419772"/>
            <a:ext cx="2606443"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p:txBody>
      </p:sp>
      <p:sp>
        <p:nvSpPr>
          <p:cNvPr id="6" name="Text Placeholder 4">
            <a:extLst>
              <a:ext uri="{FF2B5EF4-FFF2-40B4-BE49-F238E27FC236}">
                <a16:creationId xmlns:a16="http://schemas.microsoft.com/office/drawing/2014/main" id="{E104634B-900F-6E88-EAFF-FBF5C77F1AED}"/>
              </a:ext>
            </a:extLst>
          </p:cNvPr>
          <p:cNvSpPr>
            <a:spLocks noGrp="1"/>
          </p:cNvSpPr>
          <p:nvPr>
            <p:ph type="body" sz="quarter" idx="15"/>
          </p:nvPr>
        </p:nvSpPr>
        <p:spPr>
          <a:xfrm>
            <a:off x="8726169" y="2419772"/>
            <a:ext cx="2606443" cy="36745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30826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 column, large body copy 18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1 column text box</a:t>
            </a:r>
            <a:br>
              <a:rPr lang="en-US" dirty="0"/>
            </a:br>
            <a:r>
              <a:rPr lang="en-US" dirty="0"/>
              <a:t>Large body copy</a:t>
            </a:r>
            <a:endParaRPr dirty="0"/>
          </a:p>
        </p:txBody>
      </p:sp>
      <p:sp>
        <p:nvSpPr>
          <p:cNvPr id="6" name="Text Placeholder 2">
            <a:extLst>
              <a:ext uri="{FF2B5EF4-FFF2-40B4-BE49-F238E27FC236}">
                <a16:creationId xmlns:a16="http://schemas.microsoft.com/office/drawing/2014/main" id="{2025C77E-CD2E-BA7A-975E-54EF9CC46D9B}"/>
              </a:ext>
            </a:extLst>
          </p:cNvPr>
          <p:cNvSpPr>
            <a:spLocks noGrp="1"/>
          </p:cNvSpPr>
          <p:nvPr>
            <p:ph type="body" sz="quarter" idx="10"/>
          </p:nvPr>
        </p:nvSpPr>
        <p:spPr>
          <a:xfrm>
            <a:off x="2508251" y="2413000"/>
            <a:ext cx="8913283" cy="3674533"/>
          </a:xfrm>
        </p:spPr>
        <p:txBody>
          <a:bodyPr/>
          <a:lstStyle>
            <a:lvl1pPr marL="228594" indent="-228594">
              <a:buClr>
                <a:schemeClr val="tx1"/>
              </a:buClr>
              <a:buFont typeface="System Font Regular"/>
              <a:buChar char="-"/>
              <a:defRPr sz="2400">
                <a:latin typeface="+mn-lt"/>
              </a:defRPr>
            </a:lvl1pPr>
            <a:lvl2pPr marL="838179" indent="-228594">
              <a:buClr>
                <a:schemeClr val="tx1"/>
              </a:buClr>
              <a:buFont typeface="System Font Regular"/>
              <a:buChar char="-"/>
              <a:defRPr sz="2400">
                <a:latin typeface="+mn-lt"/>
              </a:defRPr>
            </a:lvl2pPr>
            <a:lvl3pPr marL="1447764" indent="-228594">
              <a:buClr>
                <a:schemeClr val="tx1"/>
              </a:buClr>
              <a:buFont typeface="System Font Regular"/>
              <a:buChar char="-"/>
              <a:defRPr sz="2400">
                <a:latin typeface="+mn-lt"/>
              </a:defRPr>
            </a:lvl3pPr>
            <a:lvl4pPr marL="2057349" indent="-228594">
              <a:buClr>
                <a:schemeClr val="tx1"/>
              </a:buClr>
              <a:buFont typeface="System Font Regular"/>
              <a:buChar char="-"/>
              <a:defRPr sz="2400">
                <a:latin typeface="+mn-lt"/>
              </a:defRPr>
            </a:lvl4pPr>
            <a:lvl5pPr marL="2666933" indent="-228594">
              <a:buClr>
                <a:schemeClr val="tx1"/>
              </a:buClr>
              <a:buFont typeface="System Font Regular"/>
              <a:buChar char="-"/>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850551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 object">
    <p:spTree>
      <p:nvGrpSpPr>
        <p:cNvPr id="1" name=""/>
        <p:cNvGrpSpPr/>
        <p:nvPr/>
      </p:nvGrpSpPr>
      <p:grpSpPr>
        <a:xfrm>
          <a:off x="0" y="0"/>
          <a:ext cx="0" cy="0"/>
          <a:chOff x="0" y="0"/>
          <a:chExt cx="0" cy="0"/>
        </a:xfrm>
      </p:grpSpPr>
      <p:sp>
        <p:nvSpPr>
          <p:cNvPr id="16" name="bg object 3"/>
          <p:cNvSpPr/>
          <p:nvPr/>
        </p:nvSpPr>
        <p:spPr>
          <a:xfrm>
            <a:off x="762000" y="768349"/>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a:defRPr>
            </a:lvl1pPr>
          </a:lstStyle>
          <a:p>
            <a:r>
              <a:rPr lang="en-AU" dirty="0"/>
              <a:t>Title and 1 object</a:t>
            </a:r>
            <a:endParaRPr dirty="0"/>
          </a:p>
        </p:txBody>
      </p:sp>
      <p:sp>
        <p:nvSpPr>
          <p:cNvPr id="5" name="Text Placeholder 2">
            <a:extLst>
              <a:ext uri="{FF2B5EF4-FFF2-40B4-BE49-F238E27FC236}">
                <a16:creationId xmlns:a16="http://schemas.microsoft.com/office/drawing/2014/main" id="{87CDED4A-4823-EF24-3881-13F93D526601}"/>
              </a:ext>
            </a:extLst>
          </p:cNvPr>
          <p:cNvSpPr>
            <a:spLocks noGrp="1"/>
          </p:cNvSpPr>
          <p:nvPr>
            <p:ph sz="half" idx="2" hasCustomPrompt="1"/>
          </p:nvPr>
        </p:nvSpPr>
        <p:spPr>
          <a:xfrm>
            <a:off x="2508251" y="2403056"/>
            <a:ext cx="8913283" cy="3684477"/>
          </a:xfrm>
          <a:prstGeom prst="rect">
            <a:avLst/>
          </a:prstGeom>
          <a:noFill/>
        </p:spPr>
        <p:txBody>
          <a:bodyPr wrap="square" lIns="0" tIns="0" rIns="0" bIns="0">
            <a:noAutofit/>
          </a:bodyPr>
          <a:lstStyle>
            <a:lvl1pPr marL="0" indent="0">
              <a:buFont typeface="System Font Regular"/>
              <a:buNone/>
              <a:defRPr sz="1333"/>
            </a:lvl1pPr>
            <a:lvl2pPr>
              <a:defRPr sz="1333"/>
            </a:lvl2pPr>
          </a:lstStyle>
          <a:p>
            <a:pPr marL="228594" marR="0" lvl="0" indent="-228594" defTabSz="121917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3" name="object 4">
            <a:extLst>
              <a:ext uri="{FF2B5EF4-FFF2-40B4-BE49-F238E27FC236}">
                <a16:creationId xmlns:a16="http://schemas.microsoft.com/office/drawing/2014/main" id="{072B83BE-F949-7430-0580-E28A8377541C}"/>
              </a:ext>
            </a:extLst>
          </p:cNvPr>
          <p:cNvSpPr txBox="1"/>
          <p:nvPr/>
        </p:nvSpPr>
        <p:spPr>
          <a:xfrm>
            <a:off x="757767" y="6300857"/>
            <a:ext cx="1257300" cy="139419"/>
          </a:xfrm>
          <a:prstGeom prst="rect">
            <a:avLst/>
          </a:prstGeom>
        </p:spPr>
        <p:txBody>
          <a:bodyPr vert="horz" wrap="square" lIns="0" tIns="5927" rIns="0" bIns="0" rtlCol="0">
            <a:spAutoFit/>
          </a:bodyPr>
          <a:lstStyle/>
          <a:p>
            <a:pPr marL="16933">
              <a:lnSpc>
                <a:spcPct val="100000"/>
              </a:lnSpc>
              <a:spcBef>
                <a:spcPts val="47"/>
              </a:spcBef>
            </a:pPr>
            <a:r>
              <a:rPr sz="867" dirty="0">
                <a:solidFill>
                  <a:srgbClr val="3C3C3B"/>
                </a:solidFill>
                <a:latin typeface="Arial"/>
                <a:cs typeface="Arial"/>
              </a:rPr>
              <a:t>The</a:t>
            </a:r>
            <a:r>
              <a:rPr sz="867" spc="20" dirty="0">
                <a:solidFill>
                  <a:srgbClr val="3C3C3B"/>
                </a:solidFill>
                <a:latin typeface="Arial"/>
                <a:cs typeface="Arial"/>
              </a:rPr>
              <a:t> </a:t>
            </a:r>
            <a:r>
              <a:rPr sz="867" spc="-13" dirty="0">
                <a:solidFill>
                  <a:srgbClr val="3C3C3B"/>
                </a:solidFill>
                <a:latin typeface="Arial"/>
                <a:cs typeface="Arial"/>
              </a:rPr>
              <a:t>University</a:t>
            </a:r>
            <a:r>
              <a:rPr sz="867" spc="13" dirty="0">
                <a:solidFill>
                  <a:srgbClr val="3C3C3B"/>
                </a:solidFill>
                <a:latin typeface="Arial"/>
                <a:cs typeface="Arial"/>
              </a:rPr>
              <a:t> </a:t>
            </a:r>
            <a:r>
              <a:rPr sz="867" dirty="0">
                <a:solidFill>
                  <a:srgbClr val="3C3C3B"/>
                </a:solidFill>
                <a:latin typeface="Arial"/>
                <a:cs typeface="Arial"/>
              </a:rPr>
              <a:t>of</a:t>
            </a:r>
            <a:r>
              <a:rPr sz="867" spc="20" dirty="0">
                <a:solidFill>
                  <a:srgbClr val="3C3C3B"/>
                </a:solidFill>
                <a:latin typeface="Arial"/>
                <a:cs typeface="Arial"/>
              </a:rPr>
              <a:t> </a:t>
            </a:r>
            <a:r>
              <a:rPr sz="867" spc="-13" dirty="0">
                <a:solidFill>
                  <a:srgbClr val="3C3C3B"/>
                </a:solidFill>
                <a:latin typeface="Arial"/>
                <a:cs typeface="Arial"/>
              </a:rPr>
              <a:t>Sydney</a:t>
            </a:r>
            <a:endParaRPr sz="867" dirty="0">
              <a:latin typeface="Arial"/>
              <a:cs typeface="Arial"/>
            </a:endParaRPr>
          </a:p>
        </p:txBody>
      </p:sp>
    </p:spTree>
    <p:extLst>
      <p:ext uri="{BB962C8B-B14F-4D97-AF65-F5344CB8AC3E}">
        <p14:creationId xmlns:p14="http://schemas.microsoft.com/office/powerpoint/2010/main" val="26775221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2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a:defRPr>
            </a:lvl1pPr>
          </a:lstStyle>
          <a:p>
            <a:r>
              <a:rPr lang="en-AU" dirty="0"/>
              <a:t>Title and 2 objects</a:t>
            </a:r>
            <a:endParaRPr dirty="0"/>
          </a:p>
        </p:txBody>
      </p:sp>
      <p:sp>
        <p:nvSpPr>
          <p:cNvPr id="3" name="Text Placeholder 2"/>
          <p:cNvSpPr>
            <a:spLocks noGrp="1"/>
          </p:cNvSpPr>
          <p:nvPr>
            <p:ph sz="half" idx="2" hasCustomPrompt="1"/>
          </p:nvPr>
        </p:nvSpPr>
        <p:spPr>
          <a:xfrm>
            <a:off x="2508251" y="2403056"/>
            <a:ext cx="4197349" cy="3684477"/>
          </a:xfrm>
          <a:prstGeom prst="rect">
            <a:avLst/>
          </a:prstGeom>
          <a:noFill/>
        </p:spPr>
        <p:txBody>
          <a:bodyPr wrap="square" lIns="0" tIns="0" rIns="0" bIns="0">
            <a:noAutofit/>
          </a:bodyPr>
          <a:lstStyle>
            <a:lvl1pPr marL="0" indent="0">
              <a:buFont typeface="System Font Regular"/>
              <a:buNone/>
              <a:defRPr sz="1333"/>
            </a:lvl1pPr>
            <a:lvl2pPr>
              <a:defRPr sz="1333"/>
            </a:lvl2pPr>
          </a:lstStyle>
          <a:p>
            <a:pPr marL="228594" marR="0" lvl="0" indent="-228594" defTabSz="121917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6" name="Text Placeholder 3">
            <a:extLst>
              <a:ext uri="{FF2B5EF4-FFF2-40B4-BE49-F238E27FC236}">
                <a16:creationId xmlns:a16="http://schemas.microsoft.com/office/drawing/2014/main" id="{BCF546AC-A09B-3B79-BF41-C9B5E391B8D5}"/>
              </a:ext>
            </a:extLst>
          </p:cNvPr>
          <p:cNvSpPr>
            <a:spLocks noGrp="1"/>
          </p:cNvSpPr>
          <p:nvPr>
            <p:ph sz="half" idx="11" hasCustomPrompt="1"/>
          </p:nvPr>
        </p:nvSpPr>
        <p:spPr>
          <a:xfrm>
            <a:off x="7224184" y="2403056"/>
            <a:ext cx="4197349" cy="3684477"/>
          </a:xfrm>
          <a:prstGeom prst="rect">
            <a:avLst/>
          </a:prstGeom>
          <a:noFill/>
        </p:spPr>
        <p:txBody>
          <a:bodyPr wrap="square" lIns="0" tIns="0" rIns="0" bIns="0">
            <a:noAutofit/>
          </a:bodyPr>
          <a:lstStyle>
            <a:lvl1pPr marL="0" indent="0">
              <a:buFont typeface="System Font Regular"/>
              <a:buNone/>
              <a:defRPr sz="1333"/>
            </a:lvl1pPr>
            <a:lvl2pPr>
              <a:defRPr sz="1333"/>
            </a:lvl2pPr>
          </a:lstStyle>
          <a:p>
            <a:pPr marL="228594" marR="0" lvl="0" indent="-228594" defTabSz="121917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4" name="object 4">
            <a:extLst>
              <a:ext uri="{FF2B5EF4-FFF2-40B4-BE49-F238E27FC236}">
                <a16:creationId xmlns:a16="http://schemas.microsoft.com/office/drawing/2014/main" id="{593909B7-37E7-FB1F-A3FB-7C585D474988}"/>
              </a:ext>
            </a:extLst>
          </p:cNvPr>
          <p:cNvSpPr txBox="1"/>
          <p:nvPr/>
        </p:nvSpPr>
        <p:spPr>
          <a:xfrm>
            <a:off x="757767" y="6300857"/>
            <a:ext cx="1257300" cy="139419"/>
          </a:xfrm>
          <a:prstGeom prst="rect">
            <a:avLst/>
          </a:prstGeom>
        </p:spPr>
        <p:txBody>
          <a:bodyPr vert="horz" wrap="square" lIns="0" tIns="5927" rIns="0" bIns="0" rtlCol="0">
            <a:spAutoFit/>
          </a:bodyPr>
          <a:lstStyle/>
          <a:p>
            <a:pPr marL="16933">
              <a:lnSpc>
                <a:spcPct val="100000"/>
              </a:lnSpc>
              <a:spcBef>
                <a:spcPts val="47"/>
              </a:spcBef>
            </a:pPr>
            <a:r>
              <a:rPr sz="867" dirty="0">
                <a:solidFill>
                  <a:srgbClr val="3C3C3B"/>
                </a:solidFill>
                <a:latin typeface="Arial"/>
                <a:cs typeface="Arial"/>
              </a:rPr>
              <a:t>The</a:t>
            </a:r>
            <a:r>
              <a:rPr sz="867" spc="20" dirty="0">
                <a:solidFill>
                  <a:srgbClr val="3C3C3B"/>
                </a:solidFill>
                <a:latin typeface="Arial"/>
                <a:cs typeface="Arial"/>
              </a:rPr>
              <a:t> </a:t>
            </a:r>
            <a:r>
              <a:rPr sz="867" spc="-13" dirty="0">
                <a:solidFill>
                  <a:srgbClr val="3C3C3B"/>
                </a:solidFill>
                <a:latin typeface="Arial"/>
                <a:cs typeface="Arial"/>
              </a:rPr>
              <a:t>University</a:t>
            </a:r>
            <a:r>
              <a:rPr sz="867" spc="13" dirty="0">
                <a:solidFill>
                  <a:srgbClr val="3C3C3B"/>
                </a:solidFill>
                <a:latin typeface="Arial"/>
                <a:cs typeface="Arial"/>
              </a:rPr>
              <a:t> </a:t>
            </a:r>
            <a:r>
              <a:rPr sz="867" dirty="0">
                <a:solidFill>
                  <a:srgbClr val="3C3C3B"/>
                </a:solidFill>
                <a:latin typeface="Arial"/>
                <a:cs typeface="Arial"/>
              </a:rPr>
              <a:t>of</a:t>
            </a:r>
            <a:r>
              <a:rPr sz="867" spc="20" dirty="0">
                <a:solidFill>
                  <a:srgbClr val="3C3C3B"/>
                </a:solidFill>
                <a:latin typeface="Arial"/>
                <a:cs typeface="Arial"/>
              </a:rPr>
              <a:t> </a:t>
            </a:r>
            <a:r>
              <a:rPr sz="867" spc="-13" dirty="0">
                <a:solidFill>
                  <a:srgbClr val="3C3C3B"/>
                </a:solidFill>
                <a:latin typeface="Arial"/>
                <a:cs typeface="Arial"/>
              </a:rPr>
              <a:t>Sydney</a:t>
            </a:r>
            <a:endParaRPr sz="867" dirty="0">
              <a:latin typeface="Arial"/>
              <a:cs typeface="Arial"/>
            </a:endParaRPr>
          </a:p>
        </p:txBody>
      </p:sp>
      <p:sp>
        <p:nvSpPr>
          <p:cNvPr id="16" name="bg object"/>
          <p:cNvSpPr/>
          <p:nvPr/>
        </p:nvSpPr>
        <p:spPr>
          <a:xfrm>
            <a:off x="762000" y="768349"/>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Tree>
    <p:extLst>
      <p:ext uri="{BB962C8B-B14F-4D97-AF65-F5344CB8AC3E}">
        <p14:creationId xmlns:p14="http://schemas.microsoft.com/office/powerpoint/2010/main" val="13565769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 column + image,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7560733" cy="984885"/>
          </a:xfrm>
        </p:spPr>
        <p:txBody>
          <a:bodyPr lIns="0" tIns="0" rIns="0" bIns="0"/>
          <a:lstStyle>
            <a:lvl1pPr>
              <a:defRPr sz="3200" b="0" i="0">
                <a:solidFill>
                  <a:srgbClr val="E64626"/>
                </a:solidFill>
                <a:latin typeface="Times" pitchFamily="2" charset="0"/>
                <a:cs typeface="Times New Roman"/>
              </a:defRPr>
            </a:lvl1pPr>
          </a:lstStyle>
          <a:p>
            <a:r>
              <a:rPr lang="en-US" dirty="0"/>
              <a:t>Title, text box and image</a:t>
            </a:r>
            <a:br>
              <a:rPr lang="en-US" dirty="0"/>
            </a:br>
            <a:r>
              <a:rPr lang="en-US" dirty="0"/>
              <a:t>Small body copy</a:t>
            </a:r>
            <a:endParaRPr dirty="0"/>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2523067" y="2404532"/>
            <a:ext cx="5808133" cy="3708400"/>
          </a:xfrm>
          <a:prstGeom prst="rect">
            <a:avLst/>
          </a:prstGeom>
        </p:spPr>
        <p:txBody>
          <a:bodyPr lIns="0" tIns="0" rIns="0" bIns="0"/>
          <a:lstStyle>
            <a:lvl1pPr marL="228594" indent="-228594">
              <a:buFont typeface="System Font Regular"/>
              <a:buChar char="-"/>
              <a:defRPr sz="1333" b="0" i="0">
                <a:solidFill>
                  <a:srgbClr val="3C3C3B"/>
                </a:solidFill>
                <a:latin typeface="Arial"/>
                <a:cs typeface="Arial"/>
              </a:defRPr>
            </a:lvl1pPr>
            <a:lvl2pPr>
              <a:buFont typeface="System Font Regular"/>
              <a:buChar char="-"/>
              <a:defRPr sz="1333"/>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8661080" y="0"/>
            <a:ext cx="3530920"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1225972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 column + image, medium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7560733" cy="984885"/>
          </a:xfrm>
        </p:spPr>
        <p:txBody>
          <a:bodyPr lIns="0" tIns="0" rIns="0" bIns="0"/>
          <a:lstStyle>
            <a:lvl1pPr>
              <a:defRPr sz="3200" b="0" i="0">
                <a:solidFill>
                  <a:srgbClr val="E64626"/>
                </a:solidFill>
                <a:latin typeface="Times" pitchFamily="2" charset="0"/>
                <a:cs typeface="Times New Roman"/>
              </a:defRPr>
            </a:lvl1pPr>
          </a:lstStyle>
          <a:p>
            <a:r>
              <a:rPr lang="en-US" dirty="0"/>
              <a:t>Title, text box and image</a:t>
            </a:r>
            <a:br>
              <a:rPr lang="en-US" dirty="0"/>
            </a:br>
            <a:r>
              <a:rPr lang="en-US" dirty="0"/>
              <a:t>Medium body copy</a:t>
            </a:r>
            <a:endParaRPr dirty="0"/>
          </a:p>
        </p:txBody>
      </p:sp>
      <p:sp>
        <p:nvSpPr>
          <p:cNvPr id="6" name="Text Plac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2523067" y="2404532"/>
            <a:ext cx="5808133" cy="3708400"/>
          </a:xfrm>
          <a:prstGeom prst="rect">
            <a:avLst/>
          </a:prstGeom>
        </p:spPr>
        <p:txBody>
          <a:bodyPr lIns="0" tIns="0" rIns="0" bIns="0"/>
          <a:lstStyle>
            <a:lvl1pPr marL="228594" indent="-228594">
              <a:buFont typeface="System Font Regular"/>
              <a:buChar char="-"/>
              <a:defRPr sz="1733" b="0" i="0">
                <a:solidFill>
                  <a:srgbClr val="3C3C3B"/>
                </a:solidFill>
                <a:latin typeface="Arial"/>
                <a:cs typeface="Arial"/>
              </a:defRPr>
            </a:lvl1pPr>
            <a:lvl2pPr>
              <a:buFont typeface="System Font Regular"/>
              <a:buChar char="-"/>
              <a:defRPr sz="1333"/>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8661080" y="0"/>
            <a:ext cx="3530920"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869091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Slide image 1">
    <p:bg>
      <p:bgRef idx="1001">
        <a:schemeClr val="bg1"/>
      </p:bgRef>
    </p:bg>
    <p:spTree>
      <p:nvGrpSpPr>
        <p:cNvPr id="1" name=""/>
        <p:cNvGrpSpPr/>
        <p:nvPr/>
      </p:nvGrpSpPr>
      <p:grpSpPr>
        <a:xfrm>
          <a:off x="0" y="0"/>
          <a:ext cx="0" cy="0"/>
          <a:chOff x="0" y="0"/>
          <a:chExt cx="0" cy="0"/>
        </a:xfrm>
      </p:grpSpPr>
      <p:pic>
        <p:nvPicPr>
          <p:cNvPr id="5" name="object 4">
            <a:extLst>
              <a:ext uri="{FF2B5EF4-FFF2-40B4-BE49-F238E27FC236}">
                <a16:creationId xmlns:a16="http://schemas.microsoft.com/office/drawing/2014/main" id="{A9A93A07-E57F-5770-834F-CFEF4A2F1EA7}"/>
              </a:ext>
            </a:extLst>
          </p:cNvPr>
          <p:cNvPicPr/>
          <p:nvPr/>
        </p:nvPicPr>
        <p:blipFill>
          <a:blip r:embed="rId2" cstate="email">
            <a:extLst>
              <a:ext uri="{28A0092B-C50C-407E-A947-70E740481C1C}">
                <a14:useLocalDpi xmlns:a14="http://schemas.microsoft.com/office/drawing/2010/main"/>
              </a:ext>
            </a:extLst>
          </a:blip>
          <a:stretch>
            <a:fillRect/>
          </a:stretch>
        </p:blipFill>
        <p:spPr>
          <a:xfrm>
            <a:off x="10695" y="0"/>
            <a:ext cx="12192000" cy="68580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624184" y="1250103"/>
            <a:ext cx="5289313" cy="1262103"/>
          </a:xfrm>
          <a:prstGeom prst="rect">
            <a:avLst/>
          </a:prstGeom>
        </p:spPr>
        <p:txBody>
          <a:bodyPr/>
          <a:lstStyle>
            <a:lvl1pPr>
              <a:defRPr sz="3733">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610169" y="2642615"/>
            <a:ext cx="5289312" cy="1005052"/>
          </a:xfrm>
          <a:prstGeom prst="rect">
            <a:avLst/>
          </a:prstGeom>
        </p:spPr>
        <p:txBody>
          <a:bodyPr/>
          <a:lstStyle>
            <a:lvl1pPr marL="16933" marR="6773" indent="0">
              <a:lnSpc>
                <a:spcPct val="100000"/>
              </a:lnSpc>
              <a:spcBef>
                <a:spcPts val="133"/>
              </a:spcBef>
              <a:buNone/>
              <a:defRPr sz="1867">
                <a:solidFill>
                  <a:schemeClr val="tx1"/>
                </a:solidFill>
              </a:defRPr>
            </a:lvl1pPr>
            <a:lvl2pPr>
              <a:defRPr sz="1867"/>
            </a:lvl2pPr>
            <a:lvl3pPr>
              <a:defRPr sz="1867"/>
            </a:lvl3pPr>
            <a:lvl4pPr>
              <a:defRPr sz="1867"/>
            </a:lvl4pPr>
            <a:lvl5pPr>
              <a:defRPr sz="1867"/>
            </a:lvl5pPr>
          </a:lstStyle>
          <a:p>
            <a:pPr marL="12700" marR="5080">
              <a:lnSpc>
                <a:spcPct val="100000"/>
              </a:lnSpc>
              <a:spcBef>
                <a:spcPts val="100"/>
              </a:spcBef>
            </a:pPr>
            <a:r>
              <a:rPr lang="en-AU" sz="1867" dirty="0">
                <a:latin typeface="Arial"/>
                <a:cs typeface="Arial"/>
              </a:rPr>
              <a:t>Intro</a:t>
            </a:r>
            <a:r>
              <a:rPr lang="en-AU" sz="1867" spc="-27" dirty="0">
                <a:latin typeface="Arial"/>
                <a:cs typeface="Arial"/>
              </a:rPr>
              <a:t> </a:t>
            </a:r>
            <a:r>
              <a:rPr lang="en-AU" sz="1867" dirty="0">
                <a:latin typeface="Arial"/>
                <a:cs typeface="Arial"/>
              </a:rPr>
              <a:t>text</a:t>
            </a:r>
            <a:r>
              <a:rPr lang="en-AU" sz="1867" spc="-7" dirty="0">
                <a:latin typeface="Arial"/>
                <a:cs typeface="Arial"/>
              </a:rPr>
              <a:t> </a:t>
            </a:r>
            <a:r>
              <a:rPr lang="en-AU" sz="1867" dirty="0">
                <a:latin typeface="Arial"/>
                <a:cs typeface="Arial"/>
              </a:rPr>
              <a:t>14pt,</a:t>
            </a:r>
            <a:r>
              <a:rPr lang="en-AU" sz="1867" spc="-20" dirty="0">
                <a:latin typeface="Arial"/>
                <a:cs typeface="Arial"/>
              </a:rPr>
              <a:t> </a:t>
            </a:r>
            <a:r>
              <a:rPr lang="en-AU" sz="1867" dirty="0">
                <a:latin typeface="Arial"/>
                <a:cs typeface="Arial"/>
              </a:rPr>
              <a:t>to</a:t>
            </a:r>
            <a:r>
              <a:rPr lang="en-AU" sz="1867" spc="-7" dirty="0">
                <a:latin typeface="Arial"/>
                <a:cs typeface="Arial"/>
              </a:rPr>
              <a:t> </a:t>
            </a:r>
            <a:r>
              <a:rPr lang="en-AU" sz="1867" dirty="0">
                <a:latin typeface="Arial"/>
                <a:cs typeface="Arial"/>
              </a:rPr>
              <a:t>sit</a:t>
            </a:r>
            <a:r>
              <a:rPr lang="en-AU" sz="1867" spc="-13" dirty="0">
                <a:latin typeface="Arial"/>
                <a:cs typeface="Arial"/>
              </a:rPr>
              <a:t> </a:t>
            </a:r>
            <a:r>
              <a:rPr lang="en-AU" sz="1867" dirty="0">
                <a:latin typeface="Arial"/>
                <a:cs typeface="Arial"/>
              </a:rPr>
              <a:t>here.</a:t>
            </a:r>
            <a:r>
              <a:rPr lang="en-AU" sz="1867" spc="-13" dirty="0">
                <a:latin typeface="Arial"/>
                <a:cs typeface="Arial"/>
              </a:rPr>
              <a:t> </a:t>
            </a:r>
            <a:br>
              <a:rPr lang="en-AU" sz="1867" spc="-13" dirty="0">
                <a:latin typeface="Arial"/>
                <a:cs typeface="Arial"/>
              </a:rPr>
            </a:br>
            <a:r>
              <a:rPr lang="en-AU" sz="1867" dirty="0">
                <a:latin typeface="Arial"/>
                <a:cs typeface="Arial"/>
              </a:rPr>
              <a:t>2–3</a:t>
            </a:r>
            <a:r>
              <a:rPr lang="en-AU" sz="1867" spc="-13" dirty="0">
                <a:latin typeface="Arial"/>
                <a:cs typeface="Arial"/>
              </a:rPr>
              <a:t> lines </a:t>
            </a:r>
            <a:r>
              <a:rPr lang="en-AU" sz="1867" dirty="0">
                <a:latin typeface="Arial"/>
                <a:cs typeface="Arial"/>
              </a:rPr>
              <a:t>of</a:t>
            </a:r>
            <a:r>
              <a:rPr lang="en-AU" sz="1867" spc="-20" dirty="0">
                <a:latin typeface="Arial"/>
                <a:cs typeface="Arial"/>
              </a:rPr>
              <a:t> </a:t>
            </a:r>
            <a:r>
              <a:rPr lang="en-AU" sz="1867" spc="-33" dirty="0">
                <a:latin typeface="Arial"/>
                <a:cs typeface="Arial"/>
              </a:rPr>
              <a:t>copy.</a:t>
            </a:r>
            <a:r>
              <a:rPr lang="en-AU" sz="1867" spc="-107" dirty="0">
                <a:latin typeface="Arial"/>
                <a:cs typeface="Arial"/>
              </a:rPr>
              <a:t> </a:t>
            </a:r>
            <a:r>
              <a:rPr lang="en-AU" sz="1867" dirty="0">
                <a:latin typeface="Arial"/>
                <a:cs typeface="Arial"/>
              </a:rPr>
              <a:t>Am </a:t>
            </a:r>
            <a:r>
              <a:rPr lang="en-AU" sz="1867" dirty="0" err="1">
                <a:latin typeface="Arial"/>
                <a:cs typeface="Arial"/>
              </a:rPr>
              <a:t>quo’xnkaln</a:t>
            </a:r>
            <a:r>
              <a:rPr lang="en-AU" sz="1867" spc="-13" dirty="0">
                <a:latin typeface="Arial"/>
                <a:cs typeface="Arial"/>
              </a:rPr>
              <a:t> </a:t>
            </a:r>
            <a:r>
              <a:rPr lang="en-AU" sz="1867" dirty="0" err="1">
                <a:latin typeface="Arial"/>
                <a:cs typeface="Arial"/>
              </a:rPr>
              <a:t>ium</a:t>
            </a:r>
            <a:r>
              <a:rPr lang="en-AU" sz="1867" spc="-13" dirty="0">
                <a:latin typeface="Arial"/>
                <a:cs typeface="Arial"/>
              </a:rPr>
              <a:t> </a:t>
            </a:r>
            <a:r>
              <a:rPr lang="en-AU" sz="1867" dirty="0" err="1">
                <a:latin typeface="Arial"/>
                <a:cs typeface="Arial"/>
              </a:rPr>
              <a:t>aute</a:t>
            </a:r>
            <a:r>
              <a:rPr lang="en-AU" sz="1867" spc="-7" dirty="0">
                <a:latin typeface="Arial"/>
                <a:cs typeface="Arial"/>
              </a:rPr>
              <a:t> </a:t>
            </a:r>
            <a:r>
              <a:rPr lang="en-AU" sz="1867" spc="-13" dirty="0" err="1">
                <a:latin typeface="Arial"/>
                <a:cs typeface="Arial"/>
              </a:rPr>
              <a:t>fuidesteI</a:t>
            </a:r>
            <a:r>
              <a:rPr lang="en-AU" sz="1867" spc="-13" dirty="0">
                <a:latin typeface="Arial"/>
                <a:cs typeface="Arial"/>
              </a:rPr>
              <a:t> </a:t>
            </a:r>
            <a:r>
              <a:rPr lang="en-AU" sz="1867" dirty="0" err="1">
                <a:latin typeface="Arial"/>
                <a:cs typeface="Arial"/>
              </a:rPr>
              <a:t>eces</a:t>
            </a:r>
            <a:r>
              <a:rPr lang="en-AU" sz="1867" dirty="0">
                <a:latin typeface="Arial"/>
                <a:cs typeface="Arial"/>
              </a:rPr>
              <a:t>,</a:t>
            </a:r>
            <a:r>
              <a:rPr lang="en-AU" sz="1867" spc="-20" dirty="0">
                <a:latin typeface="Arial"/>
                <a:cs typeface="Arial"/>
              </a:rPr>
              <a:t> </a:t>
            </a:r>
            <a:r>
              <a:rPr lang="en-AU" sz="1867" dirty="0">
                <a:latin typeface="Arial"/>
                <a:cs typeface="Arial"/>
              </a:rPr>
              <a:t>Cas</a:t>
            </a:r>
            <a:r>
              <a:rPr lang="en-AU" sz="1867" spc="-20" dirty="0">
                <a:latin typeface="Arial"/>
                <a:cs typeface="Arial"/>
              </a:rPr>
              <a:t> </a:t>
            </a:r>
            <a:r>
              <a:rPr lang="en-AU" sz="1867" dirty="0" err="1">
                <a:latin typeface="Arial"/>
                <a:cs typeface="Arial"/>
              </a:rPr>
              <a:t>cus</a:t>
            </a:r>
            <a:r>
              <a:rPr lang="en-AU" sz="1867" spc="-13" dirty="0">
                <a:latin typeface="Arial"/>
                <a:cs typeface="Arial"/>
              </a:rPr>
              <a:t> </a:t>
            </a:r>
            <a:r>
              <a:rPr lang="en-AU" sz="1867" dirty="0" err="1">
                <a:latin typeface="Arial"/>
                <a:cs typeface="Arial"/>
              </a:rPr>
              <a:t>aus</a:t>
            </a:r>
            <a:r>
              <a:rPr lang="en-AU" sz="1867" spc="-20" dirty="0">
                <a:latin typeface="Arial"/>
                <a:cs typeface="Arial"/>
              </a:rPr>
              <a:t> </a:t>
            </a:r>
            <a:r>
              <a:rPr lang="en-AU" sz="1867" spc="-13" dirty="0" err="1">
                <a:latin typeface="Arial"/>
                <a:cs typeface="Arial"/>
              </a:rPr>
              <a:t>opubli</a:t>
            </a:r>
            <a:r>
              <a:rPr lang="en-AU" sz="1867" spc="-13" dirty="0">
                <a:latin typeface="Arial"/>
                <a:cs typeface="Arial"/>
              </a:rPr>
              <a:t>.</a:t>
            </a:r>
            <a:endParaRPr lang="en-AU" sz="1867"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3"/>
          <a:stretch>
            <a:fillRect/>
          </a:stretch>
        </p:blipFill>
        <p:spPr>
          <a:xfrm>
            <a:off x="778588" y="4814971"/>
            <a:ext cx="2078160" cy="730939"/>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p:nvSpPr>
        <p:spPr>
          <a:xfrm rot="16200000">
            <a:off x="4713543" y="4752930"/>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3133909189"/>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 column + image, large body copy 18p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0467" y="982131"/>
            <a:ext cx="7560733" cy="984885"/>
          </a:xfrm>
        </p:spPr>
        <p:txBody>
          <a:bodyPr lIns="0" tIns="0" rIns="0" bIns="0"/>
          <a:lstStyle>
            <a:lvl1pPr>
              <a:defRPr sz="3200" b="0" i="0">
                <a:solidFill>
                  <a:srgbClr val="E64626"/>
                </a:solidFill>
                <a:latin typeface="Times" pitchFamily="2" charset="0"/>
                <a:cs typeface="Times New Roman"/>
              </a:defRPr>
            </a:lvl1pPr>
          </a:lstStyle>
          <a:p>
            <a:r>
              <a:rPr lang="en-US" dirty="0"/>
              <a:t>Title, text box and image</a:t>
            </a:r>
            <a:br>
              <a:rPr lang="en-US" dirty="0"/>
            </a:br>
            <a:r>
              <a:rPr lang="en-US" dirty="0"/>
              <a:t>Large body copy</a:t>
            </a:r>
            <a:endParaRPr dirty="0"/>
          </a:p>
        </p:txBody>
      </p:sp>
      <p:sp>
        <p:nvSpPr>
          <p:cNvPr id="6" name="Holder 2">
            <a:extLst>
              <a:ext uri="{FF2B5EF4-FFF2-40B4-BE49-F238E27FC236}">
                <a16:creationId xmlns:a16="http://schemas.microsoft.com/office/drawing/2014/main" id="{B0FAA322-1959-4F66-2CF0-5AB1E42AA9C6}"/>
              </a:ext>
            </a:extLst>
          </p:cNvPr>
          <p:cNvSpPr>
            <a:spLocks noGrp="1"/>
          </p:cNvSpPr>
          <p:nvPr>
            <p:ph type="body" idx="1" hasCustomPrompt="1"/>
          </p:nvPr>
        </p:nvSpPr>
        <p:spPr>
          <a:xfrm>
            <a:off x="2523067" y="2404532"/>
            <a:ext cx="5808133" cy="3708400"/>
          </a:xfrm>
          <a:prstGeom prst="rect">
            <a:avLst/>
          </a:prstGeom>
        </p:spPr>
        <p:txBody>
          <a:bodyPr lIns="0" tIns="0" rIns="0" bIns="0"/>
          <a:lstStyle>
            <a:lvl1pPr marL="228594" indent="-228594">
              <a:buFont typeface="System Font Regular"/>
              <a:buChar char="-"/>
              <a:defRPr sz="2400" b="0" i="0">
                <a:solidFill>
                  <a:srgbClr val="3C3C3B"/>
                </a:solidFill>
                <a:latin typeface="Arial"/>
                <a:cs typeface="Arial"/>
              </a:defRPr>
            </a:lvl1pPr>
            <a:lvl2pPr>
              <a:buFont typeface="System Font Regular"/>
              <a:buChar char="-"/>
              <a:defRPr sz="1333"/>
            </a:lvl2pPr>
          </a:lstStyle>
          <a:p>
            <a:r>
              <a:rPr lang="en-AU" dirty="0"/>
              <a:t>Click to add text</a:t>
            </a:r>
          </a:p>
        </p:txBody>
      </p:sp>
      <p:sp>
        <p:nvSpPr>
          <p:cNvPr id="7" name="Picture Placeholder 3">
            <a:extLst>
              <a:ext uri="{FF2B5EF4-FFF2-40B4-BE49-F238E27FC236}">
                <a16:creationId xmlns:a16="http://schemas.microsoft.com/office/drawing/2014/main" id="{130F62FA-786C-07E8-C52D-1D109342ADA0}"/>
              </a:ext>
            </a:extLst>
          </p:cNvPr>
          <p:cNvSpPr>
            <a:spLocks noGrp="1"/>
          </p:cNvSpPr>
          <p:nvPr>
            <p:ph type="pic" sz="quarter" idx="10" hasCustomPrompt="1"/>
          </p:nvPr>
        </p:nvSpPr>
        <p:spPr>
          <a:xfrm>
            <a:off x="8661080" y="0"/>
            <a:ext cx="3530920"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26665866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ing with image 1">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7119932" y="1017533"/>
            <a:ext cx="4074584" cy="1969770"/>
          </a:xfrm>
        </p:spPr>
        <p:txBody>
          <a:bodyPr lIns="0" tIns="0" rIns="0" bIns="0"/>
          <a:lstStyle>
            <a:lvl1pPr>
              <a:defRPr sz="3200" b="0" i="0">
                <a:solidFill>
                  <a:srgbClr val="E64626"/>
                </a:solidFill>
                <a:latin typeface="Times" pitchFamily="2" charset="0"/>
                <a:cs typeface="Times New Roman"/>
              </a:defRPr>
            </a:lvl1pPr>
          </a:lstStyle>
          <a:p>
            <a:r>
              <a:rPr lang="en-AU" dirty="0"/>
              <a:t>Heading 1</a:t>
            </a:r>
            <a:br>
              <a:rPr lang="en-AU" dirty="0"/>
            </a:br>
            <a:r>
              <a:rPr lang="en-US" dirty="0"/>
              <a:t>Title, text box and image</a:t>
            </a:r>
            <a:br>
              <a:rPr lang="en-US" dirty="0"/>
            </a:br>
            <a:r>
              <a:rPr lang="en-US" dirty="0"/>
              <a:t>Medium body copy</a:t>
            </a:r>
            <a:endParaRPr dirty="0"/>
          </a:p>
        </p:txBody>
      </p:sp>
      <p:sp>
        <p:nvSpPr>
          <p:cNvPr id="7" name="object 8">
            <a:extLst>
              <a:ext uri="{FF2B5EF4-FFF2-40B4-BE49-F238E27FC236}">
                <a16:creationId xmlns:a16="http://schemas.microsoft.com/office/drawing/2014/main" id="{CA7413FA-6408-3254-1779-682CAAAE9ECF}"/>
              </a:ext>
            </a:extLst>
          </p:cNvPr>
          <p:cNvSpPr/>
          <p:nvPr/>
        </p:nvSpPr>
        <p:spPr>
          <a:xfrm>
            <a:off x="7119932" y="766233"/>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9" name="Picture Placeholder 6">
            <a:extLst>
              <a:ext uri="{FF2B5EF4-FFF2-40B4-BE49-F238E27FC236}">
                <a16:creationId xmlns:a16="http://schemas.microsoft.com/office/drawing/2014/main" id="{3E7C6475-9E09-2C25-60AA-C01FFE5493AC}"/>
              </a:ext>
            </a:extLst>
          </p:cNvPr>
          <p:cNvSpPr>
            <a:spLocks noGrp="1"/>
          </p:cNvSpPr>
          <p:nvPr>
            <p:ph type="pic" sz="quarter" idx="10" hasCustomPrompt="1"/>
          </p:nvPr>
        </p:nvSpPr>
        <p:spPr>
          <a:xfrm>
            <a:off x="2" y="0"/>
            <a:ext cx="6095999" cy="6858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4" name="Text Placeholder 5">
            <a:extLst>
              <a:ext uri="{FF2B5EF4-FFF2-40B4-BE49-F238E27FC236}">
                <a16:creationId xmlns:a16="http://schemas.microsoft.com/office/drawing/2014/main" id="{C690FE27-A077-176C-683F-060F8B919BAD}"/>
              </a:ext>
            </a:extLst>
          </p:cNvPr>
          <p:cNvSpPr>
            <a:spLocks noGrp="1"/>
          </p:cNvSpPr>
          <p:nvPr>
            <p:ph type="body" sz="quarter" idx="11"/>
          </p:nvPr>
        </p:nvSpPr>
        <p:spPr>
          <a:xfrm>
            <a:off x="7119931" y="2840243"/>
            <a:ext cx="4074583" cy="27601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73059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ing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1017533"/>
            <a:ext cx="4074584" cy="1969770"/>
          </a:xfrm>
        </p:spPr>
        <p:txBody>
          <a:bodyPr lIns="0" tIns="0" rIns="0" bIns="0"/>
          <a:lstStyle>
            <a:lvl1pPr>
              <a:defRPr sz="3200" b="0" i="0">
                <a:solidFill>
                  <a:srgbClr val="E64626"/>
                </a:solidFill>
                <a:latin typeface="Times" pitchFamily="2" charset="0"/>
                <a:cs typeface="Times New Roman"/>
              </a:defRPr>
            </a:lvl1pPr>
          </a:lstStyle>
          <a:p>
            <a:r>
              <a:rPr lang="en-AU" dirty="0"/>
              <a:t>Heading 2</a:t>
            </a:r>
            <a:br>
              <a:rPr lang="en-AU" dirty="0"/>
            </a:br>
            <a:r>
              <a:rPr lang="en-US" dirty="0"/>
              <a:t>Title, text box and image</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763C846B-3BBC-0A9B-343F-8DA8440D4F9F}"/>
              </a:ext>
            </a:extLst>
          </p:cNvPr>
          <p:cNvSpPr>
            <a:spLocks noGrp="1"/>
          </p:cNvSpPr>
          <p:nvPr>
            <p:ph type="body" sz="quarter" idx="11"/>
          </p:nvPr>
        </p:nvSpPr>
        <p:spPr>
          <a:xfrm>
            <a:off x="762002" y="2840243"/>
            <a:ext cx="4074583" cy="27601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Picture Placeholder 3">
            <a:extLst>
              <a:ext uri="{FF2B5EF4-FFF2-40B4-BE49-F238E27FC236}">
                <a16:creationId xmlns:a16="http://schemas.microsoft.com/office/drawing/2014/main" id="{9223EA41-0E53-E4BC-82D3-F2D428AADB07}"/>
              </a:ext>
            </a:extLst>
          </p:cNvPr>
          <p:cNvSpPr>
            <a:spLocks noGrp="1"/>
          </p:cNvSpPr>
          <p:nvPr>
            <p:ph type="pic" sz="quarter" idx="10" hasCustomPrompt="1"/>
          </p:nvPr>
        </p:nvSpPr>
        <p:spPr>
          <a:xfrm>
            <a:off x="6082777" y="0"/>
            <a:ext cx="6109223"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5069130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ing with image 3">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6AF4810-CD2A-169B-7819-02D6EDE188AA}"/>
              </a:ext>
              <a:ext uri="{C183D7F6-B498-43B3-948B-1728B52AA6E4}">
                <adec:decorative xmlns:adec="http://schemas.microsoft.com/office/drawing/2017/decorative" val="1"/>
              </a:ext>
            </a:extLst>
          </p:cNvPr>
          <p:cNvSpPr/>
          <p:nvPr/>
        </p:nvSpPr>
        <p:spPr>
          <a:xfrm>
            <a:off x="-14236" y="0"/>
            <a:ext cx="6082776"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0">
            <a:extLst>
              <a:ext uri="{FF2B5EF4-FFF2-40B4-BE49-F238E27FC236}">
                <a16:creationId xmlns:a16="http://schemas.microsoft.com/office/drawing/2014/main" id="{CA7413FA-6408-3254-1779-682CAAAE9ECF}"/>
              </a:ext>
            </a:extLst>
          </p:cNvPr>
          <p:cNvSpPr/>
          <p:nvPr/>
        </p:nvSpPr>
        <p:spPr>
          <a:xfrm>
            <a:off x="762000" y="766233"/>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2" name="Title: 1"/>
          <p:cNvSpPr>
            <a:spLocks noGrp="1"/>
          </p:cNvSpPr>
          <p:nvPr>
            <p:ph type="title" hasCustomPrompt="1"/>
          </p:nvPr>
        </p:nvSpPr>
        <p:spPr>
          <a:xfrm>
            <a:off x="762000" y="1017533"/>
            <a:ext cx="4074584" cy="1969770"/>
          </a:xfrm>
        </p:spPr>
        <p:txBody>
          <a:bodyPr lIns="0" tIns="0" rIns="0" bIns="0"/>
          <a:lstStyle>
            <a:lvl1pPr>
              <a:defRPr sz="3200" b="0" i="0">
                <a:solidFill>
                  <a:srgbClr val="E64626"/>
                </a:solidFill>
                <a:latin typeface="Times" pitchFamily="2" charset="0"/>
                <a:cs typeface="Times New Roman"/>
              </a:defRPr>
            </a:lvl1pPr>
          </a:lstStyle>
          <a:p>
            <a:r>
              <a:rPr lang="en-AU" dirty="0"/>
              <a:t>Heading 3</a:t>
            </a:r>
            <a:br>
              <a:rPr lang="en-AU" dirty="0"/>
            </a:br>
            <a:r>
              <a:rPr lang="en-US" dirty="0"/>
              <a:t>Title, text box and image</a:t>
            </a:r>
            <a:br>
              <a:rPr lang="en-US" dirty="0"/>
            </a:br>
            <a:r>
              <a:rPr lang="en-US" dirty="0"/>
              <a:t>Medium body copy</a:t>
            </a:r>
            <a:endParaRPr dirty="0"/>
          </a:p>
        </p:txBody>
      </p:sp>
      <p:sp>
        <p:nvSpPr>
          <p:cNvPr id="5" name="Text Placeholder 2">
            <a:extLst>
              <a:ext uri="{FF2B5EF4-FFF2-40B4-BE49-F238E27FC236}">
                <a16:creationId xmlns:a16="http://schemas.microsoft.com/office/drawing/2014/main" id="{5A9B2E54-042A-B95A-337E-B5C4C9A5CCD2}"/>
              </a:ext>
            </a:extLst>
          </p:cNvPr>
          <p:cNvSpPr>
            <a:spLocks noGrp="1"/>
          </p:cNvSpPr>
          <p:nvPr>
            <p:ph type="body" sz="quarter" idx="11"/>
          </p:nvPr>
        </p:nvSpPr>
        <p:spPr>
          <a:xfrm>
            <a:off x="762001" y="2840243"/>
            <a:ext cx="4074583" cy="27601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Picture Placeholder 3">
            <a:extLst>
              <a:ext uri="{FF2B5EF4-FFF2-40B4-BE49-F238E27FC236}">
                <a16:creationId xmlns:a16="http://schemas.microsoft.com/office/drawing/2014/main" id="{BF473830-12BA-DF64-1A9E-1CAE3632CA09}"/>
              </a:ext>
            </a:extLst>
          </p:cNvPr>
          <p:cNvSpPr>
            <a:spLocks noGrp="1"/>
          </p:cNvSpPr>
          <p:nvPr>
            <p:ph type="pic" sz="quarter" idx="10" hasCustomPrompt="1"/>
          </p:nvPr>
        </p:nvSpPr>
        <p:spPr>
          <a:xfrm>
            <a:off x="6082776" y="0"/>
            <a:ext cx="6109224"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5778074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ing with image 4">
    <p:spTree>
      <p:nvGrpSpPr>
        <p:cNvPr id="1" name=""/>
        <p:cNvGrpSpPr/>
        <p:nvPr/>
      </p:nvGrpSpPr>
      <p:grpSpPr>
        <a:xfrm>
          <a:off x="0" y="0"/>
          <a:ext cx="0" cy="0"/>
          <a:chOff x="0" y="0"/>
          <a:chExt cx="0" cy="0"/>
        </a:xfrm>
      </p:grpSpPr>
      <p:sp>
        <p:nvSpPr>
          <p:cNvPr id="7" name="object 0">
            <a:extLst>
              <a:ext uri="{FF2B5EF4-FFF2-40B4-BE49-F238E27FC236}">
                <a16:creationId xmlns:a16="http://schemas.microsoft.com/office/drawing/2014/main" id="{CA7413FA-6408-3254-1779-682CAAAE9ECF}"/>
              </a:ext>
              <a:ext uri="{C183D7F6-B498-43B3-948B-1728B52AA6E4}">
                <adec:decorative xmlns:adec="http://schemas.microsoft.com/office/drawing/2017/decorative" val="1"/>
              </a:ext>
            </a:extLst>
          </p:cNvPr>
          <p:cNvSpPr/>
          <p:nvPr/>
        </p:nvSpPr>
        <p:spPr>
          <a:xfrm>
            <a:off x="762000" y="787400"/>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4" name="Rectangle 0">
            <a:extLst>
              <a:ext uri="{FF2B5EF4-FFF2-40B4-BE49-F238E27FC236}">
                <a16:creationId xmlns:a16="http://schemas.microsoft.com/office/drawing/2014/main" id="{D01AF305-2512-8B00-F76B-C57D232745EB}"/>
              </a:ext>
              <a:ext uri="{C183D7F6-B498-43B3-948B-1728B52AA6E4}">
                <adec:decorative xmlns:adec="http://schemas.microsoft.com/office/drawing/2017/decorative" val="1"/>
              </a:ext>
            </a:extLst>
          </p:cNvPr>
          <p:cNvSpPr/>
          <p:nvPr/>
        </p:nvSpPr>
        <p:spPr>
          <a:xfrm>
            <a:off x="0" y="0"/>
            <a:ext cx="608277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62000" y="1038700"/>
            <a:ext cx="4074584" cy="1969770"/>
          </a:xfrm>
        </p:spPr>
        <p:txBody>
          <a:bodyPr lIns="0" tIns="0" rIns="0" bIns="0"/>
          <a:lstStyle>
            <a:lvl1pPr>
              <a:defRPr sz="3200" b="0" i="0">
                <a:solidFill>
                  <a:schemeClr val="bg1"/>
                </a:solidFill>
                <a:latin typeface="Times" pitchFamily="2" charset="0"/>
                <a:cs typeface="Times New Roman"/>
              </a:defRPr>
            </a:lvl1pPr>
          </a:lstStyle>
          <a:p>
            <a:r>
              <a:rPr lang="en-AU" dirty="0"/>
              <a:t>Heading 4</a:t>
            </a:r>
            <a:br>
              <a:rPr lang="en-AU" dirty="0"/>
            </a:br>
            <a:r>
              <a:rPr lang="en-US" dirty="0"/>
              <a:t>Title, text box and image</a:t>
            </a:r>
            <a:br>
              <a:rPr lang="en-US" dirty="0"/>
            </a:br>
            <a:r>
              <a:rPr lang="en-US" dirty="0"/>
              <a:t>Medium body copy</a:t>
            </a:r>
            <a:endParaRPr dirty="0"/>
          </a:p>
        </p:txBody>
      </p:sp>
      <p:sp>
        <p:nvSpPr>
          <p:cNvPr id="5" name="Text Placeholder 2">
            <a:extLst>
              <a:ext uri="{FF2B5EF4-FFF2-40B4-BE49-F238E27FC236}">
                <a16:creationId xmlns:a16="http://schemas.microsoft.com/office/drawing/2014/main" id="{8A1A2B76-7231-1188-47F7-90C1CBB05242}"/>
              </a:ext>
            </a:extLst>
          </p:cNvPr>
          <p:cNvSpPr>
            <a:spLocks noGrp="1"/>
          </p:cNvSpPr>
          <p:nvPr>
            <p:ph type="body" sz="quarter" idx="11"/>
          </p:nvPr>
        </p:nvSpPr>
        <p:spPr>
          <a:xfrm>
            <a:off x="762002" y="2861410"/>
            <a:ext cx="4074583" cy="2760133"/>
          </a:xfrm>
        </p:spPr>
        <p:txBody>
          <a:bodyPr/>
          <a:lstStyle>
            <a:lvl1pPr marL="228594" indent="-228594">
              <a:buClr>
                <a:schemeClr val="bg1"/>
              </a:buClr>
              <a:buFont typeface="System Font Regular"/>
              <a:buChar char="-"/>
              <a:defRPr sz="1733">
                <a:solidFill>
                  <a:schemeClr val="bg1"/>
                </a:solidFill>
              </a:defRPr>
            </a:lvl1pPr>
            <a:lvl2pPr marL="838179" indent="-228594">
              <a:buClr>
                <a:schemeClr val="bg1"/>
              </a:buClr>
              <a:buFont typeface="System Font Regular"/>
              <a:buChar char="-"/>
              <a:defRPr sz="1733">
                <a:solidFill>
                  <a:schemeClr val="bg1"/>
                </a:solidFill>
              </a:defRPr>
            </a:lvl2pPr>
            <a:lvl3pPr marL="1447764" indent="-228594">
              <a:buClr>
                <a:schemeClr val="bg1"/>
              </a:buClr>
              <a:buFont typeface="System Font Regular"/>
              <a:buChar char="-"/>
              <a:defRPr sz="1733">
                <a:solidFill>
                  <a:schemeClr val="bg1"/>
                </a:solidFill>
              </a:defRPr>
            </a:lvl3pPr>
            <a:lvl4pPr marL="2057349" indent="-228594">
              <a:buClr>
                <a:schemeClr val="bg1"/>
              </a:buClr>
              <a:buFont typeface="System Font Regular"/>
              <a:buChar char="-"/>
              <a:defRPr sz="1733">
                <a:solidFill>
                  <a:schemeClr val="bg1"/>
                </a:solidFill>
              </a:defRPr>
            </a:lvl4pPr>
            <a:lvl5pPr marL="2666933" indent="-228594">
              <a:buClr>
                <a:schemeClr val="bg1"/>
              </a:buClr>
              <a:buFont typeface="System Font Regular"/>
              <a:buChar char="-"/>
              <a:defRPr sz="1733">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Picture Placeholder 3">
            <a:extLst>
              <a:ext uri="{FF2B5EF4-FFF2-40B4-BE49-F238E27FC236}">
                <a16:creationId xmlns:a16="http://schemas.microsoft.com/office/drawing/2014/main" id="{E01BB514-CFB3-0A62-D442-0367254D28E0}"/>
              </a:ext>
            </a:extLst>
          </p:cNvPr>
          <p:cNvSpPr>
            <a:spLocks noGrp="1"/>
          </p:cNvSpPr>
          <p:nvPr>
            <p:ph type="pic" sz="quarter" idx="10" hasCustomPrompt="1"/>
          </p:nvPr>
        </p:nvSpPr>
        <p:spPr>
          <a:xfrm>
            <a:off x="6082776" y="0"/>
            <a:ext cx="6109224" cy="6858000"/>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1026983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ing with images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8585A7-12B9-F7BC-085D-8B7FD93ECD26}"/>
              </a:ext>
              <a:ext uri="{C183D7F6-B498-43B3-948B-1728B52AA6E4}">
                <adec:decorative xmlns:adec="http://schemas.microsoft.com/office/drawing/2017/decorative" val="1"/>
              </a:ext>
            </a:extLst>
          </p:cNvPr>
          <p:cNvSpPr/>
          <p:nvPr/>
        </p:nvSpPr>
        <p:spPr>
          <a:xfrm>
            <a:off x="5177123" y="0"/>
            <a:ext cx="7014877"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62000" y="1038700"/>
            <a:ext cx="4074584" cy="1477328"/>
          </a:xfrm>
        </p:spPr>
        <p:txBody>
          <a:bodyPr lIns="0" tIns="0" rIns="0" bIns="0"/>
          <a:lstStyle>
            <a:lvl1pPr>
              <a:defRPr sz="3200" b="0" i="0">
                <a:solidFill>
                  <a:srgbClr val="E64626"/>
                </a:solidFill>
                <a:latin typeface="Times" pitchFamily="2" charset="0"/>
                <a:cs typeface="Times New Roman"/>
              </a:defRPr>
            </a:lvl1pPr>
          </a:lstStyle>
          <a:p>
            <a:r>
              <a:rPr lang="en-AU" dirty="0"/>
              <a:t>Heading 5</a:t>
            </a:r>
            <a:br>
              <a:rPr lang="en-AU" dirty="0"/>
            </a:br>
            <a:r>
              <a:rPr lang="en-US" dirty="0"/>
              <a:t>Title, text box + images</a:t>
            </a:r>
            <a:br>
              <a:rPr lang="en-US" dirty="0"/>
            </a:br>
            <a:r>
              <a:rPr lang="en-US" dirty="0"/>
              <a:t>Medium body copy</a:t>
            </a:r>
            <a:endParaRPr dirty="0"/>
          </a:p>
        </p:txBody>
      </p:sp>
      <p:sp>
        <p:nvSpPr>
          <p:cNvPr id="4" name="Text Placeholder 2">
            <a:extLst>
              <a:ext uri="{FF2B5EF4-FFF2-40B4-BE49-F238E27FC236}">
                <a16:creationId xmlns:a16="http://schemas.microsoft.com/office/drawing/2014/main" id="{86260F83-22E0-FB93-2602-46785993E99A}"/>
              </a:ext>
            </a:extLst>
          </p:cNvPr>
          <p:cNvSpPr>
            <a:spLocks noGrp="1"/>
          </p:cNvSpPr>
          <p:nvPr>
            <p:ph type="body" sz="quarter" idx="14"/>
          </p:nvPr>
        </p:nvSpPr>
        <p:spPr>
          <a:xfrm>
            <a:off x="782762" y="2861410"/>
            <a:ext cx="4074583" cy="2760133"/>
          </a:xfrm>
        </p:spPr>
        <p:txBody>
          <a:bodyPr/>
          <a:lstStyle>
            <a:lvl1pPr marL="228594" indent="-228594">
              <a:buClr>
                <a:schemeClr val="tx1"/>
              </a:buClr>
              <a:buFont typeface="System Font Regular"/>
              <a:buChar char="-"/>
              <a:defRPr sz="1733"/>
            </a:lvl1pPr>
            <a:lvl2pPr marL="838179" indent="-228594">
              <a:buClr>
                <a:schemeClr val="tx1"/>
              </a:buClr>
              <a:buFont typeface="System Font Regular"/>
              <a:buChar char="-"/>
              <a:defRPr sz="1733"/>
            </a:lvl2pPr>
            <a:lvl3pPr marL="1447764" indent="-228594">
              <a:buClr>
                <a:schemeClr val="tx1"/>
              </a:buClr>
              <a:buFont typeface="System Font Regular"/>
              <a:buChar char="-"/>
              <a:defRPr sz="1733"/>
            </a:lvl3pPr>
            <a:lvl4pPr marL="2057349" indent="-228594">
              <a:buClr>
                <a:schemeClr val="tx1"/>
              </a:buClr>
              <a:buFont typeface="System Font Regular"/>
              <a:buChar char="-"/>
              <a:defRPr sz="1733"/>
            </a:lvl4pPr>
            <a:lvl5pPr marL="2666933" indent="-228594">
              <a:buClr>
                <a:schemeClr val="tx1"/>
              </a:buClr>
              <a:buFont typeface="System Font Regular"/>
              <a:buChar char="-"/>
              <a:defRPr sz="17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2" name="Picture Placeholder 3">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5923536" y="770467"/>
            <a:ext cx="2661665" cy="2572351"/>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3" name="Picture Placeholder 4">
            <a:extLst>
              <a:ext uri="{FF2B5EF4-FFF2-40B4-BE49-F238E27FC236}">
                <a16:creationId xmlns:a16="http://schemas.microsoft.com/office/drawing/2014/main" id="{E67DE4A2-A084-6CFF-A647-B7F40F5B3287}"/>
              </a:ext>
            </a:extLst>
          </p:cNvPr>
          <p:cNvSpPr>
            <a:spLocks noGrp="1"/>
          </p:cNvSpPr>
          <p:nvPr>
            <p:ph type="pic" sz="quarter" idx="11" hasCustomPrompt="1"/>
          </p:nvPr>
        </p:nvSpPr>
        <p:spPr>
          <a:xfrm>
            <a:off x="8758658" y="770467"/>
            <a:ext cx="2661665" cy="2572351"/>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Picture Placeholder 5">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5923536" y="3515183"/>
            <a:ext cx="2661665" cy="2572351"/>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5" name="Picture Placeholder 6">
            <a:extLst>
              <a:ext uri="{FF2B5EF4-FFF2-40B4-BE49-F238E27FC236}">
                <a16:creationId xmlns:a16="http://schemas.microsoft.com/office/drawing/2014/main" id="{1EDA01D0-B9B6-53CA-5A69-95C997DC2BFB}"/>
              </a:ext>
            </a:extLst>
          </p:cNvPr>
          <p:cNvSpPr>
            <a:spLocks noGrp="1"/>
          </p:cNvSpPr>
          <p:nvPr>
            <p:ph type="pic" sz="quarter" idx="13" hasCustomPrompt="1"/>
          </p:nvPr>
        </p:nvSpPr>
        <p:spPr>
          <a:xfrm>
            <a:off x="8758658" y="3515183"/>
            <a:ext cx="2661665" cy="2572351"/>
          </a:xfrm>
          <a:solidFill>
            <a:schemeClr val="bg1">
              <a:lumMod val="95000"/>
            </a:schemeClr>
          </a:solidFill>
        </p:spPr>
        <p:txBody>
          <a:bodyPr anchor="ctr" anchorCtr="0"/>
          <a:lstStyle>
            <a:lvl1pPr marL="0" indent="0" algn="ctr">
              <a:buNone/>
              <a:defRPr/>
            </a:lvl1pPr>
          </a:lstStyle>
          <a:p>
            <a:r>
              <a:rPr lang="en-US" dirty="0"/>
              <a:t>Click to add image</a:t>
            </a:r>
          </a:p>
        </p:txBody>
      </p:sp>
    </p:spTree>
    <p:extLst>
      <p:ext uri="{BB962C8B-B14F-4D97-AF65-F5344CB8AC3E}">
        <p14:creationId xmlns:p14="http://schemas.microsoft.com/office/powerpoint/2010/main" val="31704718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ing with images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990600"/>
            <a:ext cx="10658323" cy="508000"/>
          </a:xfrm>
        </p:spPr>
        <p:txBody>
          <a:bodyPr lIns="0" tIns="0" rIns="0" bIns="0"/>
          <a:lstStyle>
            <a:lvl1pPr>
              <a:defRPr sz="3200" b="0" i="0">
                <a:solidFill>
                  <a:srgbClr val="E64626"/>
                </a:solidFill>
                <a:latin typeface="Times" pitchFamily="2" charset="0"/>
                <a:cs typeface="Times New Roman"/>
              </a:defRPr>
            </a:lvl1pPr>
          </a:lstStyle>
          <a:p>
            <a:r>
              <a:rPr lang="en-AU" dirty="0"/>
              <a:t>Heading 6 – single line</a:t>
            </a:r>
            <a:endParaRPr dirty="0"/>
          </a:p>
        </p:txBody>
      </p:sp>
      <p:sp>
        <p:nvSpPr>
          <p:cNvPr id="22" name="Picture Placeholder 2">
            <a:extLst>
              <a:ext uri="{FF2B5EF4-FFF2-40B4-BE49-F238E27FC236}">
                <a16:creationId xmlns:a16="http://schemas.microsoft.com/office/drawing/2014/main" id="{FA3D8C20-B9F8-111A-7311-B7F42789D49C}"/>
              </a:ext>
            </a:extLst>
          </p:cNvPr>
          <p:cNvSpPr>
            <a:spLocks noGrp="1"/>
          </p:cNvSpPr>
          <p:nvPr>
            <p:ph type="pic" sz="quarter" idx="10" hasCustomPrompt="1"/>
          </p:nvPr>
        </p:nvSpPr>
        <p:spPr>
          <a:xfrm>
            <a:off x="762000" y="1915632"/>
            <a:ext cx="3840000" cy="3948337"/>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9" name="Picture Placeholder 3">
            <a:extLst>
              <a:ext uri="{FF2B5EF4-FFF2-40B4-BE49-F238E27FC236}">
                <a16:creationId xmlns:a16="http://schemas.microsoft.com/office/drawing/2014/main" id="{3F9157D3-AB43-6EAD-7F21-F164319B311D}"/>
              </a:ext>
            </a:extLst>
          </p:cNvPr>
          <p:cNvSpPr>
            <a:spLocks noGrp="1"/>
          </p:cNvSpPr>
          <p:nvPr>
            <p:ph type="pic" sz="quarter" idx="15" hasCustomPrompt="1"/>
          </p:nvPr>
        </p:nvSpPr>
        <p:spPr>
          <a:xfrm>
            <a:off x="4766169" y="1912739"/>
            <a:ext cx="2664000" cy="1872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Picture Placeholder 4">
            <a:extLst>
              <a:ext uri="{FF2B5EF4-FFF2-40B4-BE49-F238E27FC236}">
                <a16:creationId xmlns:a16="http://schemas.microsoft.com/office/drawing/2014/main" id="{047206EB-D996-0FD4-E065-E9595D10C045}"/>
              </a:ext>
            </a:extLst>
          </p:cNvPr>
          <p:cNvSpPr>
            <a:spLocks noGrp="1"/>
          </p:cNvSpPr>
          <p:nvPr>
            <p:ph type="pic" sz="quarter" idx="12" hasCustomPrompt="1"/>
          </p:nvPr>
        </p:nvSpPr>
        <p:spPr>
          <a:xfrm>
            <a:off x="4766172" y="3943968"/>
            <a:ext cx="2661665" cy="19200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6" name="Picture Placeholder 5">
            <a:extLst>
              <a:ext uri="{FF2B5EF4-FFF2-40B4-BE49-F238E27FC236}">
                <a16:creationId xmlns:a16="http://schemas.microsoft.com/office/drawing/2014/main" id="{379C8713-47DB-6665-EC36-148C9CB7B0C5}"/>
              </a:ext>
            </a:extLst>
          </p:cNvPr>
          <p:cNvSpPr>
            <a:spLocks noGrp="1"/>
          </p:cNvSpPr>
          <p:nvPr>
            <p:ph type="pic" sz="quarter" idx="14" hasCustomPrompt="1"/>
          </p:nvPr>
        </p:nvSpPr>
        <p:spPr>
          <a:xfrm>
            <a:off x="7581533" y="1915632"/>
            <a:ext cx="3840000" cy="3948337"/>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3" name="Text Placeholder 6"/>
          <p:cNvSpPr>
            <a:spLocks noGrp="1"/>
          </p:cNvSpPr>
          <p:nvPr>
            <p:ph type="body" idx="1"/>
          </p:nvPr>
        </p:nvSpPr>
        <p:spPr>
          <a:xfrm>
            <a:off x="762000" y="5969000"/>
            <a:ext cx="10659533" cy="290899"/>
          </a:xfrm>
          <a:prstGeom prst="rect">
            <a:avLst/>
          </a:prstGeom>
        </p:spPr>
        <p:txBody>
          <a:bodyPr lIns="0" tIns="0" rIns="0" bIns="0" numCol="1" spcCol="252000"/>
          <a:lstStyle>
            <a:lvl1pPr marL="0" indent="0">
              <a:buFontTx/>
              <a:buNone/>
              <a:defRPr sz="933" b="0" i="0">
                <a:solidFill>
                  <a:srgbClr val="3C3C3B"/>
                </a:solidFill>
                <a:latin typeface="Arial"/>
                <a:cs typeface="Arial"/>
              </a:defRPr>
            </a:lvl1pPr>
          </a:lstStyle>
          <a:p>
            <a:pPr lvl="0"/>
            <a:r>
              <a:rPr lang="en-GB"/>
              <a:t>Click to edit Master text styles</a:t>
            </a:r>
          </a:p>
        </p:txBody>
      </p:sp>
    </p:spTree>
    <p:extLst>
      <p:ext uri="{BB962C8B-B14F-4D97-AF65-F5344CB8AC3E}">
        <p14:creationId xmlns:p14="http://schemas.microsoft.com/office/powerpoint/2010/main" val="25653877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peaker bios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a:defRPr>
            </a:lvl1pPr>
          </a:lstStyle>
          <a:p>
            <a:r>
              <a:rPr lang="en-US" dirty="0"/>
              <a:t>Speaker bios with image</a:t>
            </a:r>
            <a:endParaRPr dirty="0"/>
          </a:p>
        </p:txBody>
      </p:sp>
      <p:sp>
        <p:nvSpPr>
          <p:cNvPr id="25" name="Picture Placeholder 2">
            <a:extLst>
              <a:ext uri="{FF2B5EF4-FFF2-40B4-BE49-F238E27FC236}">
                <a16:creationId xmlns:a16="http://schemas.microsoft.com/office/drawing/2014/main" id="{4BEE90D4-8B0A-FDDF-BF6B-72D8DFDC897A}"/>
              </a:ext>
            </a:extLst>
          </p:cNvPr>
          <p:cNvSpPr>
            <a:spLocks noGrp="1"/>
          </p:cNvSpPr>
          <p:nvPr>
            <p:ph type="pic" sz="quarter" idx="10" hasCustomPrompt="1"/>
          </p:nvPr>
        </p:nvSpPr>
        <p:spPr>
          <a:xfrm>
            <a:off x="2522897" y="1881064"/>
            <a:ext cx="1762760" cy="16256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16" name="Text Placeholder 3">
            <a:extLst>
              <a:ext uri="{FF2B5EF4-FFF2-40B4-BE49-F238E27FC236}">
                <a16:creationId xmlns:a16="http://schemas.microsoft.com/office/drawing/2014/main" id="{744D6788-A0C0-B174-4895-15A2149AC77C}"/>
              </a:ext>
            </a:extLst>
          </p:cNvPr>
          <p:cNvSpPr>
            <a:spLocks noGrp="1"/>
          </p:cNvSpPr>
          <p:nvPr>
            <p:ph type="body" idx="14" hasCustomPrompt="1"/>
          </p:nvPr>
        </p:nvSpPr>
        <p:spPr>
          <a:xfrm>
            <a:off x="2522898" y="3702537"/>
            <a:ext cx="2556933" cy="516979"/>
          </a:xfrm>
          <a:prstGeom prst="rect">
            <a:avLst/>
          </a:prstGeom>
        </p:spPr>
        <p:txBody>
          <a:bodyPr lIns="0" tIns="0" rIns="0" bIns="0" numCol="1" spcCol="252000"/>
          <a:lstStyle>
            <a:lvl1pPr marL="0" indent="0">
              <a:buFontTx/>
              <a:buNone/>
              <a:defRPr sz="1333" b="1" i="0">
                <a:solidFill>
                  <a:schemeClr val="accent1"/>
                </a:solidFill>
                <a:latin typeface="+mn-lt"/>
                <a:cs typeface="Arial"/>
              </a:defRPr>
            </a:lvl1pPr>
          </a:lstStyle>
          <a:p>
            <a:r>
              <a:rPr lang="en-AU" sz="1333" dirty="0">
                <a:solidFill>
                  <a:srgbClr val="3C3C3B"/>
                </a:solidFill>
                <a:latin typeface="Arial"/>
                <a:cs typeface="Arial"/>
              </a:rPr>
              <a:t>First Last 10pt Arial</a:t>
            </a:r>
          </a:p>
          <a:p>
            <a:r>
              <a:rPr lang="en-AU" sz="1333" dirty="0">
                <a:solidFill>
                  <a:srgbClr val="3C3C3B"/>
                </a:solidFill>
                <a:latin typeface="Arial"/>
                <a:cs typeface="Arial"/>
              </a:rPr>
              <a:t>Title goes here 10pt Times</a:t>
            </a:r>
            <a:endParaRPr dirty="0"/>
          </a:p>
        </p:txBody>
      </p:sp>
      <p:sp>
        <p:nvSpPr>
          <p:cNvPr id="3" name="Text Placeholder 4"/>
          <p:cNvSpPr>
            <a:spLocks noGrp="1"/>
          </p:cNvSpPr>
          <p:nvPr>
            <p:ph type="body" idx="1" hasCustomPrompt="1"/>
          </p:nvPr>
        </p:nvSpPr>
        <p:spPr>
          <a:xfrm>
            <a:off x="2522898" y="4487330"/>
            <a:ext cx="2556933" cy="1833549"/>
          </a:xfrm>
          <a:prstGeom prst="rect">
            <a:avLst/>
          </a:prstGeom>
        </p:spPr>
        <p:txBody>
          <a:bodyPr lIns="0" tIns="0" rIns="0" bIns="0" numCol="1" spcCol="252000"/>
          <a:lstStyle>
            <a:lvl1pPr marL="0" indent="0">
              <a:buFontTx/>
              <a:buNone/>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endParaRPr dirty="0"/>
          </a:p>
        </p:txBody>
      </p:sp>
      <p:sp>
        <p:nvSpPr>
          <p:cNvPr id="26" name="Picture Placeholder 5">
            <a:extLst>
              <a:ext uri="{FF2B5EF4-FFF2-40B4-BE49-F238E27FC236}">
                <a16:creationId xmlns:a16="http://schemas.microsoft.com/office/drawing/2014/main" id="{5F9DD4CC-F211-99E0-B144-C7DF316647C9}"/>
              </a:ext>
            </a:extLst>
          </p:cNvPr>
          <p:cNvSpPr>
            <a:spLocks noGrp="1"/>
          </p:cNvSpPr>
          <p:nvPr>
            <p:ph type="pic" sz="quarter" idx="21" hasCustomPrompt="1"/>
          </p:nvPr>
        </p:nvSpPr>
        <p:spPr>
          <a:xfrm>
            <a:off x="5606925" y="1881064"/>
            <a:ext cx="1762760" cy="16256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0" name="Text Placeholder 6">
            <a:extLst>
              <a:ext uri="{FF2B5EF4-FFF2-40B4-BE49-F238E27FC236}">
                <a16:creationId xmlns:a16="http://schemas.microsoft.com/office/drawing/2014/main" id="{352B38CD-C9E2-6FCF-659C-51A52C84804C}"/>
              </a:ext>
            </a:extLst>
          </p:cNvPr>
          <p:cNvSpPr>
            <a:spLocks noGrp="1"/>
          </p:cNvSpPr>
          <p:nvPr>
            <p:ph type="body" idx="17" hasCustomPrompt="1"/>
          </p:nvPr>
        </p:nvSpPr>
        <p:spPr>
          <a:xfrm>
            <a:off x="5606926" y="3702537"/>
            <a:ext cx="2556933" cy="516979"/>
          </a:xfrm>
          <a:prstGeom prst="rect">
            <a:avLst/>
          </a:prstGeom>
        </p:spPr>
        <p:txBody>
          <a:bodyPr lIns="0" tIns="0" rIns="0" bIns="0" numCol="1" spcCol="252000"/>
          <a:lstStyle>
            <a:lvl1pPr marL="0" indent="0">
              <a:buFontTx/>
              <a:buNone/>
              <a:defRPr sz="1333" b="1" i="0">
                <a:solidFill>
                  <a:schemeClr val="accent1"/>
                </a:solidFill>
                <a:latin typeface="+mn-lt"/>
                <a:cs typeface="Arial"/>
              </a:defRPr>
            </a:lvl1pPr>
          </a:lstStyle>
          <a:p>
            <a:r>
              <a:rPr lang="en-AU" sz="1333" dirty="0">
                <a:solidFill>
                  <a:srgbClr val="3C3C3B"/>
                </a:solidFill>
                <a:latin typeface="Arial"/>
                <a:cs typeface="Arial"/>
              </a:rPr>
              <a:t>First Last 10pt Arial</a:t>
            </a:r>
          </a:p>
          <a:p>
            <a:r>
              <a:rPr lang="en-AU" sz="1333" dirty="0">
                <a:solidFill>
                  <a:srgbClr val="3C3C3B"/>
                </a:solidFill>
                <a:latin typeface="Arial"/>
                <a:cs typeface="Arial"/>
              </a:rPr>
              <a:t>Title goes here 10pt Times</a:t>
            </a:r>
            <a:endParaRPr dirty="0"/>
          </a:p>
        </p:txBody>
      </p:sp>
      <p:sp>
        <p:nvSpPr>
          <p:cNvPr id="17" name="Text Placeholder 7">
            <a:extLst>
              <a:ext uri="{FF2B5EF4-FFF2-40B4-BE49-F238E27FC236}">
                <a16:creationId xmlns:a16="http://schemas.microsoft.com/office/drawing/2014/main" id="{17CE8A92-798F-6C5E-0F46-EC0B5684D236}"/>
              </a:ext>
            </a:extLst>
          </p:cNvPr>
          <p:cNvSpPr>
            <a:spLocks noGrp="1"/>
          </p:cNvSpPr>
          <p:nvPr>
            <p:ph type="body" idx="15" hasCustomPrompt="1"/>
          </p:nvPr>
        </p:nvSpPr>
        <p:spPr>
          <a:xfrm>
            <a:off x="5606926" y="4487330"/>
            <a:ext cx="2556933" cy="1833549"/>
          </a:xfrm>
          <a:prstGeom prst="rect">
            <a:avLst/>
          </a:prstGeom>
        </p:spPr>
        <p:txBody>
          <a:bodyPr lIns="0" tIns="0" rIns="0" bIns="0" numCol="1" spcCol="252000"/>
          <a:lstStyle>
            <a:lvl1pPr marL="0" indent="0">
              <a:buFontTx/>
              <a:buNone/>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endParaRPr dirty="0"/>
          </a:p>
        </p:txBody>
      </p:sp>
      <p:sp>
        <p:nvSpPr>
          <p:cNvPr id="27" name="Picture Placeholder 8">
            <a:extLst>
              <a:ext uri="{FF2B5EF4-FFF2-40B4-BE49-F238E27FC236}">
                <a16:creationId xmlns:a16="http://schemas.microsoft.com/office/drawing/2014/main" id="{33A6F673-B304-E705-5E66-2DBDA1BA7630}"/>
              </a:ext>
            </a:extLst>
          </p:cNvPr>
          <p:cNvSpPr>
            <a:spLocks noGrp="1"/>
          </p:cNvSpPr>
          <p:nvPr>
            <p:ph type="pic" sz="quarter" idx="22" hasCustomPrompt="1"/>
          </p:nvPr>
        </p:nvSpPr>
        <p:spPr>
          <a:xfrm>
            <a:off x="8734475" y="1881064"/>
            <a:ext cx="1762760" cy="1625600"/>
          </a:xfrm>
          <a:solidFill>
            <a:schemeClr val="bg1">
              <a:lumMod val="95000"/>
            </a:schemeClr>
          </a:solidFill>
        </p:spPr>
        <p:txBody>
          <a:bodyPr anchor="ctr" anchorCtr="0"/>
          <a:lstStyle>
            <a:lvl1pPr marL="0" indent="0" algn="ctr">
              <a:buNone/>
              <a:defRPr/>
            </a:lvl1pPr>
          </a:lstStyle>
          <a:p>
            <a:r>
              <a:rPr lang="en-US" dirty="0"/>
              <a:t>Click to add image</a:t>
            </a:r>
          </a:p>
        </p:txBody>
      </p:sp>
      <p:sp>
        <p:nvSpPr>
          <p:cNvPr id="24" name="Text Placeholder 9">
            <a:extLst>
              <a:ext uri="{FF2B5EF4-FFF2-40B4-BE49-F238E27FC236}">
                <a16:creationId xmlns:a16="http://schemas.microsoft.com/office/drawing/2014/main" id="{E08F0228-3E66-E48B-74F0-3A18CDB08DAE}"/>
              </a:ext>
            </a:extLst>
          </p:cNvPr>
          <p:cNvSpPr>
            <a:spLocks noGrp="1"/>
          </p:cNvSpPr>
          <p:nvPr>
            <p:ph type="body" idx="20" hasCustomPrompt="1"/>
          </p:nvPr>
        </p:nvSpPr>
        <p:spPr>
          <a:xfrm>
            <a:off x="8734475" y="3702537"/>
            <a:ext cx="2556933" cy="516979"/>
          </a:xfrm>
          <a:prstGeom prst="rect">
            <a:avLst/>
          </a:prstGeom>
        </p:spPr>
        <p:txBody>
          <a:bodyPr lIns="0" tIns="0" rIns="0" bIns="0" numCol="1" spcCol="252000"/>
          <a:lstStyle>
            <a:lvl1pPr marL="0" indent="0">
              <a:buFontTx/>
              <a:buNone/>
              <a:defRPr sz="1333" b="1" i="0">
                <a:solidFill>
                  <a:schemeClr val="accent1"/>
                </a:solidFill>
                <a:latin typeface="+mn-lt"/>
                <a:cs typeface="Arial"/>
              </a:defRPr>
            </a:lvl1pPr>
          </a:lstStyle>
          <a:p>
            <a:r>
              <a:rPr lang="en-AU" sz="1333" dirty="0">
                <a:solidFill>
                  <a:srgbClr val="3C3C3B"/>
                </a:solidFill>
                <a:latin typeface="Arial"/>
                <a:cs typeface="Arial"/>
              </a:rPr>
              <a:t>First Last 10pt Arial</a:t>
            </a:r>
          </a:p>
          <a:p>
            <a:r>
              <a:rPr lang="en-AU" sz="1333" dirty="0">
                <a:solidFill>
                  <a:srgbClr val="3C3C3B"/>
                </a:solidFill>
                <a:latin typeface="Arial"/>
                <a:cs typeface="Arial"/>
              </a:rPr>
              <a:t>Title goes here 10pt Times</a:t>
            </a:r>
            <a:endParaRPr dirty="0"/>
          </a:p>
        </p:txBody>
      </p:sp>
      <p:sp>
        <p:nvSpPr>
          <p:cNvPr id="21" name="Text Placeholder 10">
            <a:extLst>
              <a:ext uri="{FF2B5EF4-FFF2-40B4-BE49-F238E27FC236}">
                <a16:creationId xmlns:a16="http://schemas.microsoft.com/office/drawing/2014/main" id="{4BEEB3E0-898E-2BE3-26F4-15A3FF454115}"/>
              </a:ext>
            </a:extLst>
          </p:cNvPr>
          <p:cNvSpPr>
            <a:spLocks noGrp="1"/>
          </p:cNvSpPr>
          <p:nvPr>
            <p:ph type="body" idx="18" hasCustomPrompt="1"/>
          </p:nvPr>
        </p:nvSpPr>
        <p:spPr>
          <a:xfrm>
            <a:off x="8734475" y="4487330"/>
            <a:ext cx="2556933" cy="1833549"/>
          </a:xfrm>
          <a:prstGeom prst="rect">
            <a:avLst/>
          </a:prstGeom>
        </p:spPr>
        <p:txBody>
          <a:bodyPr lIns="0" tIns="0" rIns="0" bIns="0" numCol="1" spcCol="252000"/>
          <a:lstStyle>
            <a:lvl1pPr marL="0" indent="0">
              <a:buFontTx/>
              <a:buNone/>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endParaRPr dirty="0"/>
          </a:p>
        </p:txBody>
      </p:sp>
    </p:spTree>
    <p:extLst>
      <p:ext uri="{BB962C8B-B14F-4D97-AF65-F5344CB8AC3E}">
        <p14:creationId xmlns:p14="http://schemas.microsoft.com/office/powerpoint/2010/main" val="2117208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peaker bios no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a:defRPr>
            </a:lvl1pPr>
          </a:lstStyle>
          <a:p>
            <a:r>
              <a:rPr lang="en-US" dirty="0"/>
              <a:t>Speaker bios no image</a:t>
            </a:r>
            <a:endParaRPr dirty="0"/>
          </a:p>
        </p:txBody>
      </p:sp>
      <p:sp>
        <p:nvSpPr>
          <p:cNvPr id="12" name="Holder 1">
            <a:extLst>
              <a:ext uri="{FF2B5EF4-FFF2-40B4-BE49-F238E27FC236}">
                <a16:creationId xmlns:a16="http://schemas.microsoft.com/office/drawing/2014/main" id="{01046116-FA83-47AD-17FA-94D776E8C805}"/>
              </a:ext>
            </a:extLst>
          </p:cNvPr>
          <p:cNvSpPr>
            <a:spLocks noGrp="1"/>
          </p:cNvSpPr>
          <p:nvPr>
            <p:ph type="body" idx="15" hasCustomPrompt="1"/>
          </p:nvPr>
        </p:nvSpPr>
        <p:spPr>
          <a:xfrm>
            <a:off x="2516069" y="1901819"/>
            <a:ext cx="3947808" cy="492131"/>
          </a:xfrm>
          <a:prstGeom prst="rect">
            <a:avLst/>
          </a:prstGeom>
          <a:solidFill>
            <a:schemeClr val="accent1"/>
          </a:solidFill>
        </p:spPr>
        <p:txBody>
          <a:bodyPr lIns="251999" tIns="72000" rIns="251999" bIns="72000" numCol="1" spcCol="252000" anchor="ctr" anchorCtr="0"/>
          <a:lstStyle>
            <a:lvl1pPr marL="0" indent="0">
              <a:buFontTx/>
              <a:buNone/>
              <a:defRPr sz="1333" b="1" i="0">
                <a:solidFill>
                  <a:schemeClr val="bg1"/>
                </a:solidFill>
                <a:latin typeface="Arial"/>
                <a:cs typeface="Arial"/>
              </a:defRPr>
            </a:lvl1pPr>
          </a:lstStyle>
          <a:p>
            <a:r>
              <a:rPr lang="en-AU" sz="1333" dirty="0">
                <a:solidFill>
                  <a:srgbClr val="3C3C3B"/>
                </a:solidFill>
                <a:latin typeface="Arial"/>
                <a:cs typeface="Arial"/>
              </a:rPr>
              <a:t>Heading 10pt</a:t>
            </a:r>
            <a:endParaRPr dirty="0"/>
          </a:p>
        </p:txBody>
      </p:sp>
      <p:sp>
        <p:nvSpPr>
          <p:cNvPr id="3" name="Holder 2"/>
          <p:cNvSpPr>
            <a:spLocks noGrp="1"/>
          </p:cNvSpPr>
          <p:nvPr>
            <p:ph type="body" idx="1" hasCustomPrompt="1"/>
          </p:nvPr>
        </p:nvSpPr>
        <p:spPr>
          <a:xfrm>
            <a:off x="2516069" y="2393950"/>
            <a:ext cx="3947808" cy="3693583"/>
          </a:xfrm>
          <a:prstGeom prst="rect">
            <a:avLst/>
          </a:prstGeom>
          <a:solidFill>
            <a:schemeClr val="bg2"/>
          </a:solidFill>
        </p:spPr>
        <p:txBody>
          <a:bodyPr lIns="251999" tIns="251999" rIns="251999" bIns="251999" numCol="1" spcCol="252000"/>
          <a:lstStyle>
            <a:lvl1pPr marL="228594" indent="-228594">
              <a:buFont typeface="System Font Regular"/>
              <a:buChar char="-"/>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p>
          <a:p>
            <a:endParaRPr lang="en-AU" dirty="0"/>
          </a:p>
        </p:txBody>
      </p:sp>
      <p:sp>
        <p:nvSpPr>
          <p:cNvPr id="15" name="Holder 3">
            <a:extLst>
              <a:ext uri="{FF2B5EF4-FFF2-40B4-BE49-F238E27FC236}">
                <a16:creationId xmlns:a16="http://schemas.microsoft.com/office/drawing/2014/main" id="{2593A6BD-50DF-0434-8D9C-6C5105B37941}"/>
              </a:ext>
            </a:extLst>
          </p:cNvPr>
          <p:cNvSpPr>
            <a:spLocks noGrp="1"/>
          </p:cNvSpPr>
          <p:nvPr>
            <p:ph type="body" idx="17" hasCustomPrompt="1"/>
          </p:nvPr>
        </p:nvSpPr>
        <p:spPr>
          <a:xfrm>
            <a:off x="6950611" y="1901819"/>
            <a:ext cx="3947808" cy="492131"/>
          </a:xfrm>
          <a:prstGeom prst="rect">
            <a:avLst/>
          </a:prstGeom>
          <a:solidFill>
            <a:schemeClr val="accent1"/>
          </a:solidFill>
        </p:spPr>
        <p:txBody>
          <a:bodyPr lIns="251999" tIns="72000" rIns="251999" bIns="72000" numCol="1" spcCol="252000" anchor="ctr" anchorCtr="0"/>
          <a:lstStyle>
            <a:lvl1pPr marL="0" indent="0">
              <a:buFontTx/>
              <a:buNone/>
              <a:defRPr sz="1333" b="1" i="0">
                <a:solidFill>
                  <a:schemeClr val="bg1"/>
                </a:solidFill>
                <a:latin typeface="Arial"/>
                <a:cs typeface="Arial"/>
              </a:defRPr>
            </a:lvl1pPr>
          </a:lstStyle>
          <a:p>
            <a:r>
              <a:rPr lang="en-AU" sz="1333" dirty="0">
                <a:solidFill>
                  <a:srgbClr val="3C3C3B"/>
                </a:solidFill>
                <a:latin typeface="Arial"/>
                <a:cs typeface="Arial"/>
              </a:rPr>
              <a:t>Heading 10pt</a:t>
            </a:r>
            <a:endParaRPr dirty="0"/>
          </a:p>
        </p:txBody>
      </p:sp>
      <p:sp>
        <p:nvSpPr>
          <p:cNvPr id="13" name="Holder 4">
            <a:extLst>
              <a:ext uri="{FF2B5EF4-FFF2-40B4-BE49-F238E27FC236}">
                <a16:creationId xmlns:a16="http://schemas.microsoft.com/office/drawing/2014/main" id="{980934C0-12AC-D7ED-F525-AC922980850D}"/>
              </a:ext>
            </a:extLst>
          </p:cNvPr>
          <p:cNvSpPr>
            <a:spLocks noGrp="1"/>
          </p:cNvSpPr>
          <p:nvPr>
            <p:ph type="body" idx="16" hasCustomPrompt="1"/>
          </p:nvPr>
        </p:nvSpPr>
        <p:spPr>
          <a:xfrm>
            <a:off x="6950611" y="2393950"/>
            <a:ext cx="3947808" cy="3693583"/>
          </a:xfrm>
          <a:prstGeom prst="rect">
            <a:avLst/>
          </a:prstGeom>
          <a:solidFill>
            <a:schemeClr val="bg2"/>
          </a:solidFill>
        </p:spPr>
        <p:txBody>
          <a:bodyPr lIns="251999" tIns="251999" rIns="251999" bIns="251999" numCol="1" spcCol="252000"/>
          <a:lstStyle>
            <a:lvl1pPr marL="228594" indent="-228594">
              <a:buFont typeface="System Font Regular"/>
              <a:buChar char="-"/>
              <a:defRPr sz="1333" b="0" i="0">
                <a:solidFill>
                  <a:srgbClr val="3C3C3B"/>
                </a:solidFill>
                <a:latin typeface="Arial"/>
                <a:cs typeface="Arial"/>
              </a:defRPr>
            </a:lvl1pPr>
          </a:lstStyle>
          <a:p>
            <a:r>
              <a:rPr lang="en-AU" sz="1333" dirty="0">
                <a:solidFill>
                  <a:srgbClr val="3C3C3B"/>
                </a:solidFill>
                <a:latin typeface="Arial"/>
                <a:cs typeface="Arial"/>
              </a:rPr>
              <a:t>Body</a:t>
            </a:r>
            <a:r>
              <a:rPr lang="en-AU" sz="1333" spc="-7" dirty="0">
                <a:solidFill>
                  <a:srgbClr val="3C3C3B"/>
                </a:solidFill>
                <a:latin typeface="Arial"/>
                <a:cs typeface="Arial"/>
              </a:rPr>
              <a:t> </a:t>
            </a:r>
            <a:r>
              <a:rPr lang="en-AU" sz="1333" dirty="0">
                <a:solidFill>
                  <a:srgbClr val="3C3C3B"/>
                </a:solidFill>
                <a:latin typeface="Arial"/>
                <a:cs typeface="Arial"/>
              </a:rPr>
              <a:t>copy</a:t>
            </a:r>
            <a:r>
              <a:rPr lang="en-AU" sz="1333" spc="-7" dirty="0">
                <a:solidFill>
                  <a:srgbClr val="3C3C3B"/>
                </a:solidFill>
                <a:latin typeface="Arial"/>
                <a:cs typeface="Arial"/>
              </a:rPr>
              <a:t> </a:t>
            </a:r>
            <a:r>
              <a:rPr lang="en-AU" sz="1333" dirty="0">
                <a:solidFill>
                  <a:srgbClr val="3C3C3B"/>
                </a:solidFill>
                <a:latin typeface="Arial"/>
                <a:cs typeface="Arial"/>
              </a:rPr>
              <a:t>small</a:t>
            </a:r>
            <a:r>
              <a:rPr lang="en-AU" sz="1333" spc="-13" dirty="0">
                <a:solidFill>
                  <a:srgbClr val="3C3C3B"/>
                </a:solidFill>
                <a:latin typeface="Arial"/>
                <a:cs typeface="Arial"/>
              </a:rPr>
              <a:t> </a:t>
            </a:r>
            <a:r>
              <a:rPr lang="en-AU" sz="1333" dirty="0">
                <a:solidFill>
                  <a:srgbClr val="3C3C3B"/>
                </a:solidFill>
                <a:latin typeface="Arial"/>
                <a:cs typeface="Arial"/>
              </a:rPr>
              <a:t>10pt</a:t>
            </a:r>
            <a:endParaRPr dirty="0"/>
          </a:p>
        </p:txBody>
      </p:sp>
    </p:spTree>
    <p:extLst>
      <p:ext uri="{BB962C8B-B14F-4D97-AF65-F5344CB8AC3E}">
        <p14:creationId xmlns:p14="http://schemas.microsoft.com/office/powerpoint/2010/main" val="8063739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GB" altLang="zh-TW"/>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32" indent="-285744">
              <a:lnSpc>
                <a:spcPct val="90000"/>
              </a:lnSpc>
              <a:buFont typeface="Lucida Grande"/>
              <a:buChar char="–"/>
              <a:defRPr/>
            </a:lvl2pPr>
            <a:lvl3pPr>
              <a:lnSpc>
                <a:spcPct val="90000"/>
              </a:lnSpc>
              <a:defRPr/>
            </a:lvl3pPr>
          </a:lstStyle>
          <a:p>
            <a:pPr lvl="0"/>
            <a:r>
              <a:rPr lang="en-GB" altLang="zh-TW"/>
              <a:t>Click to edit Master text styles</a:t>
            </a:r>
          </a:p>
          <a:p>
            <a:pPr lvl="1"/>
            <a:r>
              <a:rPr lang="en-GB" altLang="zh-TW"/>
              <a:t>Second level</a:t>
            </a:r>
          </a:p>
          <a:p>
            <a:pPr lvl="2"/>
            <a:r>
              <a:rPr lang="en-GB" altLang="zh-TW"/>
              <a:t>Third level</a:t>
            </a:r>
          </a:p>
        </p:txBody>
      </p:sp>
    </p:spTree>
    <p:extLst>
      <p:ext uri="{BB962C8B-B14F-4D97-AF65-F5344CB8AC3E}">
        <p14:creationId xmlns:p14="http://schemas.microsoft.com/office/powerpoint/2010/main" val="160653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image 1">
    <p:bg>
      <p:bgRef idx="1001">
        <a:schemeClr val="bg1"/>
      </p:bgRef>
    </p:bg>
    <p:spTree>
      <p:nvGrpSpPr>
        <p:cNvPr id="1" name=""/>
        <p:cNvGrpSpPr/>
        <p:nvPr/>
      </p:nvGrpSpPr>
      <p:grpSpPr>
        <a:xfrm>
          <a:off x="0" y="0"/>
          <a:ext cx="0" cy="0"/>
          <a:chOff x="0" y="0"/>
          <a:chExt cx="0" cy="0"/>
        </a:xfrm>
      </p:grpSpPr>
      <p:pic>
        <p:nvPicPr>
          <p:cNvPr id="4" name="object 4">
            <a:extLst>
              <a:ext uri="{FF2B5EF4-FFF2-40B4-BE49-F238E27FC236}">
                <a16:creationId xmlns:a16="http://schemas.microsoft.com/office/drawing/2014/main" id="{3F48FE3D-1F01-EEB6-6A4A-4F4B29D064A5}"/>
              </a:ext>
            </a:extLst>
          </p:cNvPr>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object 6">
            <a:extLst>
              <a:ext uri="{FF2B5EF4-FFF2-40B4-BE49-F238E27FC236}">
                <a16:creationId xmlns:a16="http://schemas.microsoft.com/office/drawing/2014/main" id="{663CD1C2-E224-8DF3-9A0D-E3EFD27C13FF}"/>
              </a:ext>
              <a:ext uri="{C183D7F6-B498-43B3-948B-1728B52AA6E4}">
                <adec:decorative xmlns:adec="http://schemas.microsoft.com/office/drawing/2017/decorative" val="1"/>
              </a:ext>
            </a:extLst>
          </p:cNvPr>
          <p:cNvSpPr/>
          <p:nvPr/>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a:extLst>
              <a:ext uri="{FF2B5EF4-FFF2-40B4-BE49-F238E27FC236}">
                <a16:creationId xmlns:a16="http://schemas.microsoft.com/office/drawing/2014/main" id="{DEC0E1D8-33A4-65CC-8895-783ED3E74183}"/>
              </a:ext>
            </a:extLst>
          </p:cNvPr>
          <p:cNvSpPr>
            <a:spLocks noGrp="1"/>
          </p:cNvSpPr>
          <p:nvPr>
            <p:ph type="title" hasCustomPrompt="1"/>
          </p:nvPr>
        </p:nvSpPr>
        <p:spPr>
          <a:xfrm>
            <a:off x="624184" y="1250103"/>
            <a:ext cx="5289313" cy="1262103"/>
          </a:xfrm>
          <a:prstGeom prst="rect">
            <a:avLst/>
          </a:prstGeom>
        </p:spPr>
        <p:txBody>
          <a:bodyPr/>
          <a:lstStyle>
            <a:lvl1pPr>
              <a:defRPr sz="3733">
                <a:solidFill>
                  <a:schemeClr val="tx1"/>
                </a:solidFill>
              </a:defRPr>
            </a:lvl1pPr>
          </a:lstStyle>
          <a:p>
            <a:r>
              <a:rPr lang="en-GB" dirty="0"/>
              <a:t>Heading sits here 28pt</a:t>
            </a:r>
            <a:endParaRPr lang="en-US" dirty="0"/>
          </a:p>
        </p:txBody>
      </p:sp>
      <p:sp>
        <p:nvSpPr>
          <p:cNvPr id="23" name="Text Placeholder 2">
            <a:extLst>
              <a:ext uri="{FF2B5EF4-FFF2-40B4-BE49-F238E27FC236}">
                <a16:creationId xmlns:a16="http://schemas.microsoft.com/office/drawing/2014/main" id="{C9C36DF5-DD75-D71F-723C-8EF6CC84B88A}"/>
              </a:ext>
            </a:extLst>
          </p:cNvPr>
          <p:cNvSpPr>
            <a:spLocks noGrp="1"/>
          </p:cNvSpPr>
          <p:nvPr>
            <p:ph type="body" sz="quarter" idx="14" hasCustomPrompt="1"/>
          </p:nvPr>
        </p:nvSpPr>
        <p:spPr>
          <a:xfrm>
            <a:off x="610169" y="2642615"/>
            <a:ext cx="5289312" cy="1005052"/>
          </a:xfrm>
          <a:prstGeom prst="rect">
            <a:avLst/>
          </a:prstGeom>
        </p:spPr>
        <p:txBody>
          <a:bodyPr/>
          <a:lstStyle>
            <a:lvl1pPr marL="16933" marR="6773" indent="0">
              <a:lnSpc>
                <a:spcPct val="100000"/>
              </a:lnSpc>
              <a:spcBef>
                <a:spcPts val="133"/>
              </a:spcBef>
              <a:buNone/>
              <a:defRPr sz="1867">
                <a:solidFill>
                  <a:schemeClr val="tx1"/>
                </a:solidFill>
              </a:defRPr>
            </a:lvl1pPr>
            <a:lvl2pPr>
              <a:defRPr sz="1867"/>
            </a:lvl2pPr>
            <a:lvl3pPr>
              <a:defRPr sz="1867"/>
            </a:lvl3pPr>
            <a:lvl4pPr>
              <a:defRPr sz="1867"/>
            </a:lvl4pPr>
            <a:lvl5pPr>
              <a:defRPr sz="1867"/>
            </a:lvl5pPr>
          </a:lstStyle>
          <a:p>
            <a:pPr marL="12700" marR="5080">
              <a:lnSpc>
                <a:spcPct val="100000"/>
              </a:lnSpc>
              <a:spcBef>
                <a:spcPts val="100"/>
              </a:spcBef>
            </a:pPr>
            <a:r>
              <a:rPr lang="en-AU" sz="1867" dirty="0">
                <a:latin typeface="Arial"/>
                <a:cs typeface="Arial"/>
              </a:rPr>
              <a:t>Intro</a:t>
            </a:r>
            <a:r>
              <a:rPr lang="en-AU" sz="1867" spc="-27" dirty="0">
                <a:latin typeface="Arial"/>
                <a:cs typeface="Arial"/>
              </a:rPr>
              <a:t> </a:t>
            </a:r>
            <a:r>
              <a:rPr lang="en-AU" sz="1867" dirty="0">
                <a:latin typeface="Arial"/>
                <a:cs typeface="Arial"/>
              </a:rPr>
              <a:t>text</a:t>
            </a:r>
            <a:r>
              <a:rPr lang="en-AU" sz="1867" spc="-7" dirty="0">
                <a:latin typeface="Arial"/>
                <a:cs typeface="Arial"/>
              </a:rPr>
              <a:t> </a:t>
            </a:r>
            <a:r>
              <a:rPr lang="en-AU" sz="1867" dirty="0">
                <a:latin typeface="Arial"/>
                <a:cs typeface="Arial"/>
              </a:rPr>
              <a:t>14pt,</a:t>
            </a:r>
            <a:r>
              <a:rPr lang="en-AU" sz="1867" spc="-20" dirty="0">
                <a:latin typeface="Arial"/>
                <a:cs typeface="Arial"/>
              </a:rPr>
              <a:t> </a:t>
            </a:r>
            <a:r>
              <a:rPr lang="en-AU" sz="1867" dirty="0">
                <a:latin typeface="Arial"/>
                <a:cs typeface="Arial"/>
              </a:rPr>
              <a:t>to</a:t>
            </a:r>
            <a:r>
              <a:rPr lang="en-AU" sz="1867" spc="-7" dirty="0">
                <a:latin typeface="Arial"/>
                <a:cs typeface="Arial"/>
              </a:rPr>
              <a:t> </a:t>
            </a:r>
            <a:r>
              <a:rPr lang="en-AU" sz="1867" dirty="0">
                <a:latin typeface="Arial"/>
                <a:cs typeface="Arial"/>
              </a:rPr>
              <a:t>sit</a:t>
            </a:r>
            <a:r>
              <a:rPr lang="en-AU" sz="1867" spc="-13" dirty="0">
                <a:latin typeface="Arial"/>
                <a:cs typeface="Arial"/>
              </a:rPr>
              <a:t> </a:t>
            </a:r>
            <a:r>
              <a:rPr lang="en-AU" sz="1867" dirty="0">
                <a:latin typeface="Arial"/>
                <a:cs typeface="Arial"/>
              </a:rPr>
              <a:t>here.</a:t>
            </a:r>
            <a:r>
              <a:rPr lang="en-AU" sz="1867" spc="-13" dirty="0">
                <a:latin typeface="Arial"/>
                <a:cs typeface="Arial"/>
              </a:rPr>
              <a:t> </a:t>
            </a:r>
            <a:br>
              <a:rPr lang="en-AU" sz="1867" spc="-13" dirty="0">
                <a:latin typeface="Arial"/>
                <a:cs typeface="Arial"/>
              </a:rPr>
            </a:br>
            <a:r>
              <a:rPr lang="en-AU" sz="1867" dirty="0">
                <a:latin typeface="Arial"/>
                <a:cs typeface="Arial"/>
              </a:rPr>
              <a:t>2–3</a:t>
            </a:r>
            <a:r>
              <a:rPr lang="en-AU" sz="1867" spc="-13" dirty="0">
                <a:latin typeface="Arial"/>
                <a:cs typeface="Arial"/>
              </a:rPr>
              <a:t> lines </a:t>
            </a:r>
            <a:r>
              <a:rPr lang="en-AU" sz="1867" dirty="0">
                <a:latin typeface="Arial"/>
                <a:cs typeface="Arial"/>
              </a:rPr>
              <a:t>of</a:t>
            </a:r>
            <a:r>
              <a:rPr lang="en-AU" sz="1867" spc="-20" dirty="0">
                <a:latin typeface="Arial"/>
                <a:cs typeface="Arial"/>
              </a:rPr>
              <a:t> </a:t>
            </a:r>
            <a:r>
              <a:rPr lang="en-AU" sz="1867" spc="-33" dirty="0">
                <a:latin typeface="Arial"/>
                <a:cs typeface="Arial"/>
              </a:rPr>
              <a:t>copy.</a:t>
            </a:r>
            <a:r>
              <a:rPr lang="en-AU" sz="1867" spc="-107" dirty="0">
                <a:latin typeface="Arial"/>
                <a:cs typeface="Arial"/>
              </a:rPr>
              <a:t> </a:t>
            </a:r>
            <a:r>
              <a:rPr lang="en-AU" sz="1867" dirty="0">
                <a:latin typeface="Arial"/>
                <a:cs typeface="Arial"/>
              </a:rPr>
              <a:t>Am </a:t>
            </a:r>
            <a:r>
              <a:rPr lang="en-AU" sz="1867" dirty="0" err="1">
                <a:latin typeface="Arial"/>
                <a:cs typeface="Arial"/>
              </a:rPr>
              <a:t>quo’xnkaln</a:t>
            </a:r>
            <a:r>
              <a:rPr lang="en-AU" sz="1867" spc="-13" dirty="0">
                <a:latin typeface="Arial"/>
                <a:cs typeface="Arial"/>
              </a:rPr>
              <a:t> </a:t>
            </a:r>
            <a:r>
              <a:rPr lang="en-AU" sz="1867" dirty="0" err="1">
                <a:latin typeface="Arial"/>
                <a:cs typeface="Arial"/>
              </a:rPr>
              <a:t>ium</a:t>
            </a:r>
            <a:r>
              <a:rPr lang="en-AU" sz="1867" spc="-13" dirty="0">
                <a:latin typeface="Arial"/>
                <a:cs typeface="Arial"/>
              </a:rPr>
              <a:t> </a:t>
            </a:r>
            <a:r>
              <a:rPr lang="en-AU" sz="1867" dirty="0" err="1">
                <a:latin typeface="Arial"/>
                <a:cs typeface="Arial"/>
              </a:rPr>
              <a:t>aute</a:t>
            </a:r>
            <a:r>
              <a:rPr lang="en-AU" sz="1867" spc="-7" dirty="0">
                <a:latin typeface="Arial"/>
                <a:cs typeface="Arial"/>
              </a:rPr>
              <a:t> </a:t>
            </a:r>
            <a:r>
              <a:rPr lang="en-AU" sz="1867" spc="-13" dirty="0" err="1">
                <a:latin typeface="Arial"/>
                <a:cs typeface="Arial"/>
              </a:rPr>
              <a:t>fuidesteI</a:t>
            </a:r>
            <a:r>
              <a:rPr lang="en-AU" sz="1867" spc="-13" dirty="0">
                <a:latin typeface="Arial"/>
                <a:cs typeface="Arial"/>
              </a:rPr>
              <a:t> </a:t>
            </a:r>
            <a:r>
              <a:rPr lang="en-AU" sz="1867" dirty="0" err="1">
                <a:latin typeface="Arial"/>
                <a:cs typeface="Arial"/>
              </a:rPr>
              <a:t>eces</a:t>
            </a:r>
            <a:r>
              <a:rPr lang="en-AU" sz="1867" dirty="0">
                <a:latin typeface="Arial"/>
                <a:cs typeface="Arial"/>
              </a:rPr>
              <a:t>,</a:t>
            </a:r>
            <a:r>
              <a:rPr lang="en-AU" sz="1867" spc="-20" dirty="0">
                <a:latin typeface="Arial"/>
                <a:cs typeface="Arial"/>
              </a:rPr>
              <a:t> </a:t>
            </a:r>
            <a:r>
              <a:rPr lang="en-AU" sz="1867" dirty="0">
                <a:latin typeface="Arial"/>
                <a:cs typeface="Arial"/>
              </a:rPr>
              <a:t>Cas</a:t>
            </a:r>
            <a:r>
              <a:rPr lang="en-AU" sz="1867" spc="-20" dirty="0">
                <a:latin typeface="Arial"/>
                <a:cs typeface="Arial"/>
              </a:rPr>
              <a:t> </a:t>
            </a:r>
            <a:r>
              <a:rPr lang="en-AU" sz="1867" dirty="0" err="1">
                <a:latin typeface="Arial"/>
                <a:cs typeface="Arial"/>
              </a:rPr>
              <a:t>cus</a:t>
            </a:r>
            <a:r>
              <a:rPr lang="en-AU" sz="1867" spc="-13" dirty="0">
                <a:latin typeface="Arial"/>
                <a:cs typeface="Arial"/>
              </a:rPr>
              <a:t> </a:t>
            </a:r>
            <a:r>
              <a:rPr lang="en-AU" sz="1867" dirty="0" err="1">
                <a:latin typeface="Arial"/>
                <a:cs typeface="Arial"/>
              </a:rPr>
              <a:t>aus</a:t>
            </a:r>
            <a:r>
              <a:rPr lang="en-AU" sz="1867" spc="-20" dirty="0">
                <a:latin typeface="Arial"/>
                <a:cs typeface="Arial"/>
              </a:rPr>
              <a:t> </a:t>
            </a:r>
            <a:r>
              <a:rPr lang="en-AU" sz="1867" spc="-13" dirty="0" err="1">
                <a:latin typeface="Arial"/>
                <a:cs typeface="Arial"/>
              </a:rPr>
              <a:t>opubli</a:t>
            </a:r>
            <a:r>
              <a:rPr lang="en-AU" sz="1867" spc="-13" dirty="0">
                <a:latin typeface="Arial"/>
                <a:cs typeface="Arial"/>
              </a:rPr>
              <a:t>.</a:t>
            </a:r>
            <a:endParaRPr lang="en-AU" sz="1867" dirty="0">
              <a:latin typeface="Arial"/>
              <a:cs typeface="Arial"/>
            </a:endParaRPr>
          </a:p>
        </p:txBody>
      </p:sp>
      <p:sp>
        <p:nvSpPr>
          <p:cNvPr id="34" name="Text Placeholder 3">
            <a:extLst>
              <a:ext uri="{FF2B5EF4-FFF2-40B4-BE49-F238E27FC236}">
                <a16:creationId xmlns:a16="http://schemas.microsoft.com/office/drawing/2014/main" id="{3294DCB0-B5EC-D044-C287-CD623136A7AF}"/>
              </a:ext>
            </a:extLst>
          </p:cNvPr>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7" b="1">
                <a:solidFill>
                  <a:schemeClr val="tx1"/>
                </a:solidFill>
              </a:defRPr>
            </a:lvl1pPr>
          </a:lstStyle>
          <a:p>
            <a:pPr lvl="0"/>
            <a:r>
              <a:rPr lang="en-GB" dirty="0" err="1"/>
              <a:t>sydney.edu.au</a:t>
            </a:r>
            <a:r>
              <a:rPr lang="en-GB" dirty="0"/>
              <a:t>/</a:t>
            </a:r>
            <a:r>
              <a:rPr lang="en-GB" dirty="0" err="1"/>
              <a:t>xxxxx</a:t>
            </a:r>
            <a:endParaRPr lang="en-US" dirty="0"/>
          </a:p>
        </p:txBody>
      </p:sp>
      <p:pic>
        <p:nvPicPr>
          <p:cNvPr id="11" name="Picture 4">
            <a:extLst>
              <a:ext uri="{FF2B5EF4-FFF2-40B4-BE49-F238E27FC236}">
                <a16:creationId xmlns:a16="http://schemas.microsoft.com/office/drawing/2014/main" id="{026371A5-B0B4-75FD-EDA9-FAF993970A5F}"/>
              </a:ext>
            </a:extLst>
          </p:cNvPr>
          <p:cNvPicPr>
            <a:picLocks noChangeAspect="1"/>
          </p:cNvPicPr>
          <p:nvPr/>
        </p:nvPicPr>
        <p:blipFill>
          <a:blip r:embed="rId3"/>
          <a:stretch>
            <a:fillRect/>
          </a:stretch>
        </p:blipFill>
        <p:spPr>
          <a:xfrm>
            <a:off x="778588" y="4814971"/>
            <a:ext cx="2078160" cy="730939"/>
          </a:xfrm>
          <a:prstGeom prst="rect">
            <a:avLst/>
          </a:prstGeom>
        </p:spPr>
      </p:pic>
      <p:sp>
        <p:nvSpPr>
          <p:cNvPr id="2" name="TextBox 5">
            <a:extLst>
              <a:ext uri="{FF2B5EF4-FFF2-40B4-BE49-F238E27FC236}">
                <a16:creationId xmlns:a16="http://schemas.microsoft.com/office/drawing/2014/main" id="{CC6CB602-C08B-320B-4B19-B03FD0E5432F}"/>
              </a:ext>
            </a:extLst>
          </p:cNvPr>
          <p:cNvSpPr txBox="1"/>
          <p:nvPr/>
        </p:nvSpPr>
        <p:spPr>
          <a:xfrm rot="16200000">
            <a:off x="4713543" y="4752930"/>
            <a:ext cx="2440351" cy="194990"/>
          </a:xfrm>
          <a:prstGeom prst="rect">
            <a:avLst/>
          </a:prstGeom>
          <a:noFill/>
        </p:spPr>
        <p:txBody>
          <a:bodyPr wrap="square" rtlCol="0">
            <a:spAutoFit/>
          </a:bodyPr>
          <a:lstStyle/>
          <a:p>
            <a:r>
              <a:rPr lang="en-US" sz="667" dirty="0"/>
              <a:t>CRICOS 00026A    TEQSA PRV12057</a:t>
            </a:r>
          </a:p>
        </p:txBody>
      </p:sp>
    </p:spTree>
    <p:extLst>
      <p:ext uri="{BB962C8B-B14F-4D97-AF65-F5344CB8AC3E}">
        <p14:creationId xmlns:p14="http://schemas.microsoft.com/office/powerpoint/2010/main" val="246400158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9BEF7-4EDF-52CE-CF5E-ECD8BE43A53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A0DAD49-FB88-31D8-2580-86EB78D68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F44CE96-3D23-3511-4658-5F1F04843BDB}"/>
              </a:ext>
            </a:extLst>
          </p:cNvPr>
          <p:cNvSpPr>
            <a:spLocks noGrp="1"/>
          </p:cNvSpPr>
          <p:nvPr>
            <p:ph type="dt" sz="half" idx="10"/>
          </p:nvPr>
        </p:nvSpPr>
        <p:spPr/>
        <p:txBody>
          <a:bodyPr/>
          <a:lstStyle/>
          <a:p>
            <a:fld id="{6AAFE733-96FA-9E42-AE00-B5F8D44D4B80}" type="datetimeFigureOut">
              <a:rPr lang="en-US" smtClean="0"/>
              <a:t>7/3/24</a:t>
            </a:fld>
            <a:endParaRPr lang="en-US"/>
          </a:p>
        </p:txBody>
      </p:sp>
      <p:sp>
        <p:nvSpPr>
          <p:cNvPr id="5" name="Footer Placeholder 4">
            <a:extLst>
              <a:ext uri="{FF2B5EF4-FFF2-40B4-BE49-F238E27FC236}">
                <a16:creationId xmlns:a16="http://schemas.microsoft.com/office/drawing/2014/main" id="{E90EF7B8-9566-6A1E-E9C6-4E6C5AC8E8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15FAD4-FBBD-8FDB-3B6E-FD4C40950608}"/>
              </a:ext>
            </a:extLst>
          </p:cNvPr>
          <p:cNvSpPr>
            <a:spLocks noGrp="1"/>
          </p:cNvSpPr>
          <p:nvPr>
            <p:ph type="sldNum" sz="quarter" idx="12"/>
          </p:nvPr>
        </p:nvSpPr>
        <p:spPr/>
        <p:txBody>
          <a:bodyPr/>
          <a:lstStyle/>
          <a:p>
            <a:fld id="{A932F9A9-0C58-6148-950B-F58FB5EFA974}" type="slidenum">
              <a:rPr lang="en-US" smtClean="0"/>
              <a:t>‹#›</a:t>
            </a:fld>
            <a:endParaRPr lang="en-US"/>
          </a:p>
        </p:txBody>
      </p:sp>
    </p:spTree>
    <p:extLst>
      <p:ext uri="{BB962C8B-B14F-4D97-AF65-F5344CB8AC3E}">
        <p14:creationId xmlns:p14="http://schemas.microsoft.com/office/powerpoint/2010/main" val="2222153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a:defRPr>
            </a:lvl1pPr>
          </a:lstStyle>
          <a:p>
            <a:r>
              <a:rPr lang="en-US" dirty="0"/>
              <a:t>Title and 1 column text box</a:t>
            </a:r>
            <a:br>
              <a:rPr lang="en-US" dirty="0"/>
            </a:br>
            <a:r>
              <a:rPr lang="en-US" dirty="0"/>
              <a:t>Small body copy</a:t>
            </a:r>
            <a:endParaRPr dirty="0"/>
          </a:p>
        </p:txBody>
      </p:sp>
      <p:sp>
        <p:nvSpPr>
          <p:cNvPr id="8" name="Placeholder text 2">
            <a:extLst>
              <a:ext uri="{FF2B5EF4-FFF2-40B4-BE49-F238E27FC236}">
                <a16:creationId xmlns:a16="http://schemas.microsoft.com/office/drawing/2014/main" id="{4750A85D-7EC4-4F3C-A957-3387FB721759}"/>
              </a:ext>
            </a:extLst>
          </p:cNvPr>
          <p:cNvSpPr>
            <a:spLocks noGrp="1"/>
          </p:cNvSpPr>
          <p:nvPr>
            <p:ph type="body" idx="1" hasCustomPrompt="1"/>
          </p:nvPr>
        </p:nvSpPr>
        <p:spPr>
          <a:xfrm>
            <a:off x="2523067" y="2404532"/>
            <a:ext cx="8898467" cy="3708400"/>
          </a:xfrm>
          <a:prstGeom prst="rect">
            <a:avLst/>
          </a:prstGeom>
        </p:spPr>
        <p:txBody>
          <a:bodyPr lIns="0" tIns="0" rIns="0" bIns="0" numCol="1" spcCol="252000"/>
          <a:lstStyle>
            <a:lvl1pPr marL="228594" indent="-228594">
              <a:buFont typeface="System Font Regular"/>
              <a:buChar char="-"/>
              <a:defRPr sz="1333" b="0" i="0">
                <a:solidFill>
                  <a:srgbClr val="3C3C3B"/>
                </a:solidFill>
                <a:latin typeface="Arial"/>
                <a:cs typeface="Arial"/>
              </a:defRPr>
            </a:lvl1pPr>
            <a:lvl2pPr marL="838179" indent="-228594">
              <a:buFont typeface="System Font Regular"/>
              <a:buChar char="-"/>
              <a:defRPr sz="1333"/>
            </a:lvl2pPr>
          </a:lstStyle>
          <a:p>
            <a:r>
              <a:rPr lang="en-AU" dirty="0"/>
              <a:t>Click to add text</a:t>
            </a:r>
            <a:endParaRPr dirty="0"/>
          </a:p>
        </p:txBody>
      </p:sp>
    </p:spTree>
    <p:extLst>
      <p:ext uri="{BB962C8B-B14F-4D97-AF65-F5344CB8AC3E}">
        <p14:creationId xmlns:p14="http://schemas.microsoft.com/office/powerpoint/2010/main" val="312361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name="1 object">
    <p:spTree>
      <p:nvGrpSpPr>
        <p:cNvPr id="1" name=""/>
        <p:cNvGrpSpPr/>
        <p:nvPr/>
      </p:nvGrpSpPr>
      <p:grpSpPr>
        <a:xfrm>
          <a:off x="0" y="0"/>
          <a:ext cx="0" cy="0"/>
          <a:chOff x="0" y="0"/>
          <a:chExt cx="0" cy="0"/>
        </a:xfrm>
      </p:grpSpPr>
      <p:sp>
        <p:nvSpPr>
          <p:cNvPr id="16" name="bg object 3"/>
          <p:cNvSpPr/>
          <p:nvPr/>
        </p:nvSpPr>
        <p:spPr>
          <a:xfrm>
            <a:off x="762000" y="768349"/>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a:p>
        </p:txBody>
      </p:sp>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a:defRPr>
            </a:lvl1pPr>
          </a:lstStyle>
          <a:p>
            <a:r>
              <a:rPr lang="en-AU" dirty="0"/>
              <a:t>Title and 1 object</a:t>
            </a:r>
            <a:endParaRPr dirty="0"/>
          </a:p>
        </p:txBody>
      </p:sp>
      <p:sp>
        <p:nvSpPr>
          <p:cNvPr id="5" name="Text Placeholder 2">
            <a:extLst>
              <a:ext uri="{FF2B5EF4-FFF2-40B4-BE49-F238E27FC236}">
                <a16:creationId xmlns:a16="http://schemas.microsoft.com/office/drawing/2014/main" id="{87CDED4A-4823-EF24-3881-13F93D526601}"/>
              </a:ext>
            </a:extLst>
          </p:cNvPr>
          <p:cNvSpPr>
            <a:spLocks noGrp="1"/>
          </p:cNvSpPr>
          <p:nvPr>
            <p:ph sz="half" idx="2" hasCustomPrompt="1"/>
          </p:nvPr>
        </p:nvSpPr>
        <p:spPr>
          <a:xfrm>
            <a:off x="2508251" y="2403056"/>
            <a:ext cx="8913283" cy="3684477"/>
          </a:xfrm>
          <a:prstGeom prst="rect">
            <a:avLst/>
          </a:prstGeom>
          <a:noFill/>
        </p:spPr>
        <p:txBody>
          <a:bodyPr wrap="square" lIns="0" tIns="0" rIns="0" bIns="0">
            <a:noAutofit/>
          </a:bodyPr>
          <a:lstStyle>
            <a:lvl1pPr marL="0" indent="0">
              <a:buFont typeface="System Font Regular"/>
              <a:buNone/>
              <a:defRPr sz="1333"/>
            </a:lvl1pPr>
            <a:lvl2pPr>
              <a:defRPr sz="1333"/>
            </a:lvl2pPr>
          </a:lstStyle>
          <a:p>
            <a:pPr marL="228594" marR="0" lvl="0" indent="-228594" defTabSz="1219170" eaLnBrk="1" fontAlgn="auto" latinLnBrk="0" hangingPunct="1">
              <a:lnSpc>
                <a:spcPct val="100000"/>
              </a:lnSpc>
              <a:spcBef>
                <a:spcPts val="0"/>
              </a:spcBef>
              <a:spcAft>
                <a:spcPts val="0"/>
              </a:spcAft>
              <a:buClr>
                <a:schemeClr val="tx2"/>
              </a:buClr>
              <a:buSzTx/>
              <a:buFont typeface="System Font Regular"/>
              <a:buChar char="-"/>
              <a:tabLst/>
              <a:defRPr/>
            </a:pPr>
            <a:r>
              <a:rPr lang="en-AU" dirty="0"/>
              <a:t>Click to add text or click on icon </a:t>
            </a:r>
            <a:br>
              <a:rPr lang="en-AU" dirty="0"/>
            </a:br>
            <a:r>
              <a:rPr lang="en-AU" dirty="0"/>
              <a:t>below to add object’</a:t>
            </a:r>
          </a:p>
        </p:txBody>
      </p:sp>
      <p:sp>
        <p:nvSpPr>
          <p:cNvPr id="3" name="object 4">
            <a:extLst>
              <a:ext uri="{FF2B5EF4-FFF2-40B4-BE49-F238E27FC236}">
                <a16:creationId xmlns:a16="http://schemas.microsoft.com/office/drawing/2014/main" id="{072B83BE-F949-7430-0580-E28A8377541C}"/>
              </a:ext>
            </a:extLst>
          </p:cNvPr>
          <p:cNvSpPr txBox="1"/>
          <p:nvPr/>
        </p:nvSpPr>
        <p:spPr>
          <a:xfrm>
            <a:off x="757767" y="6300857"/>
            <a:ext cx="1257300" cy="139419"/>
          </a:xfrm>
          <a:prstGeom prst="rect">
            <a:avLst/>
          </a:prstGeom>
        </p:spPr>
        <p:txBody>
          <a:bodyPr vert="horz" wrap="square" lIns="0" tIns="5927" rIns="0" bIns="0" rtlCol="0">
            <a:spAutoFit/>
          </a:bodyPr>
          <a:lstStyle/>
          <a:p>
            <a:pPr marL="16933">
              <a:lnSpc>
                <a:spcPct val="100000"/>
              </a:lnSpc>
              <a:spcBef>
                <a:spcPts val="47"/>
              </a:spcBef>
            </a:pPr>
            <a:r>
              <a:rPr sz="867" dirty="0">
                <a:solidFill>
                  <a:srgbClr val="3C3C3B"/>
                </a:solidFill>
                <a:latin typeface="Arial"/>
                <a:cs typeface="Arial"/>
              </a:rPr>
              <a:t>The</a:t>
            </a:r>
            <a:r>
              <a:rPr sz="867" spc="20" dirty="0">
                <a:solidFill>
                  <a:srgbClr val="3C3C3B"/>
                </a:solidFill>
                <a:latin typeface="Arial"/>
                <a:cs typeface="Arial"/>
              </a:rPr>
              <a:t> </a:t>
            </a:r>
            <a:r>
              <a:rPr sz="867" spc="-13" dirty="0">
                <a:solidFill>
                  <a:srgbClr val="3C3C3B"/>
                </a:solidFill>
                <a:latin typeface="Arial"/>
                <a:cs typeface="Arial"/>
              </a:rPr>
              <a:t>University</a:t>
            </a:r>
            <a:r>
              <a:rPr sz="867" spc="13" dirty="0">
                <a:solidFill>
                  <a:srgbClr val="3C3C3B"/>
                </a:solidFill>
                <a:latin typeface="Arial"/>
                <a:cs typeface="Arial"/>
              </a:rPr>
              <a:t> </a:t>
            </a:r>
            <a:r>
              <a:rPr sz="867" dirty="0">
                <a:solidFill>
                  <a:srgbClr val="3C3C3B"/>
                </a:solidFill>
                <a:latin typeface="Arial"/>
                <a:cs typeface="Arial"/>
              </a:rPr>
              <a:t>of</a:t>
            </a:r>
            <a:r>
              <a:rPr sz="867" spc="20" dirty="0">
                <a:solidFill>
                  <a:srgbClr val="3C3C3B"/>
                </a:solidFill>
                <a:latin typeface="Arial"/>
                <a:cs typeface="Arial"/>
              </a:rPr>
              <a:t> </a:t>
            </a:r>
            <a:r>
              <a:rPr sz="867" spc="-13" dirty="0">
                <a:solidFill>
                  <a:srgbClr val="3C3C3B"/>
                </a:solidFill>
                <a:latin typeface="Arial"/>
                <a:cs typeface="Arial"/>
              </a:rPr>
              <a:t>Sydney</a:t>
            </a:r>
            <a:endParaRPr sz="867" dirty="0">
              <a:latin typeface="Arial"/>
              <a:cs typeface="Arial"/>
            </a:endParaRPr>
          </a:p>
        </p:txBody>
      </p:sp>
    </p:spTree>
    <p:extLst>
      <p:ext uri="{BB962C8B-B14F-4D97-AF65-F5344CB8AC3E}">
        <p14:creationId xmlns:p14="http://schemas.microsoft.com/office/powerpoint/2010/main" val="417555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4.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theme" Target="../theme/theme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99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720" r:id="rId8"/>
    <p:sldLayoutId id="2147483721" r:id="rId9"/>
    <p:sldLayoutId id="2147483722" r:id="rId10"/>
    <p:sldLayoutId id="2147483723" r:id="rId11"/>
    <p:sldLayoutId id="2147483724" r:id="rId12"/>
  </p:sldLayoutIdLst>
  <p:txStyles>
    <p:titleStyle>
      <a:lvl1pPr eaLnBrk="1" hangingPunct="1">
        <a:defRPr>
          <a:solidFill>
            <a:schemeClr val="accent1"/>
          </a:solidFill>
          <a:latin typeface="+mj-lt"/>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75309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txStyles>
    <p:titleStyle>
      <a:lvl1pPr eaLnBrk="1" hangingPunct="1">
        <a:defRPr>
          <a:solidFill>
            <a:schemeClr val="accent1"/>
          </a:solidFill>
          <a:latin typeface="+mj-lt"/>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0746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eaLnBrk="1" hangingPunct="1">
        <a:defRPr>
          <a:solidFill>
            <a:schemeClr val="accent1"/>
          </a:solidFill>
          <a:latin typeface="+mj-lt"/>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01734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eaLnBrk="1" hangingPunct="1">
        <a:defRPr>
          <a:solidFill>
            <a:schemeClr val="accent1"/>
          </a:solidFill>
          <a:latin typeface="+mj-lt"/>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70467" y="982131"/>
            <a:ext cx="10651067" cy="369332"/>
          </a:xfrm>
          <a:prstGeom prst="rect">
            <a:avLst/>
          </a:prstGeom>
        </p:spPr>
        <p:txBody>
          <a:bodyPr wrap="square" lIns="0" tIns="0" rIns="0" bIns="0">
            <a:spAutoFit/>
          </a:bodyPr>
          <a:lstStyle>
            <a:lvl1pPr>
              <a:defRPr sz="2400" b="0" i="0">
                <a:solidFill>
                  <a:srgbClr val="E64626"/>
                </a:solidFill>
                <a:latin typeface="Times New Roman"/>
                <a:cs typeface="Times New Roman"/>
              </a:defRPr>
            </a:lvl1pPr>
          </a:lstStyle>
          <a:p>
            <a:r>
              <a:rPr lang="en-AU" dirty="0"/>
              <a:t>Click to add title</a:t>
            </a:r>
            <a:endParaRPr dirty="0"/>
          </a:p>
        </p:txBody>
      </p:sp>
      <p:sp>
        <p:nvSpPr>
          <p:cNvPr id="3" name="Placeholder 2"/>
          <p:cNvSpPr>
            <a:spLocks noGrp="1"/>
          </p:cNvSpPr>
          <p:nvPr>
            <p:ph type="body" idx="1"/>
          </p:nvPr>
        </p:nvSpPr>
        <p:spPr>
          <a:xfrm>
            <a:off x="2523067" y="2404532"/>
            <a:ext cx="8898467" cy="3683001"/>
          </a:xfrm>
          <a:prstGeom prst="rect">
            <a:avLst/>
          </a:prstGeom>
        </p:spPr>
        <p:txBody>
          <a:bodyPr wrap="square" lIns="0" tIns="0" rIns="0" bIns="0">
            <a:noAutofit/>
          </a:bodyPr>
          <a:lstStyle>
            <a:lvl1pPr>
              <a:defRPr sz="1000" b="0" i="0">
                <a:solidFill>
                  <a:srgbClr val="3C3C3B"/>
                </a:solidFill>
                <a:latin typeface="Arial"/>
                <a:cs typeface="Arial"/>
              </a:defRPr>
            </a:lvl1pPr>
          </a:lstStyle>
          <a:p>
            <a:pPr marL="228594" lvl="0" indent="-228594">
              <a:buClr>
                <a:schemeClr val="tx2"/>
              </a:buClr>
              <a:buFont typeface="System Font Regular"/>
              <a:buChar char="-"/>
            </a:pPr>
            <a:r>
              <a:rPr lang="en-GB" sz="1333">
                <a:solidFill>
                  <a:schemeClr val="tx2"/>
                </a:solidFill>
                <a:latin typeface="+mn-lt"/>
              </a:rPr>
              <a:t>Click to edit Master text styles</a:t>
            </a:r>
          </a:p>
          <a:p>
            <a:pPr marL="228594" lvl="1" indent="-228594">
              <a:buClr>
                <a:schemeClr val="tx2"/>
              </a:buClr>
              <a:buFont typeface="System Font Regular"/>
              <a:buChar char="-"/>
            </a:pPr>
            <a:r>
              <a:rPr lang="en-GB" sz="1333">
                <a:solidFill>
                  <a:schemeClr val="tx2"/>
                </a:solidFill>
                <a:latin typeface="+mn-lt"/>
              </a:rPr>
              <a:t>Second level</a:t>
            </a:r>
          </a:p>
          <a:p>
            <a:pPr marL="228594" lvl="2" indent="-228594">
              <a:buClr>
                <a:schemeClr val="tx2"/>
              </a:buClr>
              <a:buFont typeface="System Font Regular"/>
              <a:buChar char="-"/>
            </a:pPr>
            <a:r>
              <a:rPr lang="en-GB" sz="1333">
                <a:solidFill>
                  <a:schemeClr val="tx2"/>
                </a:solidFill>
                <a:latin typeface="+mn-lt"/>
              </a:rPr>
              <a:t>Third level</a:t>
            </a:r>
          </a:p>
          <a:p>
            <a:pPr marL="228594" lvl="3" indent="-228594">
              <a:buClr>
                <a:schemeClr val="tx2"/>
              </a:buClr>
              <a:buFont typeface="System Font Regular"/>
              <a:buChar char="-"/>
            </a:pPr>
            <a:r>
              <a:rPr lang="en-GB" sz="1333">
                <a:solidFill>
                  <a:schemeClr val="tx2"/>
                </a:solidFill>
                <a:latin typeface="+mn-lt"/>
              </a:rPr>
              <a:t>Fourth level</a:t>
            </a:r>
          </a:p>
          <a:p>
            <a:pPr marL="228594" lvl="4" indent="-228594">
              <a:buClr>
                <a:schemeClr val="tx2"/>
              </a:buClr>
              <a:buFont typeface="System Font Regular"/>
              <a:buChar char="-"/>
            </a:pPr>
            <a:r>
              <a:rPr lang="en-GB" sz="1333">
                <a:solidFill>
                  <a:schemeClr val="tx2"/>
                </a:solidFill>
                <a:latin typeface="+mn-lt"/>
              </a:rPr>
              <a:t>Fifth level</a:t>
            </a:r>
            <a:endParaRPr dirty="0"/>
          </a:p>
        </p:txBody>
      </p:sp>
      <p:sp>
        <p:nvSpPr>
          <p:cNvPr id="12" name="Placeholder 3">
            <a:extLst>
              <a:ext uri="{FF2B5EF4-FFF2-40B4-BE49-F238E27FC236}">
                <a16:creationId xmlns:a16="http://schemas.microsoft.com/office/drawing/2014/main" id="{6C0811DA-1436-1C90-68E8-D6A920491400}"/>
              </a:ext>
            </a:extLst>
          </p:cNvPr>
          <p:cNvSpPr txBox="1"/>
          <p:nvPr/>
        </p:nvSpPr>
        <p:spPr>
          <a:xfrm>
            <a:off x="757767" y="6300857"/>
            <a:ext cx="1257300" cy="139419"/>
          </a:xfrm>
          <a:prstGeom prst="rect">
            <a:avLst/>
          </a:prstGeom>
        </p:spPr>
        <p:txBody>
          <a:bodyPr vert="horz" wrap="square" lIns="0" tIns="5927" rIns="0" bIns="0" rtlCol="0">
            <a:spAutoFit/>
          </a:bodyPr>
          <a:lstStyle/>
          <a:p>
            <a:pPr marL="16933">
              <a:lnSpc>
                <a:spcPct val="100000"/>
              </a:lnSpc>
              <a:spcBef>
                <a:spcPts val="47"/>
              </a:spcBef>
            </a:pPr>
            <a:r>
              <a:rPr sz="867" dirty="0">
                <a:solidFill>
                  <a:srgbClr val="3C3C3B"/>
                </a:solidFill>
                <a:latin typeface="Arial"/>
                <a:cs typeface="Arial"/>
              </a:rPr>
              <a:t>The</a:t>
            </a:r>
            <a:r>
              <a:rPr sz="867" spc="20" dirty="0">
                <a:solidFill>
                  <a:srgbClr val="3C3C3B"/>
                </a:solidFill>
                <a:latin typeface="Arial"/>
                <a:cs typeface="Arial"/>
              </a:rPr>
              <a:t> </a:t>
            </a:r>
            <a:r>
              <a:rPr sz="867" spc="-13" dirty="0">
                <a:solidFill>
                  <a:srgbClr val="3C3C3B"/>
                </a:solidFill>
                <a:latin typeface="Arial"/>
                <a:cs typeface="Arial"/>
              </a:rPr>
              <a:t>University</a:t>
            </a:r>
            <a:r>
              <a:rPr sz="867" spc="13" dirty="0">
                <a:solidFill>
                  <a:srgbClr val="3C3C3B"/>
                </a:solidFill>
                <a:latin typeface="Arial"/>
                <a:cs typeface="Arial"/>
              </a:rPr>
              <a:t> </a:t>
            </a:r>
            <a:r>
              <a:rPr sz="867" dirty="0">
                <a:solidFill>
                  <a:srgbClr val="3C3C3B"/>
                </a:solidFill>
                <a:latin typeface="Arial"/>
                <a:cs typeface="Arial"/>
              </a:rPr>
              <a:t>of</a:t>
            </a:r>
            <a:r>
              <a:rPr sz="867" spc="20" dirty="0">
                <a:solidFill>
                  <a:srgbClr val="3C3C3B"/>
                </a:solidFill>
                <a:latin typeface="Arial"/>
                <a:cs typeface="Arial"/>
              </a:rPr>
              <a:t> </a:t>
            </a:r>
            <a:r>
              <a:rPr sz="867" spc="-13" dirty="0">
                <a:solidFill>
                  <a:srgbClr val="3C3C3B"/>
                </a:solidFill>
                <a:latin typeface="Arial"/>
                <a:cs typeface="Arial"/>
              </a:rPr>
              <a:t>Sydney</a:t>
            </a:r>
            <a:endParaRPr sz="867" dirty="0">
              <a:latin typeface="Arial"/>
              <a:cs typeface="Arial"/>
            </a:endParaRPr>
          </a:p>
        </p:txBody>
      </p:sp>
      <p:sp>
        <p:nvSpPr>
          <p:cNvPr id="8" name="object 4">
            <a:extLst>
              <a:ext uri="{FF2B5EF4-FFF2-40B4-BE49-F238E27FC236}">
                <a16:creationId xmlns:a16="http://schemas.microsoft.com/office/drawing/2014/main" id="{5A642DA0-8A3F-F1D1-A500-3E3B635F525E}"/>
              </a:ext>
            </a:extLst>
          </p:cNvPr>
          <p:cNvSpPr/>
          <p:nvPr/>
        </p:nvSpPr>
        <p:spPr>
          <a:xfrm>
            <a:off x="762000" y="768349"/>
            <a:ext cx="1219200" cy="0"/>
          </a:xfrm>
          <a:custGeom>
            <a:avLst/>
            <a:gdLst/>
            <a:ahLst/>
            <a:cxnLst/>
            <a:rect l="l" t="t" r="r" b="b"/>
            <a:pathLst>
              <a:path w="914400">
                <a:moveTo>
                  <a:pt x="914400" y="0"/>
                </a:moveTo>
                <a:lnTo>
                  <a:pt x="0" y="0"/>
                </a:lnTo>
              </a:path>
            </a:pathLst>
          </a:custGeom>
          <a:ln w="9525">
            <a:solidFill>
              <a:schemeClr val="accent1"/>
            </a:solidFill>
          </a:ln>
        </p:spPr>
        <p:txBody>
          <a:bodyPr wrap="square" lIns="0" tIns="0" rIns="0" bIns="0" rtlCol="0"/>
          <a:lstStyle/>
          <a:p>
            <a:endParaRPr/>
          </a:p>
        </p:txBody>
      </p:sp>
    </p:spTree>
    <p:extLst>
      <p:ext uri="{BB962C8B-B14F-4D97-AF65-F5344CB8AC3E}">
        <p14:creationId xmlns:p14="http://schemas.microsoft.com/office/powerpoint/2010/main" val="197320697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9" r:id="rId27"/>
  </p:sldLayoutIdLst>
  <p:txStyles>
    <p:titleStyle>
      <a:lvl1pPr eaLnBrk="1" hangingPunct="1">
        <a:defRPr>
          <a:solidFill>
            <a:schemeClr val="accent1"/>
          </a:solidFill>
          <a:latin typeface="Times" pitchFamily="2" charset="0"/>
          <a:ea typeface="+mj-ea"/>
          <a:cs typeface="+mj-cs"/>
        </a:defRPr>
      </a:lvl1pPr>
    </p:titleStyle>
    <p:bodyStyle>
      <a:lvl1pPr marL="228594" indent="-228594" eaLnBrk="1" hangingPunct="1">
        <a:buClr>
          <a:schemeClr val="tx2"/>
        </a:buClr>
        <a:buFont typeface="Arial" panose="020B0604020202020204" pitchFamily="34" charset="0"/>
        <a:buChar char="•"/>
        <a:defRPr>
          <a:solidFill>
            <a:schemeClr val="tx2"/>
          </a:solidFill>
          <a:latin typeface="+mn-lt"/>
          <a:ea typeface="+mn-ea"/>
          <a:cs typeface="+mn-cs"/>
        </a:defRPr>
      </a:lvl1pPr>
      <a:lvl2pPr marL="609585" eaLnBrk="1" hangingPunct="1">
        <a:buFont typeface="Arial" panose="020B0604020202020204" pitchFamily="34" charset="0"/>
        <a:buChar char="•"/>
        <a:defRPr>
          <a:solidFill>
            <a:schemeClr val="tx2"/>
          </a:solidFill>
          <a:latin typeface="+mn-lt"/>
          <a:ea typeface="+mn-ea"/>
          <a:cs typeface="+mn-cs"/>
        </a:defRPr>
      </a:lvl2pPr>
      <a:lvl3pPr marL="1219170" eaLnBrk="1" hangingPunct="1">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4" orient="horz" pos="362">
          <p15:clr>
            <a:srgbClr val="A4A3A4"/>
          </p15:clr>
        </p15:guide>
        <p15:guide id="6" orient="horz" pos="1131">
          <p15:clr>
            <a:srgbClr val="A4A3A4"/>
          </p15:clr>
        </p15:guide>
        <p15:guide id="8" orient="horz" pos="2876">
          <p15:clr>
            <a:srgbClr val="A4A3A4"/>
          </p15:clr>
        </p15:guide>
        <p15:guide id="9" pos="360">
          <p15:clr>
            <a:srgbClr val="A4A3A4"/>
          </p15:clr>
        </p15:guide>
        <p15:guide id="10" pos="5396">
          <p15:clr>
            <a:srgbClr val="A4A3A4"/>
          </p15:clr>
        </p15:guide>
        <p15:guide id="11" pos="11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3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8.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8.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11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10.xml"/><Relationship Id="rId6" Type="http://schemas.openxmlformats.org/officeDocument/2006/relationships/image" Target="../media/image140.png"/><Relationship Id="rId5" Type="http://schemas.openxmlformats.org/officeDocument/2006/relationships/image" Target="../media/image139.jpeg"/><Relationship Id="rId4" Type="http://schemas.openxmlformats.org/officeDocument/2006/relationships/image" Target="../media/image138.png"/></Relationships>
</file>

<file path=ppt/slides/_rels/slide122.xml.rels><?xml version="1.0" encoding="UTF-8" standalone="yes"?>
<Relationships xmlns="http://schemas.openxmlformats.org/package/2006/relationships"><Relationship Id="rId3" Type="http://schemas.openxmlformats.org/officeDocument/2006/relationships/hyperlink" Target="https://en.wikipedia.org/wiki/Deep_learning" TargetMode="External"/><Relationship Id="rId2" Type="http://schemas.openxmlformats.org/officeDocument/2006/relationships/hyperlink" Target="https://en.wikipedia.org/wiki/CITE-Seq" TargetMode="External"/><Relationship Id="rId1" Type="http://schemas.openxmlformats.org/officeDocument/2006/relationships/slideLayout" Target="../slideLayouts/slideLayout59.xml"/><Relationship Id="rId4" Type="http://schemas.openxmlformats.org/officeDocument/2006/relationships/hyperlink" Target="https://en.wikipedia.org/wiki/Biological_neuron_mode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7.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8.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hyperlink" Target="https://carissaynchen.github.io/SCMultiome-CNRS-workshop-R/"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github.com/carissaynchen/SCMultiome-CNRS-workshop-R/tree/main/vignettes" TargetMode="External"/><Relationship Id="rId5" Type="http://schemas.openxmlformats.org/officeDocument/2006/relationships/hyperlink" Target="http://35.187.89.107/" TargetMode="External"/><Relationship Id="rId4" Type="http://schemas.openxmlformats.org/officeDocument/2006/relationships/hyperlink" Target="http://34.38.193.187/"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9.png"/><Relationship Id="rId7"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72.png"/><Relationship Id="rId11" Type="http://schemas.openxmlformats.org/officeDocument/2006/relationships/image" Target="../media/image78.png"/><Relationship Id="rId5" Type="http://schemas.openxmlformats.org/officeDocument/2006/relationships/image" Target="../media/image7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70.png"/><Relationship Id="rId1" Type="http://schemas.openxmlformats.org/officeDocument/2006/relationships/slideLayout" Target="../slideLayouts/slideLayout8.xml"/><Relationship Id="rId4" Type="http://schemas.openxmlformats.org/officeDocument/2006/relationships/image" Target="../media/image680.png"/></Relationships>
</file>

<file path=ppt/slides/_rels/slide55.xml.rels><?xml version="1.0" encoding="UTF-8" standalone="yes"?>
<Relationships xmlns="http://schemas.openxmlformats.org/package/2006/relationships"><Relationship Id="rId3" Type="http://schemas.openxmlformats.org/officeDocument/2006/relationships/image" Target="../media/image670.png"/><Relationship Id="rId1" Type="http://schemas.openxmlformats.org/officeDocument/2006/relationships/slideLayout" Target="../slideLayouts/slideLayout8.xml"/><Relationship Id="rId4" Type="http://schemas.openxmlformats.org/officeDocument/2006/relationships/image" Target="../media/image680.png"/></Relationships>
</file>

<file path=ppt/slides/_rels/slide5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5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58.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820.png"/><Relationship Id="rId2" Type="http://schemas.openxmlformats.org/officeDocument/2006/relationships/image" Target="../media/image450.png"/><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59.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490.png"/><Relationship Id="rId2" Type="http://schemas.openxmlformats.org/officeDocument/2006/relationships/image" Target="../media/image450.png"/><Relationship Id="rId1" Type="http://schemas.openxmlformats.org/officeDocument/2006/relationships/slideLayout" Target="../slideLayouts/slideLayout8.xml"/><Relationship Id="rId6" Type="http://schemas.openxmlformats.org/officeDocument/2006/relationships/image" Target="../media/image820.png"/><Relationship Id="rId5" Type="http://schemas.openxmlformats.org/officeDocument/2006/relationships/image" Target="../media/image480.png"/><Relationship Id="rId4" Type="http://schemas.openxmlformats.org/officeDocument/2006/relationships/image" Target="../media/image470.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8.xml"/><Relationship Id="rId5" Type="http://schemas.openxmlformats.org/officeDocument/2006/relationships/image" Target="../media/image540.png"/><Relationship Id="rId4" Type="http://schemas.openxmlformats.org/officeDocument/2006/relationships/image" Target="../media/image530.png"/></Relationships>
</file>

<file path=ppt/slides/_rels/slide61.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83.png"/><Relationship Id="rId7"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0.png"/><Relationship Id="rId1" Type="http://schemas.openxmlformats.org/officeDocument/2006/relationships/slideLayout" Target="../slideLayouts/slideLayout8.xml"/><Relationship Id="rId4" Type="http://schemas.openxmlformats.org/officeDocument/2006/relationships/image" Target="../media/image601.png"/></Relationships>
</file>

<file path=ppt/slides/_rels/slide6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0.png"/><Relationship Id="rId1" Type="http://schemas.openxmlformats.org/officeDocument/2006/relationships/slideLayout" Target="../slideLayouts/slideLayout8.xml"/><Relationship Id="rId5" Type="http://schemas.openxmlformats.org/officeDocument/2006/relationships/image" Target="../media/image610.png"/><Relationship Id="rId4" Type="http://schemas.openxmlformats.org/officeDocument/2006/relationships/image" Target="../media/image60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0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2" Type="http://schemas.openxmlformats.org/officeDocument/2006/relationships/image" Target="../media/image90.png"/><Relationship Id="rId1" Type="http://schemas.openxmlformats.org/officeDocument/2006/relationships/slideLayout" Target="../slideLayouts/slideLayout8.xml"/><Relationship Id="rId11" Type="http://schemas.openxmlformats.org/officeDocument/2006/relationships/image" Target="../media/image7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50.png"/><Relationship Id="rId7" Type="http://schemas.openxmlformats.org/officeDocument/2006/relationships/image" Target="../media/image97.png"/><Relationship Id="rId12" Type="http://schemas.openxmlformats.org/officeDocument/2006/relationships/image" Target="../media/image100.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image" Target="../media/image98.png"/><Relationship Id="rId4" Type="http://schemas.openxmlformats.org/officeDocument/2006/relationships/image" Target="../media/image790.png"/><Relationship Id="rId9" Type="http://schemas.openxmlformats.org/officeDocument/2006/relationships/image" Target="../media/image840.png"/></Relationships>
</file>

<file path=ppt/slides/_rels/slide83.xml.rels><?xml version="1.0" encoding="UTF-8" standalone="yes"?>
<Relationships xmlns="http://schemas.openxmlformats.org/package/2006/relationships"><Relationship Id="rId8" Type="http://schemas.openxmlformats.org/officeDocument/2006/relationships/image" Target="../media/image940.png"/><Relationship Id="rId13" Type="http://schemas.openxmlformats.org/officeDocument/2006/relationships/image" Target="../media/image107.png"/><Relationship Id="rId3" Type="http://schemas.openxmlformats.org/officeDocument/2006/relationships/image" Target="../media/image101.png"/><Relationship Id="rId7" Type="http://schemas.openxmlformats.org/officeDocument/2006/relationships/image" Target="../media/image930.png"/><Relationship Id="rId12" Type="http://schemas.openxmlformats.org/officeDocument/2006/relationships/image" Target="../media/image106.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910.png"/><Relationship Id="rId15" Type="http://schemas.openxmlformats.org/officeDocument/2006/relationships/image" Target="../media/image1010.png"/><Relationship Id="rId10" Type="http://schemas.openxmlformats.org/officeDocument/2006/relationships/image" Target="../media/image104.png"/><Relationship Id="rId4" Type="http://schemas.openxmlformats.org/officeDocument/2006/relationships/image" Target="../media/image900.png"/><Relationship Id="rId9" Type="http://schemas.openxmlformats.org/officeDocument/2006/relationships/image" Target="../media/image103.png"/><Relationship Id="rId14" Type="http://schemas.openxmlformats.org/officeDocument/2006/relationships/image" Target="../media/image108.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 Id="rId5" Type="http://schemas.openxmlformats.org/officeDocument/2006/relationships/image" Target="../media/image107.png"/><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sydneybiox.github.io/scMerge/" TargetMode="External"/><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BB769DE-3A4B-24CB-386C-3EB898D82DF9}"/>
              </a:ext>
            </a:extLst>
          </p:cNvPr>
          <p:cNvSpPr>
            <a:spLocks noGrp="1"/>
          </p:cNvSpPr>
          <p:nvPr>
            <p:ph type="title"/>
          </p:nvPr>
        </p:nvSpPr>
        <p:spPr>
          <a:xfrm>
            <a:off x="624184" y="1250103"/>
            <a:ext cx="5289313" cy="1262103"/>
          </a:xfrm>
        </p:spPr>
        <p:txBody>
          <a:bodyPr/>
          <a:lstStyle/>
          <a:p>
            <a:r>
              <a:rPr lang="en-US" dirty="0"/>
              <a:t>Computational Analysis of Single-cell Omics Data Workshop</a:t>
            </a:r>
          </a:p>
        </p:txBody>
      </p:sp>
      <p:sp>
        <p:nvSpPr>
          <p:cNvPr id="15" name="Text Placeholder 2">
            <a:extLst>
              <a:ext uri="{FF2B5EF4-FFF2-40B4-BE49-F238E27FC236}">
                <a16:creationId xmlns:a16="http://schemas.microsoft.com/office/drawing/2014/main" id="{AE1F9882-A258-3B5B-7D4A-C3E995EC9737}"/>
              </a:ext>
            </a:extLst>
          </p:cNvPr>
          <p:cNvSpPr>
            <a:spLocks noGrp="1"/>
          </p:cNvSpPr>
          <p:nvPr>
            <p:ph type="body" sz="quarter" idx="14"/>
          </p:nvPr>
        </p:nvSpPr>
        <p:spPr>
          <a:xfrm>
            <a:off x="624184" y="3136884"/>
            <a:ext cx="5289312" cy="1571039"/>
          </a:xfrm>
        </p:spPr>
        <p:txBody>
          <a:bodyPr/>
          <a:lstStyle/>
          <a:p>
            <a:r>
              <a:rPr lang="en-US" dirty="0"/>
              <a:t>Sharon Long, Carissa Chen, </a:t>
            </a:r>
            <a:r>
              <a:rPr lang="en-US" dirty="0" err="1"/>
              <a:t>Pengyi</a:t>
            </a:r>
            <a:r>
              <a:rPr lang="en-US" dirty="0"/>
              <a:t> Yang</a:t>
            </a:r>
          </a:p>
          <a:p>
            <a:endParaRPr lang="en-US" dirty="0"/>
          </a:p>
          <a:p>
            <a:r>
              <a:rPr lang="en-US" dirty="0"/>
              <a:t>Computational Systems Biology Unit, Children’s Medical Research Institute, Sydney Medical School</a:t>
            </a:r>
          </a:p>
        </p:txBody>
      </p:sp>
    </p:spTree>
    <p:extLst>
      <p:ext uri="{BB962C8B-B14F-4D97-AF65-F5344CB8AC3E}">
        <p14:creationId xmlns:p14="http://schemas.microsoft.com/office/powerpoint/2010/main" val="530759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36B631-FFE4-FE93-DFA0-434E0A8C0210}"/>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50641E1-CC31-5FF5-0C3E-08226C472100}"/>
              </a:ext>
            </a:extLst>
          </p:cNvPr>
          <p:cNvSpPr txBox="1">
            <a:spLocks/>
          </p:cNvSpPr>
          <p:nvPr/>
        </p:nvSpPr>
        <p:spPr>
          <a:xfrm>
            <a:off x="128311" y="-37308"/>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SHARE-seq and 10x </a:t>
            </a:r>
            <a:r>
              <a:rPr lang="en-US" dirty="0" err="1">
                <a:solidFill>
                  <a:schemeClr val="bg1"/>
                </a:solidFill>
              </a:rPr>
              <a:t>multiome</a:t>
            </a:r>
            <a:endParaRPr lang="en-US" dirty="0">
              <a:solidFill>
                <a:schemeClr val="bg1"/>
              </a:solidFill>
            </a:endParaRPr>
          </a:p>
        </p:txBody>
      </p:sp>
      <p:grpSp>
        <p:nvGrpSpPr>
          <p:cNvPr id="5" name="Group 4">
            <a:extLst>
              <a:ext uri="{FF2B5EF4-FFF2-40B4-BE49-F238E27FC236}">
                <a16:creationId xmlns:a16="http://schemas.microsoft.com/office/drawing/2014/main" id="{30DD9959-0FA6-5140-3ABC-8887071B145B}"/>
              </a:ext>
            </a:extLst>
          </p:cNvPr>
          <p:cNvGrpSpPr/>
          <p:nvPr/>
        </p:nvGrpSpPr>
        <p:grpSpPr>
          <a:xfrm>
            <a:off x="669174" y="486694"/>
            <a:ext cx="3073804" cy="3866812"/>
            <a:chOff x="399688" y="810072"/>
            <a:chExt cx="3434026" cy="4378687"/>
          </a:xfrm>
        </p:grpSpPr>
        <p:pic>
          <p:nvPicPr>
            <p:cNvPr id="2050" name="Picture 2" descr="rna-seq">
              <a:extLst>
                <a:ext uri="{FF2B5EF4-FFF2-40B4-BE49-F238E27FC236}">
                  <a16:creationId xmlns:a16="http://schemas.microsoft.com/office/drawing/2014/main" id="{47A712F9-1E7D-EA82-BA14-751FC82D4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88" y="810072"/>
              <a:ext cx="3434026" cy="43786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75610EF-545B-5B16-6367-0F07B0F009CE}"/>
                </a:ext>
              </a:extLst>
            </p:cNvPr>
            <p:cNvSpPr/>
            <p:nvPr/>
          </p:nvSpPr>
          <p:spPr>
            <a:xfrm>
              <a:off x="2055866" y="3375302"/>
              <a:ext cx="1777848" cy="18134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96D1DA17-9E96-2334-61DC-4685EFA4CD21}"/>
              </a:ext>
            </a:extLst>
          </p:cNvPr>
          <p:cNvSpPr txBox="1"/>
          <p:nvPr/>
        </p:nvSpPr>
        <p:spPr>
          <a:xfrm>
            <a:off x="332709" y="4145757"/>
            <a:ext cx="3591048" cy="415498"/>
          </a:xfrm>
          <a:prstGeom prst="rect">
            <a:avLst/>
          </a:prstGeom>
          <a:noFill/>
        </p:spPr>
        <p:txBody>
          <a:bodyPr wrap="none" rtlCol="0">
            <a:spAutoFit/>
          </a:bodyPr>
          <a:lstStyle/>
          <a:p>
            <a:pPr algn="ctr"/>
            <a:r>
              <a:rPr lang="en-US" sz="1200" dirty="0"/>
              <a:t>Schematic of the wet lab workflow for SHARE-seq</a:t>
            </a:r>
          </a:p>
          <a:p>
            <a:pPr algn="ctr"/>
            <a:r>
              <a:rPr lang="en-US" sz="900" dirty="0"/>
              <a:t>(</a:t>
            </a:r>
            <a:r>
              <a:rPr lang="en-AU" sz="900" dirty="0"/>
              <a:t>Ma et al, (2020), Cell</a:t>
            </a:r>
            <a:r>
              <a:rPr lang="en-US" sz="900" dirty="0"/>
              <a:t>)</a:t>
            </a:r>
          </a:p>
        </p:txBody>
      </p:sp>
      <p:sp>
        <p:nvSpPr>
          <p:cNvPr id="21" name="文本框 49">
            <a:extLst>
              <a:ext uri="{FF2B5EF4-FFF2-40B4-BE49-F238E27FC236}">
                <a16:creationId xmlns:a16="http://schemas.microsoft.com/office/drawing/2014/main" id="{11D22830-11BF-67EF-8210-70BEF3A30EF0}"/>
              </a:ext>
            </a:extLst>
          </p:cNvPr>
          <p:cNvSpPr txBox="1"/>
          <p:nvPr/>
        </p:nvSpPr>
        <p:spPr>
          <a:xfrm>
            <a:off x="49246" y="4554583"/>
            <a:ext cx="8353216" cy="2308324"/>
          </a:xfrm>
          <a:prstGeom prst="rect">
            <a:avLst/>
          </a:prstGeom>
          <a:noFill/>
        </p:spPr>
        <p:txBody>
          <a:bodyPr wrap="square" rtlCol="0">
            <a:spAutoFit/>
          </a:bodyPr>
          <a:lstStyle/>
          <a:p>
            <a:pPr algn="l"/>
            <a:r>
              <a:rPr lang="en-US" altLang="zh-CN" sz="1600" b="1" dirty="0"/>
              <a:t>SHARE-seq </a:t>
            </a:r>
            <a:r>
              <a:rPr lang="en-US" altLang="zh-CN" sz="1600" dirty="0"/>
              <a:t>(</a:t>
            </a:r>
            <a:r>
              <a:rPr lang="en-US" altLang="zh-CN" sz="1600" b="1" u="sng" dirty="0"/>
              <a:t>S</a:t>
            </a:r>
            <a:r>
              <a:rPr lang="en-US" altLang="zh-CN" sz="1600" dirty="0"/>
              <a:t>imultaneous </a:t>
            </a:r>
            <a:r>
              <a:rPr lang="en-US" altLang="zh-CN" sz="1600" b="1" u="sng" dirty="0"/>
              <a:t>H</a:t>
            </a:r>
            <a:r>
              <a:rPr lang="en-US" altLang="zh-CN" sz="1600" dirty="0"/>
              <a:t>igh-throughput </a:t>
            </a:r>
            <a:r>
              <a:rPr lang="en-US" altLang="zh-CN" sz="1600" b="1" u="sng" dirty="0"/>
              <a:t>A</a:t>
            </a:r>
            <a:r>
              <a:rPr lang="en-US" altLang="zh-CN" sz="1600" dirty="0"/>
              <a:t>TAC, and </a:t>
            </a:r>
            <a:r>
              <a:rPr lang="en-US" altLang="zh-CN" sz="1600" b="1" u="sng" dirty="0"/>
              <a:t>R</a:t>
            </a:r>
            <a:r>
              <a:rPr lang="en-US" altLang="zh-CN" sz="1600" dirty="0"/>
              <a:t>NA </a:t>
            </a:r>
            <a:r>
              <a:rPr lang="en-US" altLang="zh-CN" sz="1600" b="1" u="sng" dirty="0"/>
              <a:t>E</a:t>
            </a:r>
            <a:r>
              <a:rPr lang="en-US" altLang="zh-CN" sz="1600" dirty="0"/>
              <a:t>xpression with </a:t>
            </a:r>
            <a:r>
              <a:rPr lang="en-US" altLang="zh-CN" sz="1600" b="1" u="sng" dirty="0"/>
              <a:t>seq</a:t>
            </a:r>
            <a:r>
              <a:rPr lang="en-US" altLang="zh-CN" sz="1600" dirty="0"/>
              <a:t>uencing) </a:t>
            </a:r>
          </a:p>
          <a:p>
            <a:pPr algn="l"/>
            <a:r>
              <a:rPr lang="en-US" altLang="zh-CN" sz="1600" dirty="0"/>
              <a:t>and </a:t>
            </a:r>
            <a:r>
              <a:rPr lang="en-US" altLang="zh-CN" sz="1600" b="1" dirty="0"/>
              <a:t>10x </a:t>
            </a:r>
            <a:r>
              <a:rPr lang="en-US" altLang="zh-CN" sz="1600" b="1" dirty="0" err="1"/>
              <a:t>multiome</a:t>
            </a:r>
            <a:r>
              <a:rPr lang="en-US" altLang="zh-CN" sz="1600" b="1" dirty="0"/>
              <a:t> </a:t>
            </a:r>
            <a:r>
              <a:rPr lang="en-US" altLang="zh-CN" sz="1600" dirty="0"/>
              <a:t>(Chromium Single Cell </a:t>
            </a:r>
            <a:r>
              <a:rPr lang="en-US" altLang="zh-CN" sz="1600" dirty="0" err="1"/>
              <a:t>Multiome</a:t>
            </a:r>
            <a:r>
              <a:rPr lang="en-US" altLang="zh-CN" sz="1600" dirty="0"/>
              <a:t> ATAC + Gene Expression):</a:t>
            </a:r>
          </a:p>
          <a:p>
            <a:pPr marL="285750" indent="-285750" algn="l">
              <a:buFont typeface="Arial" panose="020B0604020202020204" pitchFamily="34" charset="0"/>
              <a:buChar char="•"/>
            </a:pPr>
            <a:r>
              <a:rPr lang="en-US" sz="1600" dirty="0"/>
              <a:t>Sequencing-based methods that can simultaneously measure </a:t>
            </a:r>
            <a:r>
              <a:rPr lang="en-US" sz="1600" b="1" u="sng" dirty="0"/>
              <a:t>chromatin accessibility</a:t>
            </a:r>
            <a:r>
              <a:rPr lang="en-US" sz="1600" b="1" dirty="0"/>
              <a:t> </a:t>
            </a:r>
            <a:r>
              <a:rPr lang="en-US" sz="1600" dirty="0"/>
              <a:t>and </a:t>
            </a:r>
            <a:r>
              <a:rPr lang="en-US" sz="1600" b="1" u="sng" dirty="0"/>
              <a:t>gene expression</a:t>
            </a:r>
            <a:r>
              <a:rPr lang="en-US" sz="1600" dirty="0"/>
              <a:t> in the same single cell.</a:t>
            </a:r>
          </a:p>
          <a:p>
            <a:pPr marL="285750" indent="-285750" algn="l">
              <a:buFont typeface="Arial" panose="020B0604020202020204" pitchFamily="34" charset="0"/>
              <a:buChar char="•"/>
            </a:pPr>
            <a:r>
              <a:rPr lang="en-US" altLang="zh-CN" sz="1600" dirty="0"/>
              <a:t>More comprehensive cell population identification with gene expression + chromatin accessibility profile.</a:t>
            </a:r>
          </a:p>
          <a:p>
            <a:pPr marL="285750" indent="-285750" algn="l">
              <a:buFont typeface="Arial" panose="020B0604020202020204" pitchFamily="34" charset="0"/>
              <a:buChar char="•"/>
            </a:pPr>
            <a:r>
              <a:rPr lang="en-US" altLang="zh-CN" sz="1600" dirty="0"/>
              <a:t>Maps </a:t>
            </a:r>
            <a:r>
              <a:rPr lang="en-AU" sz="1600" dirty="0"/>
              <a:t>regulatory networks in single cells: What regulatory elements are active? Where are transcription factors binding?</a:t>
            </a:r>
            <a:r>
              <a:rPr lang="en-AU" sz="1600" b="0" i="0" dirty="0">
                <a:solidFill>
                  <a:srgbClr val="1C1D4E"/>
                </a:solidFill>
                <a:effectLst/>
                <a:highlight>
                  <a:srgbClr val="FFFFFF"/>
                </a:highlight>
                <a:latin typeface="Albert Sans"/>
              </a:rPr>
              <a:t> </a:t>
            </a:r>
            <a:r>
              <a:rPr lang="en-AU" sz="1600" dirty="0"/>
              <a:t>What are the unique gene networks in each cell type?</a:t>
            </a:r>
          </a:p>
        </p:txBody>
      </p:sp>
      <p:pic>
        <p:nvPicPr>
          <p:cNvPr id="24" name="Picture 23">
            <a:extLst>
              <a:ext uri="{FF2B5EF4-FFF2-40B4-BE49-F238E27FC236}">
                <a16:creationId xmlns:a16="http://schemas.microsoft.com/office/drawing/2014/main" id="{287E1961-7571-0D6C-6994-763F03E8778E}"/>
              </a:ext>
            </a:extLst>
          </p:cNvPr>
          <p:cNvPicPr>
            <a:picLocks noChangeAspect="1"/>
          </p:cNvPicPr>
          <p:nvPr/>
        </p:nvPicPr>
        <p:blipFill>
          <a:blip r:embed="rId3"/>
          <a:stretch>
            <a:fillRect/>
          </a:stretch>
        </p:blipFill>
        <p:spPr>
          <a:xfrm>
            <a:off x="3802026" y="484258"/>
            <a:ext cx="8261663" cy="3482858"/>
          </a:xfrm>
          <a:prstGeom prst="rect">
            <a:avLst/>
          </a:prstGeom>
        </p:spPr>
      </p:pic>
      <p:sp>
        <p:nvSpPr>
          <p:cNvPr id="25" name="TextBox 24">
            <a:extLst>
              <a:ext uri="{FF2B5EF4-FFF2-40B4-BE49-F238E27FC236}">
                <a16:creationId xmlns:a16="http://schemas.microsoft.com/office/drawing/2014/main" id="{931AC513-CBAF-BAF8-669A-EAAACCCE9074}"/>
              </a:ext>
            </a:extLst>
          </p:cNvPr>
          <p:cNvSpPr txBox="1"/>
          <p:nvPr/>
        </p:nvSpPr>
        <p:spPr>
          <a:xfrm>
            <a:off x="6564459" y="4145757"/>
            <a:ext cx="3676006" cy="415498"/>
          </a:xfrm>
          <a:prstGeom prst="rect">
            <a:avLst/>
          </a:prstGeom>
          <a:noFill/>
        </p:spPr>
        <p:txBody>
          <a:bodyPr wrap="none" rtlCol="0">
            <a:spAutoFit/>
          </a:bodyPr>
          <a:lstStyle/>
          <a:p>
            <a:pPr algn="ctr"/>
            <a:r>
              <a:rPr lang="en-US" sz="1200" dirty="0"/>
              <a:t>Schematic of the wet lab workflow for 10x </a:t>
            </a:r>
            <a:r>
              <a:rPr lang="en-US" sz="1200" dirty="0" err="1"/>
              <a:t>multiome</a:t>
            </a:r>
            <a:endParaRPr lang="en-US" sz="1200" dirty="0"/>
          </a:p>
          <a:p>
            <a:pPr algn="ctr"/>
            <a:r>
              <a:rPr lang="en-US" sz="900" dirty="0"/>
              <a:t>(</a:t>
            </a:r>
            <a:r>
              <a:rPr lang="en-AU" sz="900" b="0" i="0" dirty="0">
                <a:solidFill>
                  <a:srgbClr val="212529"/>
                </a:solidFill>
                <a:effectLst/>
                <a:highlight>
                  <a:srgbClr val="FFFFFF"/>
                </a:highlight>
                <a:latin typeface="Lato" panose="020F0502020204030204" pitchFamily="34" charset="0"/>
              </a:rPr>
              <a:t>10x Genomics</a:t>
            </a:r>
            <a:r>
              <a:rPr lang="en-US" sz="900" dirty="0"/>
              <a:t>)</a:t>
            </a:r>
          </a:p>
        </p:txBody>
      </p:sp>
      <p:cxnSp>
        <p:nvCxnSpPr>
          <p:cNvPr id="26" name="Straight Connector 25">
            <a:extLst>
              <a:ext uri="{FF2B5EF4-FFF2-40B4-BE49-F238E27FC236}">
                <a16:creationId xmlns:a16="http://schemas.microsoft.com/office/drawing/2014/main" id="{B18056EF-E537-AE75-4F3D-EB360B3EC79A}"/>
              </a:ext>
            </a:extLst>
          </p:cNvPr>
          <p:cNvCxnSpPr>
            <a:cxnSpLocks/>
          </p:cNvCxnSpPr>
          <p:nvPr/>
        </p:nvCxnSpPr>
        <p:spPr>
          <a:xfrm>
            <a:off x="49246" y="4554583"/>
            <a:ext cx="12095543" cy="6672"/>
          </a:xfrm>
          <a:prstGeom prst="line">
            <a:avLst/>
          </a:prstGeom>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09AB61FA-26EA-4FA0-A53A-51B9C25C6876}"/>
              </a:ext>
            </a:extLst>
          </p:cNvPr>
          <p:cNvPicPr>
            <a:picLocks noChangeAspect="1"/>
          </p:cNvPicPr>
          <p:nvPr/>
        </p:nvPicPr>
        <p:blipFill rotWithShape="1">
          <a:blip r:embed="rId4">
            <a:duotone>
              <a:schemeClr val="accent1">
                <a:shade val="45000"/>
                <a:satMod val="135000"/>
              </a:schemeClr>
              <a:prstClr val="white"/>
            </a:duotone>
          </a:blip>
          <a:srcRect l="31713" t="17228" r="5036" b="7298"/>
          <a:stretch/>
        </p:blipFill>
        <p:spPr>
          <a:xfrm>
            <a:off x="9276280" y="5017902"/>
            <a:ext cx="897494" cy="1124948"/>
          </a:xfrm>
          <a:prstGeom prst="rect">
            <a:avLst/>
          </a:prstGeom>
        </p:spPr>
      </p:pic>
      <p:sp>
        <p:nvSpPr>
          <p:cNvPr id="28" name="文本框 49">
            <a:extLst>
              <a:ext uri="{FF2B5EF4-FFF2-40B4-BE49-F238E27FC236}">
                <a16:creationId xmlns:a16="http://schemas.microsoft.com/office/drawing/2014/main" id="{D325029F-8A99-0B72-EB49-6669963BDBDC}"/>
              </a:ext>
            </a:extLst>
          </p:cNvPr>
          <p:cNvSpPr txBox="1"/>
          <p:nvPr/>
        </p:nvSpPr>
        <p:spPr>
          <a:xfrm>
            <a:off x="9399877" y="4807967"/>
            <a:ext cx="693472" cy="246221"/>
          </a:xfrm>
          <a:prstGeom prst="rect">
            <a:avLst/>
          </a:prstGeom>
          <a:noFill/>
        </p:spPr>
        <p:txBody>
          <a:bodyPr wrap="square" rtlCol="0">
            <a:spAutoFit/>
          </a:bodyPr>
          <a:lstStyle/>
          <a:p>
            <a:pPr algn="ctr"/>
            <a:r>
              <a:rPr lang="en-US" altLang="zh-CN" sz="1000" dirty="0"/>
              <a:t>Genes</a:t>
            </a:r>
          </a:p>
        </p:txBody>
      </p:sp>
      <p:sp>
        <p:nvSpPr>
          <p:cNvPr id="29" name="文本框 49">
            <a:extLst>
              <a:ext uri="{FF2B5EF4-FFF2-40B4-BE49-F238E27FC236}">
                <a16:creationId xmlns:a16="http://schemas.microsoft.com/office/drawing/2014/main" id="{624A9024-0237-40D8-0561-C67FB872044F}"/>
              </a:ext>
            </a:extLst>
          </p:cNvPr>
          <p:cNvSpPr txBox="1"/>
          <p:nvPr/>
        </p:nvSpPr>
        <p:spPr>
          <a:xfrm>
            <a:off x="8747109" y="5423925"/>
            <a:ext cx="693472" cy="246221"/>
          </a:xfrm>
          <a:prstGeom prst="rect">
            <a:avLst/>
          </a:prstGeom>
          <a:noFill/>
        </p:spPr>
        <p:txBody>
          <a:bodyPr wrap="square" rtlCol="0">
            <a:spAutoFit/>
          </a:bodyPr>
          <a:lstStyle/>
          <a:p>
            <a:pPr algn="ctr"/>
            <a:r>
              <a:rPr lang="en-US" altLang="zh-CN" sz="1000" dirty="0"/>
              <a:t>Cells</a:t>
            </a:r>
          </a:p>
        </p:txBody>
      </p:sp>
      <p:sp>
        <p:nvSpPr>
          <p:cNvPr id="30" name="文本框 49">
            <a:extLst>
              <a:ext uri="{FF2B5EF4-FFF2-40B4-BE49-F238E27FC236}">
                <a16:creationId xmlns:a16="http://schemas.microsoft.com/office/drawing/2014/main" id="{C7A2308D-0B07-4FB7-1364-D8975F032262}"/>
              </a:ext>
            </a:extLst>
          </p:cNvPr>
          <p:cNvSpPr txBox="1"/>
          <p:nvPr/>
        </p:nvSpPr>
        <p:spPr>
          <a:xfrm>
            <a:off x="10703257" y="4807966"/>
            <a:ext cx="768138" cy="246221"/>
          </a:xfrm>
          <a:prstGeom prst="rect">
            <a:avLst/>
          </a:prstGeom>
          <a:noFill/>
        </p:spPr>
        <p:txBody>
          <a:bodyPr wrap="square" rtlCol="0">
            <a:spAutoFit/>
          </a:bodyPr>
          <a:lstStyle/>
          <a:p>
            <a:pPr algn="ctr"/>
            <a:r>
              <a:rPr lang="en-US" altLang="zh-CN" sz="1000" dirty="0"/>
              <a:t>Peaks</a:t>
            </a:r>
          </a:p>
        </p:txBody>
      </p:sp>
      <p:grpSp>
        <p:nvGrpSpPr>
          <p:cNvPr id="31" name="Group 30">
            <a:extLst>
              <a:ext uri="{FF2B5EF4-FFF2-40B4-BE49-F238E27FC236}">
                <a16:creationId xmlns:a16="http://schemas.microsoft.com/office/drawing/2014/main" id="{42F90912-6F0D-3D3E-C732-B80305A202D0}"/>
              </a:ext>
            </a:extLst>
          </p:cNvPr>
          <p:cNvGrpSpPr/>
          <p:nvPr/>
        </p:nvGrpSpPr>
        <p:grpSpPr>
          <a:xfrm>
            <a:off x="10447168" y="5017902"/>
            <a:ext cx="1260980" cy="1129328"/>
            <a:chOff x="2777971" y="5055423"/>
            <a:chExt cx="1260980" cy="1129328"/>
          </a:xfrm>
        </p:grpSpPr>
        <p:pic>
          <p:nvPicPr>
            <p:cNvPr id="32" name="Picture 31">
              <a:extLst>
                <a:ext uri="{FF2B5EF4-FFF2-40B4-BE49-F238E27FC236}">
                  <a16:creationId xmlns:a16="http://schemas.microsoft.com/office/drawing/2014/main" id="{59266477-D591-FE51-25F3-9B3C98F8F14A}"/>
                </a:ext>
              </a:extLst>
            </p:cNvPr>
            <p:cNvPicPr>
              <a:picLocks noChangeAspect="1"/>
            </p:cNvPicPr>
            <p:nvPr/>
          </p:nvPicPr>
          <p:blipFill rotWithShape="1">
            <a:blip r:embed="rId5"/>
            <a:srcRect l="10664" t="4360" r="12416" b="2823"/>
            <a:stretch/>
          </p:blipFill>
          <p:spPr>
            <a:xfrm>
              <a:off x="2777971" y="5055423"/>
              <a:ext cx="438534" cy="1129328"/>
            </a:xfrm>
            <a:prstGeom prst="rect">
              <a:avLst/>
            </a:prstGeom>
          </p:spPr>
        </p:pic>
        <p:pic>
          <p:nvPicPr>
            <p:cNvPr id="33" name="Picture 32">
              <a:extLst>
                <a:ext uri="{FF2B5EF4-FFF2-40B4-BE49-F238E27FC236}">
                  <a16:creationId xmlns:a16="http://schemas.microsoft.com/office/drawing/2014/main" id="{658E8B16-388C-717D-B072-35E159386FF7}"/>
                </a:ext>
              </a:extLst>
            </p:cNvPr>
            <p:cNvPicPr>
              <a:picLocks noChangeAspect="1"/>
            </p:cNvPicPr>
            <p:nvPr/>
          </p:nvPicPr>
          <p:blipFill rotWithShape="1">
            <a:blip r:embed="rId5"/>
            <a:srcRect l="24428" t="4360" r="26056" b="2823"/>
            <a:stretch/>
          </p:blipFill>
          <p:spPr>
            <a:xfrm>
              <a:off x="3135831" y="5055423"/>
              <a:ext cx="282298" cy="1129328"/>
            </a:xfrm>
            <a:prstGeom prst="rect">
              <a:avLst/>
            </a:prstGeom>
          </p:spPr>
        </p:pic>
        <p:pic>
          <p:nvPicPr>
            <p:cNvPr id="34" name="Picture 33">
              <a:extLst>
                <a:ext uri="{FF2B5EF4-FFF2-40B4-BE49-F238E27FC236}">
                  <a16:creationId xmlns:a16="http://schemas.microsoft.com/office/drawing/2014/main" id="{238EAA49-7703-E8A7-232B-40286DC5EC84}"/>
                </a:ext>
              </a:extLst>
            </p:cNvPr>
            <p:cNvPicPr>
              <a:picLocks noChangeAspect="1"/>
            </p:cNvPicPr>
            <p:nvPr/>
          </p:nvPicPr>
          <p:blipFill rotWithShape="1">
            <a:blip r:embed="rId5"/>
            <a:srcRect l="24428" t="4360" r="26056" b="2823"/>
            <a:stretch/>
          </p:blipFill>
          <p:spPr>
            <a:xfrm>
              <a:off x="3403850" y="5055423"/>
              <a:ext cx="282298" cy="1129328"/>
            </a:xfrm>
            <a:prstGeom prst="rect">
              <a:avLst/>
            </a:prstGeom>
          </p:spPr>
        </p:pic>
        <p:pic>
          <p:nvPicPr>
            <p:cNvPr id="35" name="Picture 34">
              <a:extLst>
                <a:ext uri="{FF2B5EF4-FFF2-40B4-BE49-F238E27FC236}">
                  <a16:creationId xmlns:a16="http://schemas.microsoft.com/office/drawing/2014/main" id="{0DB8B0C9-6068-9A01-740D-0FDC52221D04}"/>
                </a:ext>
              </a:extLst>
            </p:cNvPr>
            <p:cNvPicPr>
              <a:picLocks noChangeAspect="1"/>
            </p:cNvPicPr>
            <p:nvPr/>
          </p:nvPicPr>
          <p:blipFill rotWithShape="1">
            <a:blip r:embed="rId5"/>
            <a:srcRect l="24625" t="4360" r="12416" b="2823"/>
            <a:stretch/>
          </p:blipFill>
          <p:spPr>
            <a:xfrm>
              <a:off x="3680011" y="5055423"/>
              <a:ext cx="358940" cy="1129328"/>
            </a:xfrm>
            <a:prstGeom prst="rect">
              <a:avLst/>
            </a:prstGeom>
          </p:spPr>
        </p:pic>
      </p:grpSp>
      <p:sp>
        <p:nvSpPr>
          <p:cNvPr id="36" name="TextBox 35">
            <a:extLst>
              <a:ext uri="{FF2B5EF4-FFF2-40B4-BE49-F238E27FC236}">
                <a16:creationId xmlns:a16="http://schemas.microsoft.com/office/drawing/2014/main" id="{DF06321A-9B36-6E68-BDCF-7072904074C4}"/>
              </a:ext>
            </a:extLst>
          </p:cNvPr>
          <p:cNvSpPr txBox="1"/>
          <p:nvPr/>
        </p:nvSpPr>
        <p:spPr>
          <a:xfrm>
            <a:off x="9209391" y="6147604"/>
            <a:ext cx="2609009" cy="276999"/>
          </a:xfrm>
          <a:prstGeom prst="rect">
            <a:avLst/>
          </a:prstGeom>
          <a:noFill/>
        </p:spPr>
        <p:txBody>
          <a:bodyPr wrap="square" rtlCol="0">
            <a:spAutoFit/>
          </a:bodyPr>
          <a:lstStyle/>
          <a:p>
            <a:pPr algn="ctr"/>
            <a:r>
              <a:rPr lang="en-US" sz="1200" dirty="0"/>
              <a:t>Structure of processed count matrix</a:t>
            </a:r>
          </a:p>
        </p:txBody>
      </p:sp>
      <p:pic>
        <p:nvPicPr>
          <p:cNvPr id="38" name="Picture 37">
            <a:extLst>
              <a:ext uri="{FF2B5EF4-FFF2-40B4-BE49-F238E27FC236}">
                <a16:creationId xmlns:a16="http://schemas.microsoft.com/office/drawing/2014/main" id="{181A8D97-2AF5-3B8E-5BEE-F3E4A12699BF}"/>
              </a:ext>
            </a:extLst>
          </p:cNvPr>
          <p:cNvPicPr>
            <a:picLocks noChangeAspect="1"/>
          </p:cNvPicPr>
          <p:nvPr/>
        </p:nvPicPr>
        <p:blipFill>
          <a:blip r:embed="rId6"/>
          <a:stretch>
            <a:fillRect/>
          </a:stretch>
        </p:blipFill>
        <p:spPr>
          <a:xfrm>
            <a:off x="2049883" y="2752045"/>
            <a:ext cx="1752144" cy="1404693"/>
          </a:xfrm>
          <a:prstGeom prst="rect">
            <a:avLst/>
          </a:prstGeom>
          <a:ln>
            <a:solidFill>
              <a:schemeClr val="bg1">
                <a:lumMod val="50000"/>
              </a:schemeClr>
            </a:solidFill>
          </a:ln>
        </p:spPr>
      </p:pic>
    </p:spTree>
    <p:extLst>
      <p:ext uri="{BB962C8B-B14F-4D97-AF65-F5344CB8AC3E}">
        <p14:creationId xmlns:p14="http://schemas.microsoft.com/office/powerpoint/2010/main" val="1416167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97B347-6B38-BA68-7A4A-C46FBB59BDAF}"/>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D5136-A59E-9DAD-78D2-F0865CA41099}"/>
              </a:ext>
            </a:extLst>
          </p:cNvPr>
          <p:cNvSpPr>
            <a:spLocks noGrp="1"/>
          </p:cNvSpPr>
          <p:nvPr>
            <p:ph type="title"/>
          </p:nvPr>
        </p:nvSpPr>
        <p:spPr>
          <a:xfrm>
            <a:off x="188930" y="-8185"/>
            <a:ext cx="10651067" cy="984885"/>
          </a:xfrm>
        </p:spPr>
        <p:txBody>
          <a:bodyPr/>
          <a:lstStyle/>
          <a:p>
            <a:r>
              <a:rPr lang="en-US" dirty="0">
                <a:solidFill>
                  <a:schemeClr val="bg1"/>
                </a:solidFill>
              </a:rPr>
              <a:t>10x </a:t>
            </a:r>
            <a:r>
              <a:rPr lang="en-US" dirty="0" err="1">
                <a:solidFill>
                  <a:schemeClr val="bg1"/>
                </a:solidFill>
              </a:rPr>
              <a:t>Multiome</a:t>
            </a:r>
            <a:r>
              <a:rPr lang="en-US" dirty="0">
                <a:solidFill>
                  <a:schemeClr val="bg1"/>
                </a:solidFill>
              </a:rPr>
              <a:t> Dataset – Basic Information</a:t>
            </a:r>
          </a:p>
        </p:txBody>
      </p:sp>
      <p:sp>
        <p:nvSpPr>
          <p:cNvPr id="3" name="Rectangle 2">
            <a:extLst>
              <a:ext uri="{FF2B5EF4-FFF2-40B4-BE49-F238E27FC236}">
                <a16:creationId xmlns:a16="http://schemas.microsoft.com/office/drawing/2014/main" id="{6184043C-1C8E-FA5F-25B0-A7E3E8B3B2CD}"/>
              </a:ext>
            </a:extLst>
          </p:cNvPr>
          <p:cNvSpPr/>
          <p:nvPr/>
        </p:nvSpPr>
        <p:spPr>
          <a:xfrm>
            <a:off x="5477249" y="1188675"/>
            <a:ext cx="2381762" cy="11549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Matilda</a:t>
            </a:r>
          </a:p>
        </p:txBody>
      </p:sp>
      <p:sp>
        <p:nvSpPr>
          <p:cNvPr id="4" name="Can 3">
            <a:extLst>
              <a:ext uri="{FF2B5EF4-FFF2-40B4-BE49-F238E27FC236}">
                <a16:creationId xmlns:a16="http://schemas.microsoft.com/office/drawing/2014/main" id="{B92F13D1-612E-0B7D-87CF-C2F85244C7AD}"/>
              </a:ext>
            </a:extLst>
          </p:cNvPr>
          <p:cNvSpPr/>
          <p:nvPr/>
        </p:nvSpPr>
        <p:spPr>
          <a:xfrm>
            <a:off x="2856475" y="931500"/>
            <a:ext cx="1734575" cy="1668067"/>
          </a:xfrm>
          <a:prstGeom prst="can">
            <a:avLst/>
          </a:prstGeom>
          <a:solidFill>
            <a:schemeClr val="accent3">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 set</a:t>
            </a:r>
          </a:p>
          <a:p>
            <a:pPr algn="ctr"/>
            <a:r>
              <a:rPr lang="en-US" sz="1400" dirty="0"/>
              <a:t>(Annotated)</a:t>
            </a:r>
          </a:p>
        </p:txBody>
      </p:sp>
      <p:cxnSp>
        <p:nvCxnSpPr>
          <p:cNvPr id="6" name="Straight Arrow Connector 5">
            <a:extLst>
              <a:ext uri="{FF2B5EF4-FFF2-40B4-BE49-F238E27FC236}">
                <a16:creationId xmlns:a16="http://schemas.microsoft.com/office/drawing/2014/main" id="{F66ABD88-8DC7-1415-59F0-49611FF788C0}"/>
              </a:ext>
            </a:extLst>
          </p:cNvPr>
          <p:cNvCxnSpPr>
            <a:cxnSpLocks/>
            <a:stCxn id="4" idx="4"/>
            <a:endCxn id="3" idx="1"/>
          </p:cNvCxnSpPr>
          <p:nvPr/>
        </p:nvCxnSpPr>
        <p:spPr>
          <a:xfrm>
            <a:off x="4591050" y="1765534"/>
            <a:ext cx="886199" cy="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EFE6AFC-B132-A784-6EB4-281691D17631}"/>
              </a:ext>
            </a:extLst>
          </p:cNvPr>
          <p:cNvSpPr txBox="1"/>
          <p:nvPr/>
        </p:nvSpPr>
        <p:spPr>
          <a:xfrm>
            <a:off x="1218004" y="1500143"/>
            <a:ext cx="1095172" cy="369332"/>
          </a:xfrm>
          <a:prstGeom prst="rect">
            <a:avLst/>
          </a:prstGeom>
          <a:noFill/>
        </p:spPr>
        <p:txBody>
          <a:bodyPr wrap="none" rtlCol="0">
            <a:spAutoFit/>
          </a:bodyPr>
          <a:lstStyle/>
          <a:p>
            <a:r>
              <a:rPr lang="en-US" b="1" dirty="0"/>
              <a:t>Training</a:t>
            </a:r>
          </a:p>
        </p:txBody>
      </p:sp>
      <p:sp>
        <p:nvSpPr>
          <p:cNvPr id="13" name="TextBox 12">
            <a:extLst>
              <a:ext uri="{FF2B5EF4-FFF2-40B4-BE49-F238E27FC236}">
                <a16:creationId xmlns:a16="http://schemas.microsoft.com/office/drawing/2014/main" id="{7B283F44-C919-B3E1-7E59-8092A7F50EDA}"/>
              </a:ext>
            </a:extLst>
          </p:cNvPr>
          <p:cNvSpPr txBox="1"/>
          <p:nvPr/>
        </p:nvSpPr>
        <p:spPr>
          <a:xfrm>
            <a:off x="1026388" y="4641935"/>
            <a:ext cx="1210588" cy="369332"/>
          </a:xfrm>
          <a:prstGeom prst="rect">
            <a:avLst/>
          </a:prstGeom>
          <a:noFill/>
        </p:spPr>
        <p:txBody>
          <a:bodyPr wrap="none" rtlCol="0">
            <a:spAutoFit/>
          </a:bodyPr>
          <a:lstStyle/>
          <a:p>
            <a:r>
              <a:rPr lang="en-US" b="1" dirty="0"/>
              <a:t>Inference</a:t>
            </a:r>
          </a:p>
        </p:txBody>
      </p:sp>
      <p:sp>
        <p:nvSpPr>
          <p:cNvPr id="16" name="Can 15">
            <a:extLst>
              <a:ext uri="{FF2B5EF4-FFF2-40B4-BE49-F238E27FC236}">
                <a16:creationId xmlns:a16="http://schemas.microsoft.com/office/drawing/2014/main" id="{ABED3C3F-292B-E870-DEB8-783929761BD3}"/>
              </a:ext>
            </a:extLst>
          </p:cNvPr>
          <p:cNvSpPr/>
          <p:nvPr/>
        </p:nvSpPr>
        <p:spPr>
          <a:xfrm>
            <a:off x="2856474" y="3294221"/>
            <a:ext cx="1734575" cy="1717046"/>
          </a:xfrm>
          <a:prstGeom prst="can">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Evaluation set</a:t>
            </a:r>
          </a:p>
          <a:p>
            <a:pPr algn="ctr"/>
            <a:r>
              <a:rPr lang="en-US" sz="1400" dirty="0"/>
              <a:t>(Annotated)</a:t>
            </a:r>
          </a:p>
        </p:txBody>
      </p:sp>
      <p:sp>
        <p:nvSpPr>
          <p:cNvPr id="19" name="Can 18">
            <a:extLst>
              <a:ext uri="{FF2B5EF4-FFF2-40B4-BE49-F238E27FC236}">
                <a16:creationId xmlns:a16="http://schemas.microsoft.com/office/drawing/2014/main" id="{883A0742-1687-2FB6-573A-DA1940A364A3}"/>
              </a:ext>
            </a:extLst>
          </p:cNvPr>
          <p:cNvSpPr/>
          <p:nvPr/>
        </p:nvSpPr>
        <p:spPr>
          <a:xfrm>
            <a:off x="2856473" y="5172395"/>
            <a:ext cx="1734575" cy="1580830"/>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br>
              <a:rPr lang="en-US" dirty="0"/>
            </a:br>
            <a:endParaRPr lang="en-US" dirty="0"/>
          </a:p>
          <a:p>
            <a:pPr algn="ctr"/>
            <a:r>
              <a:rPr lang="en-US" dirty="0"/>
              <a:t>Test set</a:t>
            </a:r>
          </a:p>
          <a:p>
            <a:pPr algn="ctr"/>
            <a:r>
              <a:rPr lang="en-US" sz="1400" dirty="0"/>
              <a:t>(Not annotated)</a:t>
            </a:r>
          </a:p>
          <a:p>
            <a:pPr algn="ctr"/>
            <a:endParaRPr lang="en-US" dirty="0"/>
          </a:p>
          <a:p>
            <a:pPr algn="ctr"/>
            <a:endParaRPr lang="en-US" dirty="0"/>
          </a:p>
          <a:p>
            <a:pPr algn="ctr"/>
            <a:endParaRPr lang="en-US" sz="1400" dirty="0"/>
          </a:p>
        </p:txBody>
      </p:sp>
      <p:sp>
        <p:nvSpPr>
          <p:cNvPr id="22" name="Rectangle 21">
            <a:extLst>
              <a:ext uri="{FF2B5EF4-FFF2-40B4-BE49-F238E27FC236}">
                <a16:creationId xmlns:a16="http://schemas.microsoft.com/office/drawing/2014/main" id="{E208CF87-1FEC-A532-E8E1-85842A1B115F}"/>
              </a:ext>
            </a:extLst>
          </p:cNvPr>
          <p:cNvSpPr/>
          <p:nvPr/>
        </p:nvSpPr>
        <p:spPr>
          <a:xfrm>
            <a:off x="5477249" y="4200206"/>
            <a:ext cx="2381762" cy="1154907"/>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Trained</a:t>
            </a:r>
          </a:p>
          <a:p>
            <a:pPr algn="ctr"/>
            <a:r>
              <a:rPr lang="en-US" dirty="0"/>
              <a:t>Matilda</a:t>
            </a:r>
          </a:p>
        </p:txBody>
      </p:sp>
      <p:cxnSp>
        <p:nvCxnSpPr>
          <p:cNvPr id="23" name="Straight Arrow Connector 22">
            <a:extLst>
              <a:ext uri="{FF2B5EF4-FFF2-40B4-BE49-F238E27FC236}">
                <a16:creationId xmlns:a16="http://schemas.microsoft.com/office/drawing/2014/main" id="{D9580970-A937-51D0-5930-B22AD5155129}"/>
              </a:ext>
            </a:extLst>
          </p:cNvPr>
          <p:cNvCxnSpPr>
            <a:cxnSpLocks/>
            <a:stCxn id="3" idx="2"/>
            <a:endCxn id="22" idx="0"/>
          </p:cNvCxnSpPr>
          <p:nvPr/>
        </p:nvCxnSpPr>
        <p:spPr>
          <a:xfrm>
            <a:off x="6668130" y="2343582"/>
            <a:ext cx="0" cy="185662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199B45-C99F-74B2-9C19-F37E24AED837}"/>
              </a:ext>
            </a:extLst>
          </p:cNvPr>
          <p:cNvCxnSpPr>
            <a:cxnSpLocks/>
            <a:stCxn id="16" idx="4"/>
            <a:endCxn id="22" idx="1"/>
          </p:cNvCxnSpPr>
          <p:nvPr/>
        </p:nvCxnSpPr>
        <p:spPr>
          <a:xfrm>
            <a:off x="4591049" y="4152744"/>
            <a:ext cx="886200" cy="624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8B0AB6-EDC1-C1B7-01C3-41F01F59751E}"/>
              </a:ext>
            </a:extLst>
          </p:cNvPr>
          <p:cNvCxnSpPr>
            <a:cxnSpLocks/>
            <a:stCxn id="19" idx="4"/>
            <a:endCxn id="22" idx="1"/>
          </p:cNvCxnSpPr>
          <p:nvPr/>
        </p:nvCxnSpPr>
        <p:spPr>
          <a:xfrm flipV="1">
            <a:off x="4591048" y="4777660"/>
            <a:ext cx="886201" cy="1185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9636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97B347-6B38-BA68-7A4A-C46FBB59BDAF}"/>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D5136-A59E-9DAD-78D2-F0865CA41099}"/>
              </a:ext>
            </a:extLst>
          </p:cNvPr>
          <p:cNvSpPr>
            <a:spLocks noGrp="1"/>
          </p:cNvSpPr>
          <p:nvPr>
            <p:ph type="title"/>
          </p:nvPr>
        </p:nvSpPr>
        <p:spPr>
          <a:xfrm>
            <a:off x="188930" y="-8185"/>
            <a:ext cx="10651067" cy="984885"/>
          </a:xfrm>
        </p:spPr>
        <p:txBody>
          <a:bodyPr/>
          <a:lstStyle/>
          <a:p>
            <a:r>
              <a:rPr lang="en-US" dirty="0">
                <a:solidFill>
                  <a:schemeClr val="bg1"/>
                </a:solidFill>
              </a:rPr>
              <a:t>10x </a:t>
            </a:r>
            <a:r>
              <a:rPr lang="en-US" dirty="0" err="1">
                <a:solidFill>
                  <a:schemeClr val="bg1"/>
                </a:solidFill>
              </a:rPr>
              <a:t>Multiome</a:t>
            </a:r>
            <a:r>
              <a:rPr lang="en-US" dirty="0">
                <a:solidFill>
                  <a:schemeClr val="bg1"/>
                </a:solidFill>
              </a:rPr>
              <a:t> Dataset – Basic Information</a:t>
            </a:r>
          </a:p>
        </p:txBody>
      </p:sp>
      <p:sp>
        <p:nvSpPr>
          <p:cNvPr id="3" name="Rectangle 2">
            <a:extLst>
              <a:ext uri="{FF2B5EF4-FFF2-40B4-BE49-F238E27FC236}">
                <a16:creationId xmlns:a16="http://schemas.microsoft.com/office/drawing/2014/main" id="{6184043C-1C8E-FA5F-25B0-A7E3E8B3B2CD}"/>
              </a:ext>
            </a:extLst>
          </p:cNvPr>
          <p:cNvSpPr/>
          <p:nvPr/>
        </p:nvSpPr>
        <p:spPr>
          <a:xfrm>
            <a:off x="5477249" y="1188675"/>
            <a:ext cx="2381762" cy="11549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Matilda</a:t>
            </a:r>
          </a:p>
        </p:txBody>
      </p:sp>
      <p:sp>
        <p:nvSpPr>
          <p:cNvPr id="4" name="Can 3">
            <a:extLst>
              <a:ext uri="{FF2B5EF4-FFF2-40B4-BE49-F238E27FC236}">
                <a16:creationId xmlns:a16="http://schemas.microsoft.com/office/drawing/2014/main" id="{B92F13D1-612E-0B7D-87CF-C2F85244C7AD}"/>
              </a:ext>
            </a:extLst>
          </p:cNvPr>
          <p:cNvSpPr/>
          <p:nvPr/>
        </p:nvSpPr>
        <p:spPr>
          <a:xfrm>
            <a:off x="2856475" y="931500"/>
            <a:ext cx="1734575" cy="1668067"/>
          </a:xfrm>
          <a:prstGeom prst="can">
            <a:avLst/>
          </a:prstGeom>
          <a:solidFill>
            <a:schemeClr val="accent3">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 set</a:t>
            </a:r>
          </a:p>
          <a:p>
            <a:pPr algn="ctr"/>
            <a:r>
              <a:rPr lang="en-US" sz="1400" dirty="0"/>
              <a:t>(Annotated)</a:t>
            </a:r>
          </a:p>
        </p:txBody>
      </p:sp>
      <p:cxnSp>
        <p:nvCxnSpPr>
          <p:cNvPr id="6" name="Straight Arrow Connector 5">
            <a:extLst>
              <a:ext uri="{FF2B5EF4-FFF2-40B4-BE49-F238E27FC236}">
                <a16:creationId xmlns:a16="http://schemas.microsoft.com/office/drawing/2014/main" id="{F66ABD88-8DC7-1415-59F0-49611FF788C0}"/>
              </a:ext>
            </a:extLst>
          </p:cNvPr>
          <p:cNvCxnSpPr>
            <a:cxnSpLocks/>
            <a:stCxn id="4" idx="4"/>
            <a:endCxn id="3" idx="1"/>
          </p:cNvCxnSpPr>
          <p:nvPr/>
        </p:nvCxnSpPr>
        <p:spPr>
          <a:xfrm>
            <a:off x="4591050" y="1765534"/>
            <a:ext cx="886199" cy="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EFE6AFC-B132-A784-6EB4-281691D17631}"/>
              </a:ext>
            </a:extLst>
          </p:cNvPr>
          <p:cNvSpPr txBox="1"/>
          <p:nvPr/>
        </p:nvSpPr>
        <p:spPr>
          <a:xfrm>
            <a:off x="1218004" y="1500143"/>
            <a:ext cx="1095172" cy="369332"/>
          </a:xfrm>
          <a:prstGeom prst="rect">
            <a:avLst/>
          </a:prstGeom>
          <a:noFill/>
        </p:spPr>
        <p:txBody>
          <a:bodyPr wrap="none" rtlCol="0">
            <a:spAutoFit/>
          </a:bodyPr>
          <a:lstStyle/>
          <a:p>
            <a:r>
              <a:rPr lang="en-US" b="1" dirty="0"/>
              <a:t>Training</a:t>
            </a:r>
          </a:p>
        </p:txBody>
      </p:sp>
      <p:sp>
        <p:nvSpPr>
          <p:cNvPr id="13" name="TextBox 12">
            <a:extLst>
              <a:ext uri="{FF2B5EF4-FFF2-40B4-BE49-F238E27FC236}">
                <a16:creationId xmlns:a16="http://schemas.microsoft.com/office/drawing/2014/main" id="{7B283F44-C919-B3E1-7E59-8092A7F50EDA}"/>
              </a:ext>
            </a:extLst>
          </p:cNvPr>
          <p:cNvSpPr txBox="1"/>
          <p:nvPr/>
        </p:nvSpPr>
        <p:spPr>
          <a:xfrm>
            <a:off x="1026388" y="4641935"/>
            <a:ext cx="1210588" cy="369332"/>
          </a:xfrm>
          <a:prstGeom prst="rect">
            <a:avLst/>
          </a:prstGeom>
          <a:noFill/>
        </p:spPr>
        <p:txBody>
          <a:bodyPr wrap="none" rtlCol="0">
            <a:spAutoFit/>
          </a:bodyPr>
          <a:lstStyle/>
          <a:p>
            <a:r>
              <a:rPr lang="en-US" b="1" dirty="0"/>
              <a:t>Inference</a:t>
            </a:r>
          </a:p>
        </p:txBody>
      </p:sp>
      <p:sp>
        <p:nvSpPr>
          <p:cNvPr id="16" name="Can 15">
            <a:extLst>
              <a:ext uri="{FF2B5EF4-FFF2-40B4-BE49-F238E27FC236}">
                <a16:creationId xmlns:a16="http://schemas.microsoft.com/office/drawing/2014/main" id="{ABED3C3F-292B-E870-DEB8-783929761BD3}"/>
              </a:ext>
            </a:extLst>
          </p:cNvPr>
          <p:cNvSpPr/>
          <p:nvPr/>
        </p:nvSpPr>
        <p:spPr>
          <a:xfrm>
            <a:off x="2856474" y="3294221"/>
            <a:ext cx="1734575" cy="1717046"/>
          </a:xfrm>
          <a:prstGeom prst="can">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Evaluation set</a:t>
            </a:r>
          </a:p>
          <a:p>
            <a:pPr algn="ctr"/>
            <a:r>
              <a:rPr lang="en-US" sz="1400" dirty="0"/>
              <a:t>(Annotated)</a:t>
            </a:r>
          </a:p>
        </p:txBody>
      </p:sp>
      <p:sp>
        <p:nvSpPr>
          <p:cNvPr id="19" name="Can 18">
            <a:extLst>
              <a:ext uri="{FF2B5EF4-FFF2-40B4-BE49-F238E27FC236}">
                <a16:creationId xmlns:a16="http://schemas.microsoft.com/office/drawing/2014/main" id="{883A0742-1687-2FB6-573A-DA1940A364A3}"/>
              </a:ext>
            </a:extLst>
          </p:cNvPr>
          <p:cNvSpPr/>
          <p:nvPr/>
        </p:nvSpPr>
        <p:spPr>
          <a:xfrm>
            <a:off x="2856473" y="5172395"/>
            <a:ext cx="1734575" cy="1580830"/>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br>
              <a:rPr lang="en-US" dirty="0"/>
            </a:br>
            <a:endParaRPr lang="en-US" dirty="0"/>
          </a:p>
          <a:p>
            <a:pPr algn="ctr"/>
            <a:r>
              <a:rPr lang="en-US" dirty="0"/>
              <a:t>Test set</a:t>
            </a:r>
          </a:p>
          <a:p>
            <a:pPr algn="ctr"/>
            <a:r>
              <a:rPr lang="en-US" sz="1400" dirty="0"/>
              <a:t>(Not annotated)</a:t>
            </a:r>
          </a:p>
          <a:p>
            <a:pPr algn="ctr"/>
            <a:endParaRPr lang="en-US" dirty="0"/>
          </a:p>
          <a:p>
            <a:pPr algn="ctr"/>
            <a:endParaRPr lang="en-US" dirty="0"/>
          </a:p>
          <a:p>
            <a:pPr algn="ctr"/>
            <a:endParaRPr lang="en-US" sz="1400" dirty="0"/>
          </a:p>
        </p:txBody>
      </p:sp>
      <p:sp>
        <p:nvSpPr>
          <p:cNvPr id="22" name="Rectangle 21">
            <a:extLst>
              <a:ext uri="{FF2B5EF4-FFF2-40B4-BE49-F238E27FC236}">
                <a16:creationId xmlns:a16="http://schemas.microsoft.com/office/drawing/2014/main" id="{E208CF87-1FEC-A532-E8E1-85842A1B115F}"/>
              </a:ext>
            </a:extLst>
          </p:cNvPr>
          <p:cNvSpPr/>
          <p:nvPr/>
        </p:nvSpPr>
        <p:spPr>
          <a:xfrm>
            <a:off x="5477249" y="4200206"/>
            <a:ext cx="2381762" cy="1154907"/>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Trained</a:t>
            </a:r>
          </a:p>
          <a:p>
            <a:pPr algn="ctr"/>
            <a:r>
              <a:rPr lang="en-US" dirty="0"/>
              <a:t>Matilda</a:t>
            </a:r>
          </a:p>
        </p:txBody>
      </p:sp>
      <p:cxnSp>
        <p:nvCxnSpPr>
          <p:cNvPr id="23" name="Straight Arrow Connector 22">
            <a:extLst>
              <a:ext uri="{FF2B5EF4-FFF2-40B4-BE49-F238E27FC236}">
                <a16:creationId xmlns:a16="http://schemas.microsoft.com/office/drawing/2014/main" id="{D9580970-A937-51D0-5930-B22AD5155129}"/>
              </a:ext>
            </a:extLst>
          </p:cNvPr>
          <p:cNvCxnSpPr>
            <a:cxnSpLocks/>
            <a:stCxn id="3" idx="2"/>
            <a:endCxn id="22" idx="0"/>
          </p:cNvCxnSpPr>
          <p:nvPr/>
        </p:nvCxnSpPr>
        <p:spPr>
          <a:xfrm>
            <a:off x="6668130" y="2343582"/>
            <a:ext cx="0" cy="185662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199B45-C99F-74B2-9C19-F37E24AED837}"/>
              </a:ext>
            </a:extLst>
          </p:cNvPr>
          <p:cNvCxnSpPr>
            <a:cxnSpLocks/>
            <a:stCxn id="16" idx="4"/>
            <a:endCxn id="22" idx="1"/>
          </p:cNvCxnSpPr>
          <p:nvPr/>
        </p:nvCxnSpPr>
        <p:spPr>
          <a:xfrm>
            <a:off x="4591049" y="4152744"/>
            <a:ext cx="886200" cy="624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8B0AB6-EDC1-C1B7-01C3-41F01F59751E}"/>
              </a:ext>
            </a:extLst>
          </p:cNvPr>
          <p:cNvCxnSpPr>
            <a:cxnSpLocks/>
            <a:stCxn id="19" idx="4"/>
            <a:endCxn id="22" idx="1"/>
          </p:cNvCxnSpPr>
          <p:nvPr/>
        </p:nvCxnSpPr>
        <p:spPr>
          <a:xfrm flipV="1">
            <a:off x="4591048" y="4777660"/>
            <a:ext cx="886201" cy="1185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BAE12FE-46F7-6DCE-77B2-A457EBB8534D}"/>
              </a:ext>
            </a:extLst>
          </p:cNvPr>
          <p:cNvSpPr/>
          <p:nvPr/>
        </p:nvSpPr>
        <p:spPr>
          <a:xfrm>
            <a:off x="8401050" y="1188675"/>
            <a:ext cx="2981320" cy="5297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D6C6E88-1A3B-87D9-E16A-DD2A30813A6F}"/>
              </a:ext>
            </a:extLst>
          </p:cNvPr>
          <p:cNvSpPr txBox="1"/>
          <p:nvPr/>
        </p:nvSpPr>
        <p:spPr>
          <a:xfrm>
            <a:off x="9004287" y="1765533"/>
            <a:ext cx="1774845" cy="369332"/>
          </a:xfrm>
          <a:prstGeom prst="rect">
            <a:avLst/>
          </a:prstGeom>
          <a:noFill/>
        </p:spPr>
        <p:txBody>
          <a:bodyPr wrap="none" rtlCol="0">
            <a:spAutoFit/>
          </a:bodyPr>
          <a:lstStyle/>
          <a:p>
            <a:r>
              <a:rPr lang="en-US" dirty="0"/>
              <a:t>Data simulation</a:t>
            </a:r>
          </a:p>
        </p:txBody>
      </p:sp>
      <p:sp>
        <p:nvSpPr>
          <p:cNvPr id="9" name="TextBox 8">
            <a:extLst>
              <a:ext uri="{FF2B5EF4-FFF2-40B4-BE49-F238E27FC236}">
                <a16:creationId xmlns:a16="http://schemas.microsoft.com/office/drawing/2014/main" id="{DE471199-9078-1B7B-CFD4-DD2654E82B43}"/>
              </a:ext>
            </a:extLst>
          </p:cNvPr>
          <p:cNvSpPr txBox="1"/>
          <p:nvPr/>
        </p:nvSpPr>
        <p:spPr>
          <a:xfrm>
            <a:off x="8745211" y="2783198"/>
            <a:ext cx="2454518" cy="369332"/>
          </a:xfrm>
          <a:prstGeom prst="rect">
            <a:avLst/>
          </a:prstGeom>
          <a:noFill/>
        </p:spPr>
        <p:txBody>
          <a:bodyPr wrap="none" rtlCol="0">
            <a:spAutoFit/>
          </a:bodyPr>
          <a:lstStyle/>
          <a:p>
            <a:r>
              <a:rPr lang="en-US" dirty="0"/>
              <a:t>Cell type classification</a:t>
            </a:r>
          </a:p>
        </p:txBody>
      </p:sp>
      <p:sp>
        <p:nvSpPr>
          <p:cNvPr id="10" name="TextBox 9">
            <a:extLst>
              <a:ext uri="{FF2B5EF4-FFF2-40B4-BE49-F238E27FC236}">
                <a16:creationId xmlns:a16="http://schemas.microsoft.com/office/drawing/2014/main" id="{374C95CD-A4BF-DABF-8ACD-8FAB93E4A7AE}"/>
              </a:ext>
            </a:extLst>
          </p:cNvPr>
          <p:cNvSpPr txBox="1"/>
          <p:nvPr/>
        </p:nvSpPr>
        <p:spPr>
          <a:xfrm>
            <a:off x="8793721" y="3995429"/>
            <a:ext cx="2284739" cy="646331"/>
          </a:xfrm>
          <a:prstGeom prst="rect">
            <a:avLst/>
          </a:prstGeom>
          <a:noFill/>
        </p:spPr>
        <p:txBody>
          <a:bodyPr wrap="square" rtlCol="0">
            <a:spAutoFit/>
          </a:bodyPr>
          <a:lstStyle/>
          <a:p>
            <a:r>
              <a:rPr lang="en-US" dirty="0"/>
              <a:t>Data integration and dimension reduction</a:t>
            </a:r>
          </a:p>
        </p:txBody>
      </p:sp>
      <p:sp>
        <p:nvSpPr>
          <p:cNvPr id="11" name="TextBox 10">
            <a:extLst>
              <a:ext uri="{FF2B5EF4-FFF2-40B4-BE49-F238E27FC236}">
                <a16:creationId xmlns:a16="http://schemas.microsoft.com/office/drawing/2014/main" id="{54B45F38-D097-F9C9-B288-61F2F7D574D9}"/>
              </a:ext>
            </a:extLst>
          </p:cNvPr>
          <p:cNvSpPr txBox="1"/>
          <p:nvPr/>
        </p:nvSpPr>
        <p:spPr>
          <a:xfrm>
            <a:off x="8749339" y="5484659"/>
            <a:ext cx="2284739" cy="369332"/>
          </a:xfrm>
          <a:prstGeom prst="rect">
            <a:avLst/>
          </a:prstGeom>
          <a:noFill/>
        </p:spPr>
        <p:txBody>
          <a:bodyPr wrap="square" rtlCol="0">
            <a:spAutoFit/>
          </a:bodyPr>
          <a:lstStyle/>
          <a:p>
            <a:pPr algn="ctr"/>
            <a:r>
              <a:rPr lang="en-US" dirty="0"/>
              <a:t>Feature selection</a:t>
            </a:r>
          </a:p>
        </p:txBody>
      </p:sp>
    </p:spTree>
    <p:extLst>
      <p:ext uri="{BB962C8B-B14F-4D97-AF65-F5344CB8AC3E}">
        <p14:creationId xmlns:p14="http://schemas.microsoft.com/office/powerpoint/2010/main" val="2060101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97B347-6B38-BA68-7A4A-C46FBB59BDAF}"/>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D5136-A59E-9DAD-78D2-F0865CA41099}"/>
              </a:ext>
            </a:extLst>
          </p:cNvPr>
          <p:cNvSpPr>
            <a:spLocks noGrp="1"/>
          </p:cNvSpPr>
          <p:nvPr>
            <p:ph type="title"/>
          </p:nvPr>
        </p:nvSpPr>
        <p:spPr>
          <a:xfrm>
            <a:off x="188930" y="-8185"/>
            <a:ext cx="10651067" cy="984885"/>
          </a:xfrm>
        </p:spPr>
        <p:txBody>
          <a:bodyPr/>
          <a:lstStyle/>
          <a:p>
            <a:r>
              <a:rPr lang="en-US" dirty="0">
                <a:solidFill>
                  <a:schemeClr val="bg1"/>
                </a:solidFill>
              </a:rPr>
              <a:t>10x </a:t>
            </a:r>
            <a:r>
              <a:rPr lang="en-US" dirty="0" err="1">
                <a:solidFill>
                  <a:schemeClr val="bg1"/>
                </a:solidFill>
              </a:rPr>
              <a:t>Multiome</a:t>
            </a:r>
            <a:r>
              <a:rPr lang="en-US" dirty="0">
                <a:solidFill>
                  <a:schemeClr val="bg1"/>
                </a:solidFill>
              </a:rPr>
              <a:t> Dataset – Basic Information</a:t>
            </a:r>
          </a:p>
        </p:txBody>
      </p:sp>
      <p:sp>
        <p:nvSpPr>
          <p:cNvPr id="3" name="Rectangle 2">
            <a:extLst>
              <a:ext uri="{FF2B5EF4-FFF2-40B4-BE49-F238E27FC236}">
                <a16:creationId xmlns:a16="http://schemas.microsoft.com/office/drawing/2014/main" id="{6184043C-1C8E-FA5F-25B0-A7E3E8B3B2CD}"/>
              </a:ext>
            </a:extLst>
          </p:cNvPr>
          <p:cNvSpPr/>
          <p:nvPr/>
        </p:nvSpPr>
        <p:spPr>
          <a:xfrm>
            <a:off x="5477249" y="1188675"/>
            <a:ext cx="2381762" cy="11549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Matilda</a:t>
            </a:r>
          </a:p>
        </p:txBody>
      </p:sp>
      <p:sp>
        <p:nvSpPr>
          <p:cNvPr id="4" name="Can 3">
            <a:extLst>
              <a:ext uri="{FF2B5EF4-FFF2-40B4-BE49-F238E27FC236}">
                <a16:creationId xmlns:a16="http://schemas.microsoft.com/office/drawing/2014/main" id="{B92F13D1-612E-0B7D-87CF-C2F85244C7AD}"/>
              </a:ext>
            </a:extLst>
          </p:cNvPr>
          <p:cNvSpPr/>
          <p:nvPr/>
        </p:nvSpPr>
        <p:spPr>
          <a:xfrm>
            <a:off x="2856475" y="931500"/>
            <a:ext cx="1734575" cy="1668067"/>
          </a:xfrm>
          <a:prstGeom prst="can">
            <a:avLst/>
          </a:prstGeom>
          <a:solidFill>
            <a:schemeClr val="accent3">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 set</a:t>
            </a:r>
          </a:p>
          <a:p>
            <a:pPr algn="ctr"/>
            <a:r>
              <a:rPr lang="en-US" sz="1400" dirty="0"/>
              <a:t>(Annotated)</a:t>
            </a:r>
          </a:p>
        </p:txBody>
      </p:sp>
      <p:cxnSp>
        <p:nvCxnSpPr>
          <p:cNvPr id="6" name="Straight Arrow Connector 5">
            <a:extLst>
              <a:ext uri="{FF2B5EF4-FFF2-40B4-BE49-F238E27FC236}">
                <a16:creationId xmlns:a16="http://schemas.microsoft.com/office/drawing/2014/main" id="{F66ABD88-8DC7-1415-59F0-49611FF788C0}"/>
              </a:ext>
            </a:extLst>
          </p:cNvPr>
          <p:cNvCxnSpPr>
            <a:cxnSpLocks/>
            <a:stCxn id="4" idx="4"/>
            <a:endCxn id="3" idx="1"/>
          </p:cNvCxnSpPr>
          <p:nvPr/>
        </p:nvCxnSpPr>
        <p:spPr>
          <a:xfrm>
            <a:off x="4591050" y="1765534"/>
            <a:ext cx="886199" cy="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EFE6AFC-B132-A784-6EB4-281691D17631}"/>
              </a:ext>
            </a:extLst>
          </p:cNvPr>
          <p:cNvSpPr txBox="1"/>
          <p:nvPr/>
        </p:nvSpPr>
        <p:spPr>
          <a:xfrm>
            <a:off x="1218004" y="1500143"/>
            <a:ext cx="1095172" cy="369332"/>
          </a:xfrm>
          <a:prstGeom prst="rect">
            <a:avLst/>
          </a:prstGeom>
          <a:noFill/>
        </p:spPr>
        <p:txBody>
          <a:bodyPr wrap="none" rtlCol="0">
            <a:spAutoFit/>
          </a:bodyPr>
          <a:lstStyle/>
          <a:p>
            <a:r>
              <a:rPr lang="en-US" b="1" dirty="0"/>
              <a:t>Training</a:t>
            </a:r>
          </a:p>
        </p:txBody>
      </p:sp>
      <p:sp>
        <p:nvSpPr>
          <p:cNvPr id="13" name="TextBox 12">
            <a:extLst>
              <a:ext uri="{FF2B5EF4-FFF2-40B4-BE49-F238E27FC236}">
                <a16:creationId xmlns:a16="http://schemas.microsoft.com/office/drawing/2014/main" id="{7B283F44-C919-B3E1-7E59-8092A7F50EDA}"/>
              </a:ext>
            </a:extLst>
          </p:cNvPr>
          <p:cNvSpPr txBox="1"/>
          <p:nvPr/>
        </p:nvSpPr>
        <p:spPr>
          <a:xfrm>
            <a:off x="1026388" y="4641935"/>
            <a:ext cx="1210588" cy="369332"/>
          </a:xfrm>
          <a:prstGeom prst="rect">
            <a:avLst/>
          </a:prstGeom>
          <a:noFill/>
        </p:spPr>
        <p:txBody>
          <a:bodyPr wrap="none" rtlCol="0">
            <a:spAutoFit/>
          </a:bodyPr>
          <a:lstStyle/>
          <a:p>
            <a:r>
              <a:rPr lang="en-US" b="1" dirty="0"/>
              <a:t>Inference</a:t>
            </a:r>
          </a:p>
        </p:txBody>
      </p:sp>
      <p:sp>
        <p:nvSpPr>
          <p:cNvPr id="16" name="Can 15">
            <a:extLst>
              <a:ext uri="{FF2B5EF4-FFF2-40B4-BE49-F238E27FC236}">
                <a16:creationId xmlns:a16="http://schemas.microsoft.com/office/drawing/2014/main" id="{ABED3C3F-292B-E870-DEB8-783929761BD3}"/>
              </a:ext>
            </a:extLst>
          </p:cNvPr>
          <p:cNvSpPr/>
          <p:nvPr/>
        </p:nvSpPr>
        <p:spPr>
          <a:xfrm>
            <a:off x="2856474" y="3294221"/>
            <a:ext cx="1734575" cy="1717046"/>
          </a:xfrm>
          <a:prstGeom prst="can">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Evaluation set</a:t>
            </a:r>
          </a:p>
          <a:p>
            <a:pPr algn="ctr"/>
            <a:r>
              <a:rPr lang="en-US" sz="1400" dirty="0"/>
              <a:t>(Annotated)</a:t>
            </a:r>
          </a:p>
        </p:txBody>
      </p:sp>
      <p:sp>
        <p:nvSpPr>
          <p:cNvPr id="19" name="Can 18">
            <a:extLst>
              <a:ext uri="{FF2B5EF4-FFF2-40B4-BE49-F238E27FC236}">
                <a16:creationId xmlns:a16="http://schemas.microsoft.com/office/drawing/2014/main" id="{883A0742-1687-2FB6-573A-DA1940A364A3}"/>
              </a:ext>
            </a:extLst>
          </p:cNvPr>
          <p:cNvSpPr/>
          <p:nvPr/>
        </p:nvSpPr>
        <p:spPr>
          <a:xfrm>
            <a:off x="2856473" y="5172395"/>
            <a:ext cx="1734575" cy="1580830"/>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br>
              <a:rPr lang="en-US" dirty="0"/>
            </a:br>
            <a:endParaRPr lang="en-US" dirty="0"/>
          </a:p>
          <a:p>
            <a:pPr algn="ctr"/>
            <a:r>
              <a:rPr lang="en-US" dirty="0"/>
              <a:t>Test set</a:t>
            </a:r>
          </a:p>
          <a:p>
            <a:pPr algn="ctr"/>
            <a:r>
              <a:rPr lang="en-US" sz="1400" dirty="0"/>
              <a:t>(Not annotated)</a:t>
            </a:r>
          </a:p>
          <a:p>
            <a:pPr algn="ctr"/>
            <a:endParaRPr lang="en-US" dirty="0"/>
          </a:p>
          <a:p>
            <a:pPr algn="ctr"/>
            <a:endParaRPr lang="en-US" dirty="0"/>
          </a:p>
          <a:p>
            <a:pPr algn="ctr"/>
            <a:endParaRPr lang="en-US" sz="1400" dirty="0"/>
          </a:p>
        </p:txBody>
      </p:sp>
      <p:sp>
        <p:nvSpPr>
          <p:cNvPr id="22" name="Rectangle 21">
            <a:extLst>
              <a:ext uri="{FF2B5EF4-FFF2-40B4-BE49-F238E27FC236}">
                <a16:creationId xmlns:a16="http://schemas.microsoft.com/office/drawing/2014/main" id="{E208CF87-1FEC-A532-E8E1-85842A1B115F}"/>
              </a:ext>
            </a:extLst>
          </p:cNvPr>
          <p:cNvSpPr/>
          <p:nvPr/>
        </p:nvSpPr>
        <p:spPr>
          <a:xfrm>
            <a:off x="5477249" y="4200206"/>
            <a:ext cx="2381762" cy="1154907"/>
          </a:xfrm>
          <a:prstGeom prst="rect">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Trained</a:t>
            </a:r>
          </a:p>
          <a:p>
            <a:pPr algn="ctr"/>
            <a:r>
              <a:rPr lang="en-US" dirty="0"/>
              <a:t>Matilda</a:t>
            </a:r>
          </a:p>
        </p:txBody>
      </p:sp>
      <p:cxnSp>
        <p:nvCxnSpPr>
          <p:cNvPr id="23" name="Straight Arrow Connector 22">
            <a:extLst>
              <a:ext uri="{FF2B5EF4-FFF2-40B4-BE49-F238E27FC236}">
                <a16:creationId xmlns:a16="http://schemas.microsoft.com/office/drawing/2014/main" id="{D9580970-A937-51D0-5930-B22AD5155129}"/>
              </a:ext>
            </a:extLst>
          </p:cNvPr>
          <p:cNvCxnSpPr>
            <a:cxnSpLocks/>
            <a:stCxn id="3" idx="2"/>
            <a:endCxn id="22" idx="0"/>
          </p:cNvCxnSpPr>
          <p:nvPr/>
        </p:nvCxnSpPr>
        <p:spPr>
          <a:xfrm>
            <a:off x="6668130" y="2343582"/>
            <a:ext cx="0" cy="1856624"/>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199B45-C99F-74B2-9C19-F37E24AED837}"/>
              </a:ext>
            </a:extLst>
          </p:cNvPr>
          <p:cNvCxnSpPr>
            <a:cxnSpLocks/>
            <a:stCxn id="16" idx="4"/>
            <a:endCxn id="22" idx="1"/>
          </p:cNvCxnSpPr>
          <p:nvPr/>
        </p:nvCxnSpPr>
        <p:spPr>
          <a:xfrm>
            <a:off x="4591049" y="4152744"/>
            <a:ext cx="886200" cy="624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E8B0AB6-EDC1-C1B7-01C3-41F01F59751E}"/>
              </a:ext>
            </a:extLst>
          </p:cNvPr>
          <p:cNvCxnSpPr>
            <a:cxnSpLocks/>
            <a:stCxn id="19" idx="4"/>
            <a:endCxn id="22" idx="1"/>
          </p:cNvCxnSpPr>
          <p:nvPr/>
        </p:nvCxnSpPr>
        <p:spPr>
          <a:xfrm flipV="1">
            <a:off x="4591048" y="4777660"/>
            <a:ext cx="886201" cy="1185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BAE12FE-46F7-6DCE-77B2-A457EBB8534D}"/>
              </a:ext>
            </a:extLst>
          </p:cNvPr>
          <p:cNvSpPr/>
          <p:nvPr/>
        </p:nvSpPr>
        <p:spPr>
          <a:xfrm>
            <a:off x="8401050" y="1188675"/>
            <a:ext cx="2981320" cy="529785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D6C6E88-1A3B-87D9-E16A-DD2A30813A6F}"/>
              </a:ext>
            </a:extLst>
          </p:cNvPr>
          <p:cNvSpPr txBox="1"/>
          <p:nvPr/>
        </p:nvSpPr>
        <p:spPr>
          <a:xfrm>
            <a:off x="9004287" y="1765533"/>
            <a:ext cx="1774845" cy="369332"/>
          </a:xfrm>
          <a:prstGeom prst="rect">
            <a:avLst/>
          </a:prstGeom>
          <a:noFill/>
        </p:spPr>
        <p:txBody>
          <a:bodyPr wrap="none" rtlCol="0">
            <a:spAutoFit/>
          </a:bodyPr>
          <a:lstStyle/>
          <a:p>
            <a:r>
              <a:rPr lang="en-US" dirty="0"/>
              <a:t>Data simulation</a:t>
            </a:r>
          </a:p>
        </p:txBody>
      </p:sp>
      <p:sp>
        <p:nvSpPr>
          <p:cNvPr id="9" name="TextBox 8">
            <a:extLst>
              <a:ext uri="{FF2B5EF4-FFF2-40B4-BE49-F238E27FC236}">
                <a16:creationId xmlns:a16="http://schemas.microsoft.com/office/drawing/2014/main" id="{DE471199-9078-1B7B-CFD4-DD2654E82B43}"/>
              </a:ext>
            </a:extLst>
          </p:cNvPr>
          <p:cNvSpPr txBox="1"/>
          <p:nvPr/>
        </p:nvSpPr>
        <p:spPr>
          <a:xfrm>
            <a:off x="8745211" y="2783198"/>
            <a:ext cx="2454518" cy="369332"/>
          </a:xfrm>
          <a:prstGeom prst="rect">
            <a:avLst/>
          </a:prstGeom>
          <a:noFill/>
        </p:spPr>
        <p:txBody>
          <a:bodyPr wrap="none" rtlCol="0">
            <a:spAutoFit/>
          </a:bodyPr>
          <a:lstStyle/>
          <a:p>
            <a:r>
              <a:rPr lang="en-US" dirty="0"/>
              <a:t>Cell type classification</a:t>
            </a:r>
          </a:p>
        </p:txBody>
      </p:sp>
      <p:sp>
        <p:nvSpPr>
          <p:cNvPr id="10" name="TextBox 9">
            <a:extLst>
              <a:ext uri="{FF2B5EF4-FFF2-40B4-BE49-F238E27FC236}">
                <a16:creationId xmlns:a16="http://schemas.microsoft.com/office/drawing/2014/main" id="{374C95CD-A4BF-DABF-8ACD-8FAB93E4A7AE}"/>
              </a:ext>
            </a:extLst>
          </p:cNvPr>
          <p:cNvSpPr txBox="1"/>
          <p:nvPr/>
        </p:nvSpPr>
        <p:spPr>
          <a:xfrm>
            <a:off x="8793721" y="3995429"/>
            <a:ext cx="2284739" cy="646331"/>
          </a:xfrm>
          <a:prstGeom prst="rect">
            <a:avLst/>
          </a:prstGeom>
          <a:noFill/>
        </p:spPr>
        <p:txBody>
          <a:bodyPr wrap="square" rtlCol="0">
            <a:spAutoFit/>
          </a:bodyPr>
          <a:lstStyle/>
          <a:p>
            <a:r>
              <a:rPr lang="en-US" dirty="0"/>
              <a:t>Data integration and dimension reduction</a:t>
            </a:r>
          </a:p>
        </p:txBody>
      </p:sp>
      <p:sp>
        <p:nvSpPr>
          <p:cNvPr id="11" name="TextBox 10">
            <a:extLst>
              <a:ext uri="{FF2B5EF4-FFF2-40B4-BE49-F238E27FC236}">
                <a16:creationId xmlns:a16="http://schemas.microsoft.com/office/drawing/2014/main" id="{54B45F38-D097-F9C9-B288-61F2F7D574D9}"/>
              </a:ext>
            </a:extLst>
          </p:cNvPr>
          <p:cNvSpPr txBox="1"/>
          <p:nvPr/>
        </p:nvSpPr>
        <p:spPr>
          <a:xfrm>
            <a:off x="8749339" y="5484659"/>
            <a:ext cx="2284739" cy="369332"/>
          </a:xfrm>
          <a:prstGeom prst="rect">
            <a:avLst/>
          </a:prstGeom>
          <a:noFill/>
        </p:spPr>
        <p:txBody>
          <a:bodyPr wrap="square" rtlCol="0">
            <a:spAutoFit/>
          </a:bodyPr>
          <a:lstStyle/>
          <a:p>
            <a:pPr algn="ctr"/>
            <a:r>
              <a:rPr lang="en-US" dirty="0"/>
              <a:t>Feature selection</a:t>
            </a:r>
          </a:p>
        </p:txBody>
      </p:sp>
      <p:sp>
        <p:nvSpPr>
          <p:cNvPr id="14" name="Rectangle 13">
            <a:extLst>
              <a:ext uri="{FF2B5EF4-FFF2-40B4-BE49-F238E27FC236}">
                <a16:creationId xmlns:a16="http://schemas.microsoft.com/office/drawing/2014/main" id="{8C175302-2CF6-B228-EBC5-ACB9EEDD4FCF}"/>
              </a:ext>
            </a:extLst>
          </p:cNvPr>
          <p:cNvSpPr/>
          <p:nvPr/>
        </p:nvSpPr>
        <p:spPr>
          <a:xfrm>
            <a:off x="9310168" y="2105763"/>
            <a:ext cx="1251843" cy="25598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Training set</a:t>
            </a:r>
          </a:p>
        </p:txBody>
      </p:sp>
      <p:sp>
        <p:nvSpPr>
          <p:cNvPr id="15" name="Rectangle 14">
            <a:extLst>
              <a:ext uri="{FF2B5EF4-FFF2-40B4-BE49-F238E27FC236}">
                <a16:creationId xmlns:a16="http://schemas.microsoft.com/office/drawing/2014/main" id="{76583EC9-6FEA-A812-6A35-4CC6B0D8ADDF}"/>
              </a:ext>
            </a:extLst>
          </p:cNvPr>
          <p:cNvSpPr/>
          <p:nvPr/>
        </p:nvSpPr>
        <p:spPr>
          <a:xfrm>
            <a:off x="8597683" y="3152530"/>
            <a:ext cx="1475685" cy="25598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Evaluation set</a:t>
            </a:r>
          </a:p>
        </p:txBody>
      </p:sp>
      <p:sp>
        <p:nvSpPr>
          <p:cNvPr id="17" name="Rectangle 16">
            <a:extLst>
              <a:ext uri="{FF2B5EF4-FFF2-40B4-BE49-F238E27FC236}">
                <a16:creationId xmlns:a16="http://schemas.microsoft.com/office/drawing/2014/main" id="{D065786F-68B8-2AD8-FF6E-3E7B99A30DC7}"/>
              </a:ext>
            </a:extLst>
          </p:cNvPr>
          <p:cNvSpPr/>
          <p:nvPr/>
        </p:nvSpPr>
        <p:spPr>
          <a:xfrm>
            <a:off x="10225572" y="3152529"/>
            <a:ext cx="990167" cy="2559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Test set</a:t>
            </a:r>
          </a:p>
        </p:txBody>
      </p:sp>
      <p:sp>
        <p:nvSpPr>
          <p:cNvPr id="18" name="Rectangle 17">
            <a:extLst>
              <a:ext uri="{FF2B5EF4-FFF2-40B4-BE49-F238E27FC236}">
                <a16:creationId xmlns:a16="http://schemas.microsoft.com/office/drawing/2014/main" id="{3C176892-3ED5-F0C6-C6AF-DF43D81DF951}"/>
              </a:ext>
            </a:extLst>
          </p:cNvPr>
          <p:cNvSpPr/>
          <p:nvPr/>
        </p:nvSpPr>
        <p:spPr>
          <a:xfrm>
            <a:off x="8605280" y="4619061"/>
            <a:ext cx="1475685" cy="25598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Evaluation set</a:t>
            </a:r>
          </a:p>
        </p:txBody>
      </p:sp>
      <p:sp>
        <p:nvSpPr>
          <p:cNvPr id="20" name="Rectangle 19">
            <a:extLst>
              <a:ext uri="{FF2B5EF4-FFF2-40B4-BE49-F238E27FC236}">
                <a16:creationId xmlns:a16="http://schemas.microsoft.com/office/drawing/2014/main" id="{B89A7C23-4EFB-0B22-E6F9-BDF0F8FD3CCA}"/>
              </a:ext>
            </a:extLst>
          </p:cNvPr>
          <p:cNvSpPr/>
          <p:nvPr/>
        </p:nvSpPr>
        <p:spPr>
          <a:xfrm>
            <a:off x="10233169" y="4619060"/>
            <a:ext cx="990167" cy="2559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Test set</a:t>
            </a:r>
          </a:p>
        </p:txBody>
      </p:sp>
      <p:sp>
        <p:nvSpPr>
          <p:cNvPr id="21" name="Rectangle 20">
            <a:extLst>
              <a:ext uri="{FF2B5EF4-FFF2-40B4-BE49-F238E27FC236}">
                <a16:creationId xmlns:a16="http://schemas.microsoft.com/office/drawing/2014/main" id="{CCC47F39-F38C-1090-FF16-A45BE022023B}"/>
              </a:ext>
            </a:extLst>
          </p:cNvPr>
          <p:cNvSpPr/>
          <p:nvPr/>
        </p:nvSpPr>
        <p:spPr>
          <a:xfrm>
            <a:off x="9198246" y="5809981"/>
            <a:ext cx="1475685" cy="255985"/>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Evaluation set</a:t>
            </a:r>
          </a:p>
        </p:txBody>
      </p:sp>
    </p:spTree>
    <p:extLst>
      <p:ext uri="{BB962C8B-B14F-4D97-AF65-F5344CB8AC3E}">
        <p14:creationId xmlns:p14="http://schemas.microsoft.com/office/powerpoint/2010/main" val="2264961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97B347-6B38-BA68-7A4A-C46FBB59BDAF}"/>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D5136-A59E-9DAD-78D2-F0865CA41099}"/>
              </a:ext>
            </a:extLst>
          </p:cNvPr>
          <p:cNvSpPr>
            <a:spLocks noGrp="1"/>
          </p:cNvSpPr>
          <p:nvPr>
            <p:ph type="title"/>
          </p:nvPr>
        </p:nvSpPr>
        <p:spPr>
          <a:xfrm>
            <a:off x="188930" y="-8185"/>
            <a:ext cx="10651067" cy="984885"/>
          </a:xfrm>
        </p:spPr>
        <p:txBody>
          <a:bodyPr/>
          <a:lstStyle/>
          <a:p>
            <a:r>
              <a:rPr lang="en-US" dirty="0">
                <a:solidFill>
                  <a:schemeClr val="bg1"/>
                </a:solidFill>
              </a:rPr>
              <a:t>Integrative Analysis with Matilda - Pipeline</a:t>
            </a:r>
          </a:p>
        </p:txBody>
      </p:sp>
      <p:pic>
        <p:nvPicPr>
          <p:cNvPr id="25" name="Picture 24" descr="A diagram of a software system&#10;&#10;Description automatically generated">
            <a:extLst>
              <a:ext uri="{FF2B5EF4-FFF2-40B4-BE49-F238E27FC236}">
                <a16:creationId xmlns:a16="http://schemas.microsoft.com/office/drawing/2014/main" id="{B81F7862-A688-7D6A-B6E3-AE172E1039E0}"/>
              </a:ext>
            </a:extLst>
          </p:cNvPr>
          <p:cNvPicPr>
            <a:picLocks noChangeAspect="1"/>
          </p:cNvPicPr>
          <p:nvPr/>
        </p:nvPicPr>
        <p:blipFill>
          <a:blip r:embed="rId2"/>
          <a:stretch>
            <a:fillRect/>
          </a:stretch>
        </p:blipFill>
        <p:spPr>
          <a:xfrm>
            <a:off x="1936750" y="961230"/>
            <a:ext cx="8035925" cy="5243112"/>
          </a:xfrm>
          <a:prstGeom prst="rect">
            <a:avLst/>
          </a:prstGeom>
        </p:spPr>
      </p:pic>
      <p:sp>
        <p:nvSpPr>
          <p:cNvPr id="27" name="Rectangle 26">
            <a:extLst>
              <a:ext uri="{FF2B5EF4-FFF2-40B4-BE49-F238E27FC236}">
                <a16:creationId xmlns:a16="http://schemas.microsoft.com/office/drawing/2014/main" id="{75ADAB5D-BE5C-DE0A-FDD9-D2C8D26F080D}"/>
              </a:ext>
            </a:extLst>
          </p:cNvPr>
          <p:cNvSpPr/>
          <p:nvPr/>
        </p:nvSpPr>
        <p:spPr>
          <a:xfrm>
            <a:off x="3257550" y="2505075"/>
            <a:ext cx="1647825" cy="3333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Train + Eval + Test</a:t>
            </a:r>
          </a:p>
        </p:txBody>
      </p:sp>
    </p:spTree>
    <p:extLst>
      <p:ext uri="{BB962C8B-B14F-4D97-AF65-F5344CB8AC3E}">
        <p14:creationId xmlns:p14="http://schemas.microsoft.com/office/powerpoint/2010/main" val="4105174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29C854-A51A-C3F6-11AE-3BEDC46E3842}"/>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1516783" cy="984885"/>
          </a:xfrm>
        </p:spPr>
        <p:txBody>
          <a:bodyPr/>
          <a:lstStyle/>
          <a:p>
            <a:r>
              <a:rPr lang="en-US" dirty="0">
                <a:solidFill>
                  <a:schemeClr val="bg1"/>
                </a:solidFill>
              </a:rPr>
              <a:t>Session 5: </a:t>
            </a:r>
            <a:r>
              <a:rPr lang="en-GB" dirty="0">
                <a:solidFill>
                  <a:schemeClr val="bg1"/>
                </a:solidFill>
              </a:rPr>
              <a:t>Multi-modal analysis of 10x multiome data with Matilda</a:t>
            </a:r>
            <a:br>
              <a:rPr lang="en-GB" dirty="0"/>
            </a:br>
            <a:endParaRPr lang="en-US" dirty="0">
              <a:solidFill>
                <a:schemeClr val="bg1"/>
              </a:solidFill>
            </a:endParaRPr>
          </a:p>
        </p:txBody>
      </p:sp>
      <p:sp>
        <p:nvSpPr>
          <p:cNvPr id="8" name="Title 1">
            <a:extLst>
              <a:ext uri="{FF2B5EF4-FFF2-40B4-BE49-F238E27FC236}">
                <a16:creationId xmlns:a16="http://schemas.microsoft.com/office/drawing/2014/main" id="{8C91036E-F50E-29C5-CB6A-8DBFF4496F48}"/>
              </a:ext>
            </a:extLst>
          </p:cNvPr>
          <p:cNvSpPr txBox="1">
            <a:spLocks/>
          </p:cNvSpPr>
          <p:nvPr/>
        </p:nvSpPr>
        <p:spPr>
          <a:xfrm>
            <a:off x="1381125" y="1354068"/>
            <a:ext cx="10572750" cy="4522857"/>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dirty="0">
                <a:solidFill>
                  <a:schemeClr val="tx1"/>
                </a:solidFill>
              </a:rPr>
              <a:t>Recap of the 4 tasks</a:t>
            </a:r>
          </a:p>
          <a:p>
            <a:endParaRPr lang="en-US" dirty="0">
              <a:solidFill>
                <a:schemeClr val="tx1"/>
              </a:solidFill>
            </a:endParaRPr>
          </a:p>
          <a:p>
            <a:r>
              <a:rPr lang="en-US" dirty="0">
                <a:solidFill>
                  <a:schemeClr val="tx1"/>
                </a:solidFill>
              </a:rPr>
              <a:t>2. Introduction to datasets and Matilda pipeline</a:t>
            </a:r>
          </a:p>
          <a:p>
            <a:pPr marL="514350" indent="-514350">
              <a:buAutoNum type="arabicPeriod"/>
            </a:pPr>
            <a:endParaRPr lang="en-US" dirty="0">
              <a:solidFill>
                <a:schemeClr val="tx1"/>
              </a:solidFill>
            </a:endParaRPr>
          </a:p>
          <a:p>
            <a:r>
              <a:rPr lang="en-US" b="1" dirty="0">
                <a:solidFill>
                  <a:schemeClr val="accent3">
                    <a:lumMod val="75000"/>
                  </a:schemeClr>
                </a:solidFill>
              </a:rPr>
              <a:t>3. Code Practice 1 (Data preparation + Matilda Running)</a:t>
            </a:r>
          </a:p>
          <a:p>
            <a:endParaRPr lang="en-US" dirty="0">
              <a:solidFill>
                <a:schemeClr val="tx1"/>
              </a:solidFill>
            </a:endParaRPr>
          </a:p>
          <a:p>
            <a:r>
              <a:rPr lang="en-US" dirty="0">
                <a:solidFill>
                  <a:schemeClr val="tx1"/>
                </a:solidFill>
              </a:rPr>
              <a:t>4. Introduction to Matilda visualization and analysis</a:t>
            </a:r>
          </a:p>
          <a:p>
            <a:endParaRPr lang="en-US" dirty="0">
              <a:solidFill>
                <a:schemeClr val="tx1"/>
              </a:solidFill>
            </a:endParaRPr>
          </a:p>
          <a:p>
            <a:r>
              <a:rPr lang="en-US" dirty="0">
                <a:solidFill>
                  <a:schemeClr val="tx1"/>
                </a:solidFill>
              </a:rPr>
              <a:t>5. Code Practice 2 (Matilda visualization and analysis)</a:t>
            </a:r>
          </a:p>
          <a:p>
            <a:endParaRPr lang="en-US" dirty="0">
              <a:solidFill>
                <a:schemeClr val="tx1"/>
              </a:solidFill>
            </a:endParaRPr>
          </a:p>
          <a:p>
            <a:endParaRPr lang="en-US" dirty="0">
              <a:solidFill>
                <a:schemeClr val="tx1"/>
              </a:solidFill>
            </a:endParaRPr>
          </a:p>
        </p:txBody>
      </p:sp>
      <p:sp>
        <p:nvSpPr>
          <p:cNvPr id="3" name="TextBox 2">
            <a:extLst>
              <a:ext uri="{FF2B5EF4-FFF2-40B4-BE49-F238E27FC236}">
                <a16:creationId xmlns:a16="http://schemas.microsoft.com/office/drawing/2014/main" id="{7412BEE9-618D-8725-2305-2653705AC340}"/>
              </a:ext>
            </a:extLst>
          </p:cNvPr>
          <p:cNvSpPr txBox="1"/>
          <p:nvPr/>
        </p:nvSpPr>
        <p:spPr>
          <a:xfrm>
            <a:off x="733425" y="3261553"/>
            <a:ext cx="7334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29516738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97B347-6B38-BA68-7A4A-C46FBB59BDAF}"/>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D5136-A59E-9DAD-78D2-F0865CA41099}"/>
              </a:ext>
            </a:extLst>
          </p:cNvPr>
          <p:cNvSpPr>
            <a:spLocks noGrp="1"/>
          </p:cNvSpPr>
          <p:nvPr>
            <p:ph type="title"/>
          </p:nvPr>
        </p:nvSpPr>
        <p:spPr>
          <a:xfrm>
            <a:off x="188930" y="-8185"/>
            <a:ext cx="10651067" cy="984885"/>
          </a:xfrm>
        </p:spPr>
        <p:txBody>
          <a:bodyPr/>
          <a:lstStyle/>
          <a:p>
            <a:r>
              <a:rPr lang="en-US" dirty="0">
                <a:solidFill>
                  <a:schemeClr val="bg1"/>
                </a:solidFill>
              </a:rPr>
              <a:t>Integrative Analysis with Matilda – Code Practice  </a:t>
            </a:r>
          </a:p>
        </p:txBody>
      </p:sp>
      <p:pic>
        <p:nvPicPr>
          <p:cNvPr id="25" name="Picture 24" descr="A diagram of a software system&#10;&#10;Description automatically generated">
            <a:extLst>
              <a:ext uri="{FF2B5EF4-FFF2-40B4-BE49-F238E27FC236}">
                <a16:creationId xmlns:a16="http://schemas.microsoft.com/office/drawing/2014/main" id="{B81F7862-A688-7D6A-B6E3-AE172E1039E0}"/>
              </a:ext>
            </a:extLst>
          </p:cNvPr>
          <p:cNvPicPr>
            <a:picLocks noChangeAspect="1"/>
          </p:cNvPicPr>
          <p:nvPr/>
        </p:nvPicPr>
        <p:blipFill>
          <a:blip r:embed="rId2"/>
          <a:stretch>
            <a:fillRect/>
          </a:stretch>
        </p:blipFill>
        <p:spPr>
          <a:xfrm>
            <a:off x="1936750" y="961230"/>
            <a:ext cx="8035925" cy="5243112"/>
          </a:xfrm>
          <a:prstGeom prst="rect">
            <a:avLst/>
          </a:prstGeom>
        </p:spPr>
      </p:pic>
      <p:sp>
        <p:nvSpPr>
          <p:cNvPr id="27" name="Rectangle 26">
            <a:extLst>
              <a:ext uri="{FF2B5EF4-FFF2-40B4-BE49-F238E27FC236}">
                <a16:creationId xmlns:a16="http://schemas.microsoft.com/office/drawing/2014/main" id="{75ADAB5D-BE5C-DE0A-FDD9-D2C8D26F080D}"/>
              </a:ext>
            </a:extLst>
          </p:cNvPr>
          <p:cNvSpPr/>
          <p:nvPr/>
        </p:nvSpPr>
        <p:spPr>
          <a:xfrm>
            <a:off x="3257550" y="2505075"/>
            <a:ext cx="1647825" cy="3333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Train + Eval + Test</a:t>
            </a:r>
          </a:p>
        </p:txBody>
      </p:sp>
      <p:sp>
        <p:nvSpPr>
          <p:cNvPr id="3" name="Rectangle 2">
            <a:extLst>
              <a:ext uri="{FF2B5EF4-FFF2-40B4-BE49-F238E27FC236}">
                <a16:creationId xmlns:a16="http://schemas.microsoft.com/office/drawing/2014/main" id="{305AD4DD-1EA6-2202-9936-187CE9C07835}"/>
              </a:ext>
            </a:extLst>
          </p:cNvPr>
          <p:cNvSpPr/>
          <p:nvPr/>
        </p:nvSpPr>
        <p:spPr>
          <a:xfrm>
            <a:off x="2133600" y="1123950"/>
            <a:ext cx="4057650" cy="213360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81683C-1637-9D2C-1B0F-E49F795ACEB6}"/>
              </a:ext>
            </a:extLst>
          </p:cNvPr>
          <p:cNvSpPr txBox="1"/>
          <p:nvPr/>
        </p:nvSpPr>
        <p:spPr>
          <a:xfrm>
            <a:off x="2133600" y="754618"/>
            <a:ext cx="877163" cy="369332"/>
          </a:xfrm>
          <a:prstGeom prst="rect">
            <a:avLst/>
          </a:prstGeom>
          <a:noFill/>
          <a:ln>
            <a:noFill/>
          </a:ln>
        </p:spPr>
        <p:txBody>
          <a:bodyPr wrap="none" rtlCol="0">
            <a:spAutoFit/>
          </a:bodyPr>
          <a:lstStyle/>
          <a:p>
            <a:r>
              <a:rPr lang="en-US" b="1" dirty="0">
                <a:solidFill>
                  <a:schemeClr val="accent1"/>
                </a:solidFill>
              </a:rPr>
              <a:t>Step 1</a:t>
            </a:r>
          </a:p>
        </p:txBody>
      </p:sp>
      <p:sp>
        <p:nvSpPr>
          <p:cNvPr id="5" name="Rectangle 4">
            <a:extLst>
              <a:ext uri="{FF2B5EF4-FFF2-40B4-BE49-F238E27FC236}">
                <a16:creationId xmlns:a16="http://schemas.microsoft.com/office/drawing/2014/main" id="{2FB67395-4D29-B0C9-1935-A743CC7A05AB}"/>
              </a:ext>
            </a:extLst>
          </p:cNvPr>
          <p:cNvSpPr/>
          <p:nvPr/>
        </p:nvSpPr>
        <p:spPr>
          <a:xfrm>
            <a:off x="6029325" y="1271200"/>
            <a:ext cx="3857625" cy="462557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70F745-E82D-D877-626D-E3837070A225}"/>
              </a:ext>
            </a:extLst>
          </p:cNvPr>
          <p:cNvSpPr txBox="1"/>
          <p:nvPr/>
        </p:nvSpPr>
        <p:spPr>
          <a:xfrm>
            <a:off x="6186330" y="927214"/>
            <a:ext cx="877163" cy="369332"/>
          </a:xfrm>
          <a:prstGeom prst="rect">
            <a:avLst/>
          </a:prstGeom>
          <a:noFill/>
          <a:ln>
            <a:noFill/>
          </a:ln>
        </p:spPr>
        <p:txBody>
          <a:bodyPr wrap="none" rtlCol="0">
            <a:spAutoFit/>
          </a:bodyPr>
          <a:lstStyle/>
          <a:p>
            <a:r>
              <a:rPr lang="en-US" b="1" dirty="0">
                <a:solidFill>
                  <a:schemeClr val="accent1"/>
                </a:solidFill>
              </a:rPr>
              <a:t>Step 2</a:t>
            </a:r>
          </a:p>
        </p:txBody>
      </p:sp>
    </p:spTree>
    <p:extLst>
      <p:ext uri="{BB962C8B-B14F-4D97-AF65-F5344CB8AC3E}">
        <p14:creationId xmlns:p14="http://schemas.microsoft.com/office/powerpoint/2010/main" val="21278433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29C854-A51A-C3F6-11AE-3BEDC46E3842}"/>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1516783" cy="984885"/>
          </a:xfrm>
        </p:spPr>
        <p:txBody>
          <a:bodyPr/>
          <a:lstStyle/>
          <a:p>
            <a:r>
              <a:rPr lang="en-US" dirty="0">
                <a:solidFill>
                  <a:schemeClr val="bg1"/>
                </a:solidFill>
              </a:rPr>
              <a:t>Session 5: </a:t>
            </a:r>
            <a:r>
              <a:rPr lang="en-GB" dirty="0">
                <a:solidFill>
                  <a:schemeClr val="bg1"/>
                </a:solidFill>
              </a:rPr>
              <a:t>Multi-modal analysis of 10x multiome data with Matilda</a:t>
            </a:r>
            <a:br>
              <a:rPr lang="en-GB" dirty="0"/>
            </a:br>
            <a:endParaRPr lang="en-US" dirty="0">
              <a:solidFill>
                <a:schemeClr val="bg1"/>
              </a:solidFill>
            </a:endParaRPr>
          </a:p>
        </p:txBody>
      </p:sp>
      <p:sp>
        <p:nvSpPr>
          <p:cNvPr id="8" name="Title 1">
            <a:extLst>
              <a:ext uri="{FF2B5EF4-FFF2-40B4-BE49-F238E27FC236}">
                <a16:creationId xmlns:a16="http://schemas.microsoft.com/office/drawing/2014/main" id="{8C91036E-F50E-29C5-CB6A-8DBFF4496F48}"/>
              </a:ext>
            </a:extLst>
          </p:cNvPr>
          <p:cNvSpPr txBox="1">
            <a:spLocks/>
          </p:cNvSpPr>
          <p:nvPr/>
        </p:nvSpPr>
        <p:spPr>
          <a:xfrm>
            <a:off x="1381125" y="1354068"/>
            <a:ext cx="10572750" cy="4522857"/>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dirty="0">
                <a:solidFill>
                  <a:schemeClr val="tx1"/>
                </a:solidFill>
              </a:rPr>
              <a:t>Recap of the 4 tasks</a:t>
            </a:r>
          </a:p>
          <a:p>
            <a:endParaRPr lang="en-US" dirty="0">
              <a:solidFill>
                <a:schemeClr val="tx1"/>
              </a:solidFill>
            </a:endParaRPr>
          </a:p>
          <a:p>
            <a:r>
              <a:rPr lang="en-US" dirty="0">
                <a:solidFill>
                  <a:schemeClr val="tx1"/>
                </a:solidFill>
              </a:rPr>
              <a:t>2. Introduction to datasets and Matilda pipeline</a:t>
            </a:r>
          </a:p>
          <a:p>
            <a:pPr marL="514350" indent="-514350">
              <a:buAutoNum type="arabicPeriod"/>
            </a:pPr>
            <a:endParaRPr lang="en-US" dirty="0">
              <a:solidFill>
                <a:schemeClr val="tx1"/>
              </a:solidFill>
            </a:endParaRPr>
          </a:p>
          <a:p>
            <a:r>
              <a:rPr lang="en-US" dirty="0">
                <a:solidFill>
                  <a:schemeClr val="tx1"/>
                </a:solidFill>
              </a:rPr>
              <a:t>3. Code Practice 1 (Data preparation + Matilda Running)</a:t>
            </a:r>
          </a:p>
          <a:p>
            <a:endParaRPr lang="en-US" b="1" dirty="0">
              <a:solidFill>
                <a:schemeClr val="accent3">
                  <a:lumMod val="75000"/>
                </a:schemeClr>
              </a:solidFill>
            </a:endParaRPr>
          </a:p>
          <a:p>
            <a:r>
              <a:rPr lang="en-US" b="1" dirty="0">
                <a:solidFill>
                  <a:schemeClr val="accent3">
                    <a:lumMod val="75000"/>
                  </a:schemeClr>
                </a:solidFill>
              </a:rPr>
              <a:t>4. Introduction to Matilda visualization and analysis</a:t>
            </a:r>
          </a:p>
          <a:p>
            <a:endParaRPr lang="en-US" dirty="0">
              <a:solidFill>
                <a:schemeClr val="tx1"/>
              </a:solidFill>
            </a:endParaRPr>
          </a:p>
          <a:p>
            <a:r>
              <a:rPr lang="en-US" dirty="0">
                <a:solidFill>
                  <a:schemeClr val="tx1"/>
                </a:solidFill>
              </a:rPr>
              <a:t>5. Code Practice 2 (Matilda visualization and analysis)</a:t>
            </a:r>
          </a:p>
          <a:p>
            <a:endParaRPr lang="en-US" dirty="0">
              <a:solidFill>
                <a:schemeClr val="tx1"/>
              </a:solidFill>
            </a:endParaRPr>
          </a:p>
          <a:p>
            <a:endParaRPr lang="en-US" dirty="0">
              <a:solidFill>
                <a:schemeClr val="tx1"/>
              </a:solidFill>
            </a:endParaRPr>
          </a:p>
        </p:txBody>
      </p:sp>
      <p:sp>
        <p:nvSpPr>
          <p:cNvPr id="3" name="TextBox 2">
            <a:extLst>
              <a:ext uri="{FF2B5EF4-FFF2-40B4-BE49-F238E27FC236}">
                <a16:creationId xmlns:a16="http://schemas.microsoft.com/office/drawing/2014/main" id="{7412BEE9-618D-8725-2305-2653705AC340}"/>
              </a:ext>
            </a:extLst>
          </p:cNvPr>
          <p:cNvSpPr txBox="1"/>
          <p:nvPr/>
        </p:nvSpPr>
        <p:spPr>
          <a:xfrm>
            <a:off x="723900" y="4195003"/>
            <a:ext cx="7334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11649567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7D294EF-4D96-1DE0-A4B7-E660446795D1}"/>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90003" y="-8185"/>
            <a:ext cx="10651067" cy="984885"/>
          </a:xfrm>
        </p:spPr>
        <p:txBody>
          <a:bodyPr/>
          <a:lstStyle/>
          <a:p>
            <a:r>
              <a:rPr lang="en-US" dirty="0">
                <a:solidFill>
                  <a:schemeClr val="bg1"/>
                </a:solidFill>
              </a:rPr>
              <a:t>Analysis - Task ① - Data Simulation – 10x </a:t>
            </a:r>
            <a:r>
              <a:rPr lang="en-US" dirty="0" err="1">
                <a:solidFill>
                  <a:schemeClr val="bg1"/>
                </a:solidFill>
              </a:rPr>
              <a:t>Multiome</a:t>
            </a:r>
            <a:endParaRPr lang="en-US" dirty="0">
              <a:solidFill>
                <a:schemeClr val="bg1"/>
              </a:solidFill>
            </a:endParaRPr>
          </a:p>
        </p:txBody>
      </p:sp>
      <p:sp>
        <p:nvSpPr>
          <p:cNvPr id="6" name="TextBox 5">
            <a:extLst>
              <a:ext uri="{FF2B5EF4-FFF2-40B4-BE49-F238E27FC236}">
                <a16:creationId xmlns:a16="http://schemas.microsoft.com/office/drawing/2014/main" id="{2AF06A64-23F0-7F4F-A1B1-81F5C9D725FC}"/>
              </a:ext>
            </a:extLst>
          </p:cNvPr>
          <p:cNvSpPr txBox="1"/>
          <p:nvPr/>
        </p:nvSpPr>
        <p:spPr>
          <a:xfrm>
            <a:off x="1458959" y="1924376"/>
            <a:ext cx="1412240" cy="307777"/>
          </a:xfrm>
          <a:prstGeom prst="rect">
            <a:avLst/>
          </a:prstGeom>
          <a:noFill/>
        </p:spPr>
        <p:txBody>
          <a:bodyPr wrap="square" rtlCol="0">
            <a:spAutoFit/>
          </a:bodyPr>
          <a:lstStyle/>
          <a:p>
            <a:pPr algn="ctr"/>
            <a:r>
              <a:rPr lang="en-US" altLang="zh-CN" sz="1400" dirty="0"/>
              <a:t>Real data</a:t>
            </a:r>
            <a:endParaRPr lang="en-US" sz="1400" dirty="0"/>
          </a:p>
        </p:txBody>
      </p:sp>
      <p:sp>
        <p:nvSpPr>
          <p:cNvPr id="7" name="TextBox 6">
            <a:extLst>
              <a:ext uri="{FF2B5EF4-FFF2-40B4-BE49-F238E27FC236}">
                <a16:creationId xmlns:a16="http://schemas.microsoft.com/office/drawing/2014/main" id="{F162B1D0-D633-E63C-08B6-5BE30A5E6386}"/>
              </a:ext>
            </a:extLst>
          </p:cNvPr>
          <p:cNvSpPr txBox="1"/>
          <p:nvPr/>
        </p:nvSpPr>
        <p:spPr>
          <a:xfrm>
            <a:off x="3695160" y="1924376"/>
            <a:ext cx="1666696" cy="307777"/>
          </a:xfrm>
          <a:prstGeom prst="rect">
            <a:avLst/>
          </a:prstGeom>
          <a:noFill/>
        </p:spPr>
        <p:txBody>
          <a:bodyPr wrap="square" rtlCol="0">
            <a:spAutoFit/>
          </a:bodyPr>
          <a:lstStyle/>
          <a:p>
            <a:pPr algn="ctr"/>
            <a:r>
              <a:rPr lang="en-US" altLang="zh-CN" sz="1400" dirty="0"/>
              <a:t>Matilda-simulated</a:t>
            </a:r>
            <a:endParaRPr lang="en-US" sz="1400" dirty="0"/>
          </a:p>
        </p:txBody>
      </p:sp>
      <p:sp>
        <p:nvSpPr>
          <p:cNvPr id="8" name="TextBox 7">
            <a:extLst>
              <a:ext uri="{FF2B5EF4-FFF2-40B4-BE49-F238E27FC236}">
                <a16:creationId xmlns:a16="http://schemas.microsoft.com/office/drawing/2014/main" id="{A51B988E-751A-45D2-4E13-2B9FE324DCC7}"/>
              </a:ext>
            </a:extLst>
          </p:cNvPr>
          <p:cNvSpPr txBox="1"/>
          <p:nvPr/>
        </p:nvSpPr>
        <p:spPr>
          <a:xfrm rot="16200000">
            <a:off x="-247627" y="3152537"/>
            <a:ext cx="2148545" cy="307777"/>
          </a:xfrm>
          <a:prstGeom prst="rect">
            <a:avLst/>
          </a:prstGeom>
          <a:noFill/>
        </p:spPr>
        <p:txBody>
          <a:bodyPr wrap="square" rtlCol="0">
            <a:spAutoFit/>
          </a:bodyPr>
          <a:lstStyle/>
          <a:p>
            <a:pPr algn="ctr"/>
            <a:r>
              <a:rPr lang="en-US" altLang="zh-CN" sz="1400" dirty="0"/>
              <a:t>Top-100 HVGs by RNA</a:t>
            </a:r>
            <a:endParaRPr lang="en-US" sz="1400" dirty="0"/>
          </a:p>
        </p:txBody>
      </p:sp>
      <p:sp>
        <p:nvSpPr>
          <p:cNvPr id="9" name="Rectangle 8">
            <a:extLst>
              <a:ext uri="{FF2B5EF4-FFF2-40B4-BE49-F238E27FC236}">
                <a16:creationId xmlns:a16="http://schemas.microsoft.com/office/drawing/2014/main" id="{576D2461-3031-56AD-D52D-E38C5D04EC50}"/>
              </a:ext>
            </a:extLst>
          </p:cNvPr>
          <p:cNvSpPr/>
          <p:nvPr/>
        </p:nvSpPr>
        <p:spPr>
          <a:xfrm>
            <a:off x="826645" y="1810075"/>
            <a:ext cx="4758395" cy="1143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E0D5E0-C4FE-828D-5099-FFE8419BB464}"/>
              </a:ext>
            </a:extLst>
          </p:cNvPr>
          <p:cNvSpPr/>
          <p:nvPr/>
        </p:nvSpPr>
        <p:spPr>
          <a:xfrm>
            <a:off x="6414582" y="1812265"/>
            <a:ext cx="4758395" cy="114300"/>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20C87EE-8F21-2BFD-147D-5131FB97A64E}"/>
              </a:ext>
            </a:extLst>
          </p:cNvPr>
          <p:cNvSpPr txBox="1"/>
          <p:nvPr/>
        </p:nvSpPr>
        <p:spPr>
          <a:xfrm>
            <a:off x="7046896" y="1926567"/>
            <a:ext cx="1412240" cy="307777"/>
          </a:xfrm>
          <a:prstGeom prst="rect">
            <a:avLst/>
          </a:prstGeom>
          <a:noFill/>
        </p:spPr>
        <p:txBody>
          <a:bodyPr wrap="square" rtlCol="0">
            <a:spAutoFit/>
          </a:bodyPr>
          <a:lstStyle/>
          <a:p>
            <a:pPr algn="ctr"/>
            <a:r>
              <a:rPr lang="en-US" altLang="zh-CN" sz="1400" dirty="0"/>
              <a:t>Real data</a:t>
            </a:r>
            <a:endParaRPr lang="en-US" sz="1400" dirty="0"/>
          </a:p>
        </p:txBody>
      </p:sp>
      <p:sp>
        <p:nvSpPr>
          <p:cNvPr id="12" name="TextBox 11">
            <a:extLst>
              <a:ext uri="{FF2B5EF4-FFF2-40B4-BE49-F238E27FC236}">
                <a16:creationId xmlns:a16="http://schemas.microsoft.com/office/drawing/2014/main" id="{A66FE7AC-6A39-D6B1-8DB8-BF86AE459368}"/>
              </a:ext>
            </a:extLst>
          </p:cNvPr>
          <p:cNvSpPr txBox="1"/>
          <p:nvPr/>
        </p:nvSpPr>
        <p:spPr>
          <a:xfrm>
            <a:off x="9283097" y="1926567"/>
            <a:ext cx="1666696" cy="307777"/>
          </a:xfrm>
          <a:prstGeom prst="rect">
            <a:avLst/>
          </a:prstGeom>
          <a:noFill/>
        </p:spPr>
        <p:txBody>
          <a:bodyPr wrap="square" rtlCol="0">
            <a:spAutoFit/>
          </a:bodyPr>
          <a:lstStyle/>
          <a:p>
            <a:pPr algn="ctr"/>
            <a:r>
              <a:rPr lang="en-US" altLang="zh-CN" sz="1400" dirty="0"/>
              <a:t>Matilda-simulated</a:t>
            </a:r>
            <a:endParaRPr lang="en-US" sz="1400" dirty="0"/>
          </a:p>
        </p:txBody>
      </p:sp>
      <p:sp>
        <p:nvSpPr>
          <p:cNvPr id="13" name="TextBox 12">
            <a:extLst>
              <a:ext uri="{FF2B5EF4-FFF2-40B4-BE49-F238E27FC236}">
                <a16:creationId xmlns:a16="http://schemas.microsoft.com/office/drawing/2014/main" id="{75B47987-190A-7337-F688-D492777689DB}"/>
              </a:ext>
            </a:extLst>
          </p:cNvPr>
          <p:cNvSpPr txBox="1"/>
          <p:nvPr/>
        </p:nvSpPr>
        <p:spPr>
          <a:xfrm rot="16200000">
            <a:off x="5340310" y="3225091"/>
            <a:ext cx="2148545" cy="307777"/>
          </a:xfrm>
          <a:prstGeom prst="rect">
            <a:avLst/>
          </a:prstGeom>
          <a:noFill/>
        </p:spPr>
        <p:txBody>
          <a:bodyPr wrap="square" rtlCol="0">
            <a:spAutoFit/>
          </a:bodyPr>
          <a:lstStyle/>
          <a:p>
            <a:pPr algn="ctr"/>
            <a:r>
              <a:rPr lang="en-US" altLang="zh-CN" sz="1400" dirty="0"/>
              <a:t>Top-100 HVGs by ATAC</a:t>
            </a:r>
            <a:endParaRPr lang="en-US" sz="1400" dirty="0"/>
          </a:p>
        </p:txBody>
      </p:sp>
      <p:sp>
        <p:nvSpPr>
          <p:cNvPr id="14" name="TextBox 13">
            <a:extLst>
              <a:ext uri="{FF2B5EF4-FFF2-40B4-BE49-F238E27FC236}">
                <a16:creationId xmlns:a16="http://schemas.microsoft.com/office/drawing/2014/main" id="{5593B586-0813-9CAD-2D0C-5C1DB2E17812}"/>
              </a:ext>
            </a:extLst>
          </p:cNvPr>
          <p:cNvSpPr txBox="1"/>
          <p:nvPr/>
        </p:nvSpPr>
        <p:spPr>
          <a:xfrm>
            <a:off x="1966881" y="1431935"/>
            <a:ext cx="2477922" cy="307777"/>
          </a:xfrm>
          <a:prstGeom prst="rect">
            <a:avLst/>
          </a:prstGeom>
          <a:noFill/>
        </p:spPr>
        <p:txBody>
          <a:bodyPr wrap="square" rtlCol="0">
            <a:spAutoFit/>
          </a:bodyPr>
          <a:lstStyle/>
          <a:p>
            <a:pPr algn="ctr"/>
            <a:r>
              <a:rPr lang="en-US" altLang="zh-CN" sz="1400" dirty="0"/>
              <a:t>SHARE-seq RNA modality</a:t>
            </a:r>
            <a:endParaRPr lang="en-US" sz="1400" dirty="0"/>
          </a:p>
        </p:txBody>
      </p:sp>
      <p:sp>
        <p:nvSpPr>
          <p:cNvPr id="15" name="TextBox 14">
            <a:extLst>
              <a:ext uri="{FF2B5EF4-FFF2-40B4-BE49-F238E27FC236}">
                <a16:creationId xmlns:a16="http://schemas.microsoft.com/office/drawing/2014/main" id="{0A23419E-B727-17BC-FF30-212ADF6D2994}"/>
              </a:ext>
            </a:extLst>
          </p:cNvPr>
          <p:cNvSpPr txBox="1"/>
          <p:nvPr/>
        </p:nvSpPr>
        <p:spPr>
          <a:xfrm>
            <a:off x="7753016" y="1435495"/>
            <a:ext cx="2477922" cy="307777"/>
          </a:xfrm>
          <a:prstGeom prst="rect">
            <a:avLst/>
          </a:prstGeom>
          <a:noFill/>
        </p:spPr>
        <p:txBody>
          <a:bodyPr wrap="square" rtlCol="0">
            <a:spAutoFit/>
          </a:bodyPr>
          <a:lstStyle/>
          <a:p>
            <a:pPr algn="ctr"/>
            <a:r>
              <a:rPr lang="en-US" altLang="zh-CN" sz="1400" dirty="0"/>
              <a:t>SHARE-seq ATAC modality</a:t>
            </a:r>
            <a:endParaRPr lang="en-US" sz="1400" dirty="0"/>
          </a:p>
        </p:txBody>
      </p:sp>
      <p:sp>
        <p:nvSpPr>
          <p:cNvPr id="16" name="TextBox 15">
            <a:extLst>
              <a:ext uri="{FF2B5EF4-FFF2-40B4-BE49-F238E27FC236}">
                <a16:creationId xmlns:a16="http://schemas.microsoft.com/office/drawing/2014/main" id="{49408F5A-CE17-6CE3-E365-1AC6FDDC00FC}"/>
              </a:ext>
            </a:extLst>
          </p:cNvPr>
          <p:cNvSpPr txBox="1"/>
          <p:nvPr/>
        </p:nvSpPr>
        <p:spPr>
          <a:xfrm>
            <a:off x="298019" y="732308"/>
            <a:ext cx="9688487" cy="369332"/>
          </a:xfrm>
          <a:prstGeom prst="rect">
            <a:avLst/>
          </a:prstGeom>
          <a:noFill/>
        </p:spPr>
        <p:txBody>
          <a:bodyPr wrap="square">
            <a:spAutoFit/>
          </a:bodyPr>
          <a:lstStyle/>
          <a:p>
            <a:r>
              <a:rPr lang="en-US" b="1" dirty="0"/>
              <a:t>Heatmap visualization of the correlation structure of real and Matilda simulated data.</a:t>
            </a:r>
          </a:p>
        </p:txBody>
      </p:sp>
      <p:pic>
        <p:nvPicPr>
          <p:cNvPr id="20" name="Picture 19">
            <a:extLst>
              <a:ext uri="{FF2B5EF4-FFF2-40B4-BE49-F238E27FC236}">
                <a16:creationId xmlns:a16="http://schemas.microsoft.com/office/drawing/2014/main" id="{BC668056-9B01-6F8F-4DF7-416583F68DAE}"/>
              </a:ext>
            </a:extLst>
          </p:cNvPr>
          <p:cNvPicPr>
            <a:picLocks noChangeAspect="1"/>
          </p:cNvPicPr>
          <p:nvPr/>
        </p:nvPicPr>
        <p:blipFill>
          <a:blip r:embed="rId2"/>
          <a:stretch>
            <a:fillRect/>
          </a:stretch>
        </p:blipFill>
        <p:spPr>
          <a:xfrm>
            <a:off x="1037213" y="2222609"/>
            <a:ext cx="2223998" cy="2214413"/>
          </a:xfrm>
          <a:prstGeom prst="rect">
            <a:avLst/>
          </a:prstGeom>
        </p:spPr>
      </p:pic>
      <p:pic>
        <p:nvPicPr>
          <p:cNvPr id="21" name="Picture 20">
            <a:extLst>
              <a:ext uri="{FF2B5EF4-FFF2-40B4-BE49-F238E27FC236}">
                <a16:creationId xmlns:a16="http://schemas.microsoft.com/office/drawing/2014/main" id="{5C74A213-510A-1C7A-5DC2-67E811713473}"/>
              </a:ext>
            </a:extLst>
          </p:cNvPr>
          <p:cNvPicPr>
            <a:picLocks noChangeAspect="1"/>
          </p:cNvPicPr>
          <p:nvPr/>
        </p:nvPicPr>
        <p:blipFill>
          <a:blip r:embed="rId3"/>
          <a:stretch>
            <a:fillRect/>
          </a:stretch>
        </p:blipFill>
        <p:spPr>
          <a:xfrm>
            <a:off x="3311510" y="2222726"/>
            <a:ext cx="2214413" cy="2214413"/>
          </a:xfrm>
          <a:prstGeom prst="rect">
            <a:avLst/>
          </a:prstGeom>
        </p:spPr>
      </p:pic>
      <p:pic>
        <p:nvPicPr>
          <p:cNvPr id="22" name="Picture 21">
            <a:extLst>
              <a:ext uri="{FF2B5EF4-FFF2-40B4-BE49-F238E27FC236}">
                <a16:creationId xmlns:a16="http://schemas.microsoft.com/office/drawing/2014/main" id="{CEA67BB7-6D28-80A6-EEC7-982C20F05F09}"/>
              </a:ext>
            </a:extLst>
          </p:cNvPr>
          <p:cNvPicPr>
            <a:picLocks noChangeAspect="1"/>
          </p:cNvPicPr>
          <p:nvPr/>
        </p:nvPicPr>
        <p:blipFill>
          <a:blip r:embed="rId4"/>
          <a:stretch>
            <a:fillRect/>
          </a:stretch>
        </p:blipFill>
        <p:spPr>
          <a:xfrm>
            <a:off x="6565112" y="2200990"/>
            <a:ext cx="2267335" cy="2257520"/>
          </a:xfrm>
          <a:prstGeom prst="rect">
            <a:avLst/>
          </a:prstGeom>
        </p:spPr>
      </p:pic>
      <p:pic>
        <p:nvPicPr>
          <p:cNvPr id="23" name="Picture 22">
            <a:extLst>
              <a:ext uri="{FF2B5EF4-FFF2-40B4-BE49-F238E27FC236}">
                <a16:creationId xmlns:a16="http://schemas.microsoft.com/office/drawing/2014/main" id="{F840CA80-6414-13F3-0BBE-0AD98AB7903C}"/>
              </a:ext>
            </a:extLst>
          </p:cNvPr>
          <p:cNvPicPr>
            <a:picLocks noChangeAspect="1"/>
          </p:cNvPicPr>
          <p:nvPr/>
        </p:nvPicPr>
        <p:blipFill>
          <a:blip r:embed="rId5"/>
          <a:stretch>
            <a:fillRect/>
          </a:stretch>
        </p:blipFill>
        <p:spPr>
          <a:xfrm>
            <a:off x="8883994" y="2191465"/>
            <a:ext cx="2257521" cy="2257521"/>
          </a:xfrm>
          <a:prstGeom prst="rect">
            <a:avLst/>
          </a:prstGeom>
        </p:spPr>
      </p:pic>
      <p:pic>
        <p:nvPicPr>
          <p:cNvPr id="24" name="Picture 23">
            <a:extLst>
              <a:ext uri="{FF2B5EF4-FFF2-40B4-BE49-F238E27FC236}">
                <a16:creationId xmlns:a16="http://schemas.microsoft.com/office/drawing/2014/main" id="{44D099CC-C509-445C-3CE0-A078104863DC}"/>
              </a:ext>
            </a:extLst>
          </p:cNvPr>
          <p:cNvPicPr>
            <a:picLocks noChangeAspect="1"/>
          </p:cNvPicPr>
          <p:nvPr/>
        </p:nvPicPr>
        <p:blipFill>
          <a:blip r:embed="rId6"/>
          <a:stretch>
            <a:fillRect/>
          </a:stretch>
        </p:blipFill>
        <p:spPr>
          <a:xfrm>
            <a:off x="5585040" y="2756175"/>
            <a:ext cx="469900" cy="952500"/>
          </a:xfrm>
          <a:prstGeom prst="rect">
            <a:avLst/>
          </a:prstGeom>
        </p:spPr>
      </p:pic>
      <p:pic>
        <p:nvPicPr>
          <p:cNvPr id="25" name="Picture 24">
            <a:extLst>
              <a:ext uri="{FF2B5EF4-FFF2-40B4-BE49-F238E27FC236}">
                <a16:creationId xmlns:a16="http://schemas.microsoft.com/office/drawing/2014/main" id="{FBC947A7-ADE3-A760-2B73-566CF3BA26BA}"/>
              </a:ext>
            </a:extLst>
          </p:cNvPr>
          <p:cNvPicPr>
            <a:picLocks noChangeAspect="1"/>
          </p:cNvPicPr>
          <p:nvPr/>
        </p:nvPicPr>
        <p:blipFill>
          <a:blip r:embed="rId6"/>
          <a:stretch>
            <a:fillRect/>
          </a:stretch>
        </p:blipFill>
        <p:spPr>
          <a:xfrm>
            <a:off x="11193062" y="2758366"/>
            <a:ext cx="469900" cy="952500"/>
          </a:xfrm>
          <a:prstGeom prst="rect">
            <a:avLst/>
          </a:prstGeom>
        </p:spPr>
      </p:pic>
    </p:spTree>
    <p:extLst>
      <p:ext uri="{BB962C8B-B14F-4D97-AF65-F5344CB8AC3E}">
        <p14:creationId xmlns:p14="http://schemas.microsoft.com/office/powerpoint/2010/main" val="18815542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7D294EF-4D96-1DE0-A4B7-E660446795D1}"/>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90003" y="-8185"/>
            <a:ext cx="10651067" cy="984885"/>
          </a:xfrm>
        </p:spPr>
        <p:txBody>
          <a:bodyPr/>
          <a:lstStyle/>
          <a:p>
            <a:r>
              <a:rPr lang="en-US" dirty="0">
                <a:solidFill>
                  <a:schemeClr val="bg1"/>
                </a:solidFill>
              </a:rPr>
              <a:t>Analysis - Task ① - Data Simulation – 10x </a:t>
            </a:r>
            <a:r>
              <a:rPr lang="en-US" dirty="0" err="1">
                <a:solidFill>
                  <a:schemeClr val="bg1"/>
                </a:solidFill>
              </a:rPr>
              <a:t>Multiome</a:t>
            </a:r>
            <a:endParaRPr lang="en-US" dirty="0">
              <a:solidFill>
                <a:schemeClr val="bg1"/>
              </a:solidFill>
            </a:endParaRPr>
          </a:p>
        </p:txBody>
      </p:sp>
      <p:sp>
        <p:nvSpPr>
          <p:cNvPr id="6" name="TextBox 5">
            <a:extLst>
              <a:ext uri="{FF2B5EF4-FFF2-40B4-BE49-F238E27FC236}">
                <a16:creationId xmlns:a16="http://schemas.microsoft.com/office/drawing/2014/main" id="{2AF06A64-23F0-7F4F-A1B1-81F5C9D725FC}"/>
              </a:ext>
            </a:extLst>
          </p:cNvPr>
          <p:cNvSpPr txBox="1"/>
          <p:nvPr/>
        </p:nvSpPr>
        <p:spPr>
          <a:xfrm>
            <a:off x="1458959" y="1924376"/>
            <a:ext cx="1412240" cy="307777"/>
          </a:xfrm>
          <a:prstGeom prst="rect">
            <a:avLst/>
          </a:prstGeom>
          <a:noFill/>
        </p:spPr>
        <p:txBody>
          <a:bodyPr wrap="square" rtlCol="0">
            <a:spAutoFit/>
          </a:bodyPr>
          <a:lstStyle/>
          <a:p>
            <a:pPr algn="ctr"/>
            <a:r>
              <a:rPr lang="en-US" altLang="zh-CN" sz="1400" dirty="0"/>
              <a:t>Real data</a:t>
            </a:r>
            <a:endParaRPr lang="en-US" sz="1400" dirty="0"/>
          </a:p>
        </p:txBody>
      </p:sp>
      <p:sp>
        <p:nvSpPr>
          <p:cNvPr id="7" name="TextBox 6">
            <a:extLst>
              <a:ext uri="{FF2B5EF4-FFF2-40B4-BE49-F238E27FC236}">
                <a16:creationId xmlns:a16="http://schemas.microsoft.com/office/drawing/2014/main" id="{F162B1D0-D633-E63C-08B6-5BE30A5E6386}"/>
              </a:ext>
            </a:extLst>
          </p:cNvPr>
          <p:cNvSpPr txBox="1"/>
          <p:nvPr/>
        </p:nvSpPr>
        <p:spPr>
          <a:xfrm>
            <a:off x="3695160" y="1924376"/>
            <a:ext cx="1666696" cy="307777"/>
          </a:xfrm>
          <a:prstGeom prst="rect">
            <a:avLst/>
          </a:prstGeom>
          <a:noFill/>
        </p:spPr>
        <p:txBody>
          <a:bodyPr wrap="square" rtlCol="0">
            <a:spAutoFit/>
          </a:bodyPr>
          <a:lstStyle/>
          <a:p>
            <a:pPr algn="ctr"/>
            <a:r>
              <a:rPr lang="en-US" altLang="zh-CN" sz="1400" dirty="0"/>
              <a:t>Matilda-simulated</a:t>
            </a:r>
            <a:endParaRPr lang="en-US" sz="1400" dirty="0"/>
          </a:p>
        </p:txBody>
      </p:sp>
      <p:sp>
        <p:nvSpPr>
          <p:cNvPr id="8" name="TextBox 7">
            <a:extLst>
              <a:ext uri="{FF2B5EF4-FFF2-40B4-BE49-F238E27FC236}">
                <a16:creationId xmlns:a16="http://schemas.microsoft.com/office/drawing/2014/main" id="{A51B988E-751A-45D2-4E13-2B9FE324DCC7}"/>
              </a:ext>
            </a:extLst>
          </p:cNvPr>
          <p:cNvSpPr txBox="1"/>
          <p:nvPr/>
        </p:nvSpPr>
        <p:spPr>
          <a:xfrm rot="16200000">
            <a:off x="-247627" y="3152537"/>
            <a:ext cx="2148545" cy="307777"/>
          </a:xfrm>
          <a:prstGeom prst="rect">
            <a:avLst/>
          </a:prstGeom>
          <a:noFill/>
        </p:spPr>
        <p:txBody>
          <a:bodyPr wrap="square" rtlCol="0">
            <a:spAutoFit/>
          </a:bodyPr>
          <a:lstStyle/>
          <a:p>
            <a:pPr algn="ctr"/>
            <a:r>
              <a:rPr lang="en-US" altLang="zh-CN" sz="1400" dirty="0"/>
              <a:t>Top-100 HVGs by RNA</a:t>
            </a:r>
            <a:endParaRPr lang="en-US" sz="1400" dirty="0"/>
          </a:p>
        </p:txBody>
      </p:sp>
      <p:sp>
        <p:nvSpPr>
          <p:cNvPr id="9" name="Rectangle 8">
            <a:extLst>
              <a:ext uri="{FF2B5EF4-FFF2-40B4-BE49-F238E27FC236}">
                <a16:creationId xmlns:a16="http://schemas.microsoft.com/office/drawing/2014/main" id="{576D2461-3031-56AD-D52D-E38C5D04EC50}"/>
              </a:ext>
            </a:extLst>
          </p:cNvPr>
          <p:cNvSpPr/>
          <p:nvPr/>
        </p:nvSpPr>
        <p:spPr>
          <a:xfrm>
            <a:off x="826645" y="1810075"/>
            <a:ext cx="4758395" cy="1143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E0D5E0-C4FE-828D-5099-FFE8419BB464}"/>
              </a:ext>
            </a:extLst>
          </p:cNvPr>
          <p:cNvSpPr/>
          <p:nvPr/>
        </p:nvSpPr>
        <p:spPr>
          <a:xfrm>
            <a:off x="6414582" y="1812265"/>
            <a:ext cx="4758395" cy="114300"/>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20C87EE-8F21-2BFD-147D-5131FB97A64E}"/>
              </a:ext>
            </a:extLst>
          </p:cNvPr>
          <p:cNvSpPr txBox="1"/>
          <p:nvPr/>
        </p:nvSpPr>
        <p:spPr>
          <a:xfrm>
            <a:off x="7046896" y="1926567"/>
            <a:ext cx="1412240" cy="307777"/>
          </a:xfrm>
          <a:prstGeom prst="rect">
            <a:avLst/>
          </a:prstGeom>
          <a:noFill/>
        </p:spPr>
        <p:txBody>
          <a:bodyPr wrap="square" rtlCol="0">
            <a:spAutoFit/>
          </a:bodyPr>
          <a:lstStyle/>
          <a:p>
            <a:pPr algn="ctr"/>
            <a:r>
              <a:rPr lang="en-US" altLang="zh-CN" sz="1400" dirty="0"/>
              <a:t>Real data</a:t>
            </a:r>
            <a:endParaRPr lang="en-US" sz="1400" dirty="0"/>
          </a:p>
        </p:txBody>
      </p:sp>
      <p:sp>
        <p:nvSpPr>
          <p:cNvPr id="12" name="TextBox 11">
            <a:extLst>
              <a:ext uri="{FF2B5EF4-FFF2-40B4-BE49-F238E27FC236}">
                <a16:creationId xmlns:a16="http://schemas.microsoft.com/office/drawing/2014/main" id="{A66FE7AC-6A39-D6B1-8DB8-BF86AE459368}"/>
              </a:ext>
            </a:extLst>
          </p:cNvPr>
          <p:cNvSpPr txBox="1"/>
          <p:nvPr/>
        </p:nvSpPr>
        <p:spPr>
          <a:xfrm>
            <a:off x="9283097" y="1926567"/>
            <a:ext cx="1666696" cy="307777"/>
          </a:xfrm>
          <a:prstGeom prst="rect">
            <a:avLst/>
          </a:prstGeom>
          <a:noFill/>
        </p:spPr>
        <p:txBody>
          <a:bodyPr wrap="square" rtlCol="0">
            <a:spAutoFit/>
          </a:bodyPr>
          <a:lstStyle/>
          <a:p>
            <a:pPr algn="ctr"/>
            <a:r>
              <a:rPr lang="en-US" altLang="zh-CN" sz="1400" dirty="0"/>
              <a:t>Matilda-simulated</a:t>
            </a:r>
            <a:endParaRPr lang="en-US" sz="1400" dirty="0"/>
          </a:p>
        </p:txBody>
      </p:sp>
      <p:sp>
        <p:nvSpPr>
          <p:cNvPr id="13" name="TextBox 12">
            <a:extLst>
              <a:ext uri="{FF2B5EF4-FFF2-40B4-BE49-F238E27FC236}">
                <a16:creationId xmlns:a16="http://schemas.microsoft.com/office/drawing/2014/main" id="{75B47987-190A-7337-F688-D492777689DB}"/>
              </a:ext>
            </a:extLst>
          </p:cNvPr>
          <p:cNvSpPr txBox="1"/>
          <p:nvPr/>
        </p:nvSpPr>
        <p:spPr>
          <a:xfrm rot="16200000">
            <a:off x="5340310" y="3225091"/>
            <a:ext cx="2148545" cy="307777"/>
          </a:xfrm>
          <a:prstGeom prst="rect">
            <a:avLst/>
          </a:prstGeom>
          <a:noFill/>
        </p:spPr>
        <p:txBody>
          <a:bodyPr wrap="square" rtlCol="0">
            <a:spAutoFit/>
          </a:bodyPr>
          <a:lstStyle/>
          <a:p>
            <a:pPr algn="ctr"/>
            <a:r>
              <a:rPr lang="en-US" altLang="zh-CN" sz="1400" dirty="0"/>
              <a:t>Top-100 HVGs by ATAC</a:t>
            </a:r>
            <a:endParaRPr lang="en-US" sz="1400" dirty="0"/>
          </a:p>
        </p:txBody>
      </p:sp>
      <p:sp>
        <p:nvSpPr>
          <p:cNvPr id="14" name="TextBox 13">
            <a:extLst>
              <a:ext uri="{FF2B5EF4-FFF2-40B4-BE49-F238E27FC236}">
                <a16:creationId xmlns:a16="http://schemas.microsoft.com/office/drawing/2014/main" id="{5593B586-0813-9CAD-2D0C-5C1DB2E17812}"/>
              </a:ext>
            </a:extLst>
          </p:cNvPr>
          <p:cNvSpPr txBox="1"/>
          <p:nvPr/>
        </p:nvSpPr>
        <p:spPr>
          <a:xfrm>
            <a:off x="1966881" y="1431935"/>
            <a:ext cx="2477922" cy="307777"/>
          </a:xfrm>
          <a:prstGeom prst="rect">
            <a:avLst/>
          </a:prstGeom>
          <a:noFill/>
        </p:spPr>
        <p:txBody>
          <a:bodyPr wrap="square" rtlCol="0">
            <a:spAutoFit/>
          </a:bodyPr>
          <a:lstStyle/>
          <a:p>
            <a:pPr algn="ctr"/>
            <a:r>
              <a:rPr lang="en-US" altLang="zh-CN" sz="1400" dirty="0"/>
              <a:t>SHARE-seq RNA modality</a:t>
            </a:r>
            <a:endParaRPr lang="en-US" sz="1400" dirty="0"/>
          </a:p>
        </p:txBody>
      </p:sp>
      <p:sp>
        <p:nvSpPr>
          <p:cNvPr id="15" name="TextBox 14">
            <a:extLst>
              <a:ext uri="{FF2B5EF4-FFF2-40B4-BE49-F238E27FC236}">
                <a16:creationId xmlns:a16="http://schemas.microsoft.com/office/drawing/2014/main" id="{0A23419E-B727-17BC-FF30-212ADF6D2994}"/>
              </a:ext>
            </a:extLst>
          </p:cNvPr>
          <p:cNvSpPr txBox="1"/>
          <p:nvPr/>
        </p:nvSpPr>
        <p:spPr>
          <a:xfrm>
            <a:off x="7753016" y="1435495"/>
            <a:ext cx="2477922" cy="307777"/>
          </a:xfrm>
          <a:prstGeom prst="rect">
            <a:avLst/>
          </a:prstGeom>
          <a:noFill/>
        </p:spPr>
        <p:txBody>
          <a:bodyPr wrap="square" rtlCol="0">
            <a:spAutoFit/>
          </a:bodyPr>
          <a:lstStyle/>
          <a:p>
            <a:pPr algn="ctr"/>
            <a:r>
              <a:rPr lang="en-US" altLang="zh-CN" sz="1400" dirty="0"/>
              <a:t>SHARE-seq ATAC modality</a:t>
            </a:r>
            <a:endParaRPr lang="en-US" sz="1400" dirty="0"/>
          </a:p>
        </p:txBody>
      </p:sp>
      <p:sp>
        <p:nvSpPr>
          <p:cNvPr id="16" name="TextBox 15">
            <a:extLst>
              <a:ext uri="{FF2B5EF4-FFF2-40B4-BE49-F238E27FC236}">
                <a16:creationId xmlns:a16="http://schemas.microsoft.com/office/drawing/2014/main" id="{49408F5A-CE17-6CE3-E365-1AC6FDDC00FC}"/>
              </a:ext>
            </a:extLst>
          </p:cNvPr>
          <p:cNvSpPr txBox="1"/>
          <p:nvPr/>
        </p:nvSpPr>
        <p:spPr>
          <a:xfrm>
            <a:off x="298019" y="732308"/>
            <a:ext cx="9688487" cy="369332"/>
          </a:xfrm>
          <a:prstGeom prst="rect">
            <a:avLst/>
          </a:prstGeom>
          <a:noFill/>
        </p:spPr>
        <p:txBody>
          <a:bodyPr wrap="square">
            <a:spAutoFit/>
          </a:bodyPr>
          <a:lstStyle/>
          <a:p>
            <a:r>
              <a:rPr lang="en-US" b="1" dirty="0"/>
              <a:t>Heatmap visualization of the correlation structure of real and Matilda simulated data.</a:t>
            </a:r>
          </a:p>
        </p:txBody>
      </p:sp>
      <p:sp>
        <p:nvSpPr>
          <p:cNvPr id="17" name="TextBox 16">
            <a:extLst>
              <a:ext uri="{FF2B5EF4-FFF2-40B4-BE49-F238E27FC236}">
                <a16:creationId xmlns:a16="http://schemas.microsoft.com/office/drawing/2014/main" id="{21F21CC5-C098-4515-1079-BB0BDFD0F143}"/>
              </a:ext>
            </a:extLst>
          </p:cNvPr>
          <p:cNvSpPr txBox="1"/>
          <p:nvPr/>
        </p:nvSpPr>
        <p:spPr>
          <a:xfrm>
            <a:off x="3094928" y="5099339"/>
            <a:ext cx="5789066" cy="646331"/>
          </a:xfrm>
          <a:prstGeom prst="rect">
            <a:avLst/>
          </a:prstGeom>
          <a:noFill/>
        </p:spPr>
        <p:txBody>
          <a:bodyPr wrap="square">
            <a:spAutoFit/>
          </a:bodyPr>
          <a:lstStyle/>
          <a:p>
            <a:r>
              <a:rPr lang="en-US" i="1" dirty="0"/>
              <a:t>Similar gene-gene correlation patterns can be observed between the real and Matilda-simulated data.</a:t>
            </a:r>
          </a:p>
        </p:txBody>
      </p:sp>
      <p:pic>
        <p:nvPicPr>
          <p:cNvPr id="20" name="Picture 19">
            <a:extLst>
              <a:ext uri="{FF2B5EF4-FFF2-40B4-BE49-F238E27FC236}">
                <a16:creationId xmlns:a16="http://schemas.microsoft.com/office/drawing/2014/main" id="{BC668056-9B01-6F8F-4DF7-416583F68DAE}"/>
              </a:ext>
            </a:extLst>
          </p:cNvPr>
          <p:cNvPicPr>
            <a:picLocks noChangeAspect="1"/>
          </p:cNvPicPr>
          <p:nvPr/>
        </p:nvPicPr>
        <p:blipFill>
          <a:blip r:embed="rId2"/>
          <a:stretch>
            <a:fillRect/>
          </a:stretch>
        </p:blipFill>
        <p:spPr>
          <a:xfrm>
            <a:off x="1037213" y="2222609"/>
            <a:ext cx="2223998" cy="2214413"/>
          </a:xfrm>
          <a:prstGeom prst="rect">
            <a:avLst/>
          </a:prstGeom>
        </p:spPr>
      </p:pic>
      <p:pic>
        <p:nvPicPr>
          <p:cNvPr id="21" name="Picture 20">
            <a:extLst>
              <a:ext uri="{FF2B5EF4-FFF2-40B4-BE49-F238E27FC236}">
                <a16:creationId xmlns:a16="http://schemas.microsoft.com/office/drawing/2014/main" id="{5C74A213-510A-1C7A-5DC2-67E811713473}"/>
              </a:ext>
            </a:extLst>
          </p:cNvPr>
          <p:cNvPicPr>
            <a:picLocks noChangeAspect="1"/>
          </p:cNvPicPr>
          <p:nvPr/>
        </p:nvPicPr>
        <p:blipFill>
          <a:blip r:embed="rId3"/>
          <a:stretch>
            <a:fillRect/>
          </a:stretch>
        </p:blipFill>
        <p:spPr>
          <a:xfrm>
            <a:off x="3311510" y="2222726"/>
            <a:ext cx="2214413" cy="2214413"/>
          </a:xfrm>
          <a:prstGeom prst="rect">
            <a:avLst/>
          </a:prstGeom>
        </p:spPr>
      </p:pic>
      <p:pic>
        <p:nvPicPr>
          <p:cNvPr id="22" name="Picture 21">
            <a:extLst>
              <a:ext uri="{FF2B5EF4-FFF2-40B4-BE49-F238E27FC236}">
                <a16:creationId xmlns:a16="http://schemas.microsoft.com/office/drawing/2014/main" id="{CEA67BB7-6D28-80A6-EEC7-982C20F05F09}"/>
              </a:ext>
            </a:extLst>
          </p:cNvPr>
          <p:cNvPicPr>
            <a:picLocks noChangeAspect="1"/>
          </p:cNvPicPr>
          <p:nvPr/>
        </p:nvPicPr>
        <p:blipFill>
          <a:blip r:embed="rId4"/>
          <a:stretch>
            <a:fillRect/>
          </a:stretch>
        </p:blipFill>
        <p:spPr>
          <a:xfrm>
            <a:off x="6565112" y="2200990"/>
            <a:ext cx="2267335" cy="2257520"/>
          </a:xfrm>
          <a:prstGeom prst="rect">
            <a:avLst/>
          </a:prstGeom>
        </p:spPr>
      </p:pic>
      <p:pic>
        <p:nvPicPr>
          <p:cNvPr id="23" name="Picture 22">
            <a:extLst>
              <a:ext uri="{FF2B5EF4-FFF2-40B4-BE49-F238E27FC236}">
                <a16:creationId xmlns:a16="http://schemas.microsoft.com/office/drawing/2014/main" id="{F840CA80-6414-13F3-0BBE-0AD98AB7903C}"/>
              </a:ext>
            </a:extLst>
          </p:cNvPr>
          <p:cNvPicPr>
            <a:picLocks noChangeAspect="1"/>
          </p:cNvPicPr>
          <p:nvPr/>
        </p:nvPicPr>
        <p:blipFill>
          <a:blip r:embed="rId5"/>
          <a:stretch>
            <a:fillRect/>
          </a:stretch>
        </p:blipFill>
        <p:spPr>
          <a:xfrm>
            <a:off x="8883994" y="2191465"/>
            <a:ext cx="2257521" cy="2257521"/>
          </a:xfrm>
          <a:prstGeom prst="rect">
            <a:avLst/>
          </a:prstGeom>
        </p:spPr>
      </p:pic>
      <p:pic>
        <p:nvPicPr>
          <p:cNvPr id="24" name="Picture 23">
            <a:extLst>
              <a:ext uri="{FF2B5EF4-FFF2-40B4-BE49-F238E27FC236}">
                <a16:creationId xmlns:a16="http://schemas.microsoft.com/office/drawing/2014/main" id="{44D099CC-C509-445C-3CE0-A078104863DC}"/>
              </a:ext>
            </a:extLst>
          </p:cNvPr>
          <p:cNvPicPr>
            <a:picLocks noChangeAspect="1"/>
          </p:cNvPicPr>
          <p:nvPr/>
        </p:nvPicPr>
        <p:blipFill>
          <a:blip r:embed="rId6"/>
          <a:stretch>
            <a:fillRect/>
          </a:stretch>
        </p:blipFill>
        <p:spPr>
          <a:xfrm>
            <a:off x="5585040" y="2756175"/>
            <a:ext cx="469900" cy="952500"/>
          </a:xfrm>
          <a:prstGeom prst="rect">
            <a:avLst/>
          </a:prstGeom>
        </p:spPr>
      </p:pic>
      <p:pic>
        <p:nvPicPr>
          <p:cNvPr id="25" name="Picture 24">
            <a:extLst>
              <a:ext uri="{FF2B5EF4-FFF2-40B4-BE49-F238E27FC236}">
                <a16:creationId xmlns:a16="http://schemas.microsoft.com/office/drawing/2014/main" id="{FBC947A7-ADE3-A760-2B73-566CF3BA26BA}"/>
              </a:ext>
            </a:extLst>
          </p:cNvPr>
          <p:cNvPicPr>
            <a:picLocks noChangeAspect="1"/>
          </p:cNvPicPr>
          <p:nvPr/>
        </p:nvPicPr>
        <p:blipFill>
          <a:blip r:embed="rId6"/>
          <a:stretch>
            <a:fillRect/>
          </a:stretch>
        </p:blipFill>
        <p:spPr>
          <a:xfrm>
            <a:off x="11193062" y="2758366"/>
            <a:ext cx="469900" cy="952500"/>
          </a:xfrm>
          <a:prstGeom prst="rect">
            <a:avLst/>
          </a:prstGeom>
        </p:spPr>
      </p:pic>
      <p:sp>
        <p:nvSpPr>
          <p:cNvPr id="3" name="Rectangle 2">
            <a:extLst>
              <a:ext uri="{FF2B5EF4-FFF2-40B4-BE49-F238E27FC236}">
                <a16:creationId xmlns:a16="http://schemas.microsoft.com/office/drawing/2014/main" id="{A9ECCF5E-4C4F-A19D-3B4D-A04B95E6A3DB}"/>
              </a:ext>
            </a:extLst>
          </p:cNvPr>
          <p:cNvSpPr/>
          <p:nvPr/>
        </p:nvSpPr>
        <p:spPr>
          <a:xfrm>
            <a:off x="985666" y="3456773"/>
            <a:ext cx="1070319" cy="9802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190C2DB8-844C-DF3E-971B-1E12DCA15A73}"/>
              </a:ext>
            </a:extLst>
          </p:cNvPr>
          <p:cNvSpPr/>
          <p:nvPr/>
        </p:nvSpPr>
        <p:spPr>
          <a:xfrm>
            <a:off x="3259241" y="3456772"/>
            <a:ext cx="1070319" cy="9802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5C80EE0D-CF7A-7FE2-08A7-E857CCFD7F69}"/>
              </a:ext>
            </a:extLst>
          </p:cNvPr>
          <p:cNvSpPr/>
          <p:nvPr/>
        </p:nvSpPr>
        <p:spPr>
          <a:xfrm>
            <a:off x="1945683" y="2536609"/>
            <a:ext cx="1070319" cy="9802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624134B0-05FA-E5D7-B9BD-CE472E3764E4}"/>
              </a:ext>
            </a:extLst>
          </p:cNvPr>
          <p:cNvSpPr/>
          <p:nvPr/>
        </p:nvSpPr>
        <p:spPr>
          <a:xfrm>
            <a:off x="4190085" y="2530503"/>
            <a:ext cx="1070319" cy="98024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743234F9-F4C0-E953-5FFE-C34A974119A0}"/>
              </a:ext>
            </a:extLst>
          </p:cNvPr>
          <p:cNvSpPr/>
          <p:nvPr/>
        </p:nvSpPr>
        <p:spPr>
          <a:xfrm>
            <a:off x="7285798" y="2839626"/>
            <a:ext cx="877127" cy="8690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B5103CDB-5B09-4F89-37EE-A7D82468DA0F}"/>
              </a:ext>
            </a:extLst>
          </p:cNvPr>
          <p:cNvSpPr/>
          <p:nvPr/>
        </p:nvSpPr>
        <p:spPr>
          <a:xfrm>
            <a:off x="9574190" y="2862126"/>
            <a:ext cx="877127" cy="8690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BC514694-9171-694A-7433-DD84A8A6B5B1}"/>
              </a:ext>
            </a:extLst>
          </p:cNvPr>
          <p:cNvSpPr/>
          <p:nvPr/>
        </p:nvSpPr>
        <p:spPr>
          <a:xfrm>
            <a:off x="6513565" y="3625008"/>
            <a:ext cx="877127" cy="8690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C0FD745A-413F-0782-8EA0-92AFD4C625C4}"/>
              </a:ext>
            </a:extLst>
          </p:cNvPr>
          <p:cNvSpPr/>
          <p:nvPr/>
        </p:nvSpPr>
        <p:spPr>
          <a:xfrm>
            <a:off x="8826767" y="3612907"/>
            <a:ext cx="877127" cy="8690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D1162B11-369C-2048-70C6-71ABADF1D212}"/>
              </a:ext>
            </a:extLst>
          </p:cNvPr>
          <p:cNvCxnSpPr>
            <a:cxnSpLocks/>
          </p:cNvCxnSpPr>
          <p:nvPr/>
        </p:nvCxnSpPr>
        <p:spPr>
          <a:xfrm>
            <a:off x="2140530" y="3952875"/>
            <a:ext cx="1048951"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902098D0-A1DB-9F8C-170E-30794B5DCF2A}"/>
              </a:ext>
            </a:extLst>
          </p:cNvPr>
          <p:cNvCxnSpPr>
            <a:cxnSpLocks/>
          </p:cNvCxnSpPr>
          <p:nvPr/>
        </p:nvCxnSpPr>
        <p:spPr>
          <a:xfrm>
            <a:off x="3063915" y="2981325"/>
            <a:ext cx="1048951"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5DDA8E7-16AA-3C78-9CF3-E0CDC8E66EF3}"/>
              </a:ext>
            </a:extLst>
          </p:cNvPr>
          <p:cNvCxnSpPr>
            <a:cxnSpLocks/>
          </p:cNvCxnSpPr>
          <p:nvPr/>
        </p:nvCxnSpPr>
        <p:spPr>
          <a:xfrm>
            <a:off x="7523091" y="4086225"/>
            <a:ext cx="120274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D2A36B5-779B-472E-C4DF-468FDF2D3A1F}"/>
              </a:ext>
            </a:extLst>
          </p:cNvPr>
          <p:cNvCxnSpPr>
            <a:cxnSpLocks/>
          </p:cNvCxnSpPr>
          <p:nvPr/>
        </p:nvCxnSpPr>
        <p:spPr>
          <a:xfrm>
            <a:off x="8282621" y="3238500"/>
            <a:ext cx="120274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90720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C77A6D7-2B46-42FB-7430-BCFD6EB28748}"/>
              </a:ext>
            </a:extLst>
          </p:cNvPr>
          <p:cNvPicPr>
            <a:picLocks noChangeAspect="1"/>
          </p:cNvPicPr>
          <p:nvPr/>
        </p:nvPicPr>
        <p:blipFill>
          <a:blip r:embed="rId2"/>
          <a:stretch>
            <a:fillRect/>
          </a:stretch>
        </p:blipFill>
        <p:spPr>
          <a:xfrm>
            <a:off x="9839406" y="2096686"/>
            <a:ext cx="2099261" cy="2049279"/>
          </a:xfrm>
          <a:prstGeom prst="rect">
            <a:avLst/>
          </a:prstGeom>
        </p:spPr>
      </p:pic>
      <p:sp>
        <p:nvSpPr>
          <p:cNvPr id="27" name="Rectangle 26">
            <a:extLst>
              <a:ext uri="{FF2B5EF4-FFF2-40B4-BE49-F238E27FC236}">
                <a16:creationId xmlns:a16="http://schemas.microsoft.com/office/drawing/2014/main" id="{3FF0EF6D-EBA4-527E-08C0-7F1C3FC48EFA}"/>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3073BB7-1A51-16A7-54FE-4A21EBE3404C}"/>
              </a:ext>
            </a:extLst>
          </p:cNvPr>
          <p:cNvSpPr/>
          <p:nvPr/>
        </p:nvSpPr>
        <p:spPr>
          <a:xfrm>
            <a:off x="178666" y="3293285"/>
            <a:ext cx="129092" cy="131781"/>
          </a:xfrm>
          <a:prstGeom prst="ellipse">
            <a:avLst/>
          </a:prstGeom>
          <a:solidFill>
            <a:srgbClr val="02BFC4"/>
          </a:solidFill>
          <a:ln>
            <a:solidFill>
              <a:srgbClr val="02B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BFC4"/>
              </a:solidFill>
              <a:highlight>
                <a:srgbClr val="C0C0C0"/>
              </a:highlight>
            </a:endParaRPr>
          </a:p>
        </p:txBody>
      </p:sp>
      <p:sp>
        <p:nvSpPr>
          <p:cNvPr id="14" name="TextBox 13">
            <a:extLst>
              <a:ext uri="{FF2B5EF4-FFF2-40B4-BE49-F238E27FC236}">
                <a16:creationId xmlns:a16="http://schemas.microsoft.com/office/drawing/2014/main" id="{697EF29C-0D0A-A0C6-D1F8-11D5A89672DF}"/>
              </a:ext>
            </a:extLst>
          </p:cNvPr>
          <p:cNvSpPr txBox="1"/>
          <p:nvPr/>
        </p:nvSpPr>
        <p:spPr>
          <a:xfrm>
            <a:off x="342755" y="3205274"/>
            <a:ext cx="1665659" cy="307777"/>
          </a:xfrm>
          <a:prstGeom prst="rect">
            <a:avLst/>
          </a:prstGeom>
          <a:noFill/>
        </p:spPr>
        <p:txBody>
          <a:bodyPr wrap="square" rtlCol="0">
            <a:spAutoFit/>
          </a:bodyPr>
          <a:lstStyle/>
          <a:p>
            <a:r>
              <a:rPr lang="en-US" sz="1400" b="1" dirty="0"/>
              <a:t>Other cell type</a:t>
            </a:r>
          </a:p>
        </p:txBody>
      </p:sp>
      <p:sp>
        <p:nvSpPr>
          <p:cNvPr id="15" name="TextBox 14">
            <a:extLst>
              <a:ext uri="{FF2B5EF4-FFF2-40B4-BE49-F238E27FC236}">
                <a16:creationId xmlns:a16="http://schemas.microsoft.com/office/drawing/2014/main" id="{BB2B3FBA-84A5-4D2B-59BC-320AD6E01B09}"/>
              </a:ext>
            </a:extLst>
          </p:cNvPr>
          <p:cNvSpPr txBox="1"/>
          <p:nvPr/>
        </p:nvSpPr>
        <p:spPr>
          <a:xfrm>
            <a:off x="333160" y="3673605"/>
            <a:ext cx="1649754" cy="307777"/>
          </a:xfrm>
          <a:prstGeom prst="rect">
            <a:avLst/>
          </a:prstGeom>
          <a:noFill/>
        </p:spPr>
        <p:txBody>
          <a:bodyPr wrap="square" rtlCol="0">
            <a:spAutoFit/>
          </a:bodyPr>
          <a:lstStyle/>
          <a:p>
            <a:r>
              <a:rPr lang="en-AU" altLang="zh-CN" sz="1400" b="1" dirty="0"/>
              <a:t>Anchor cell type</a:t>
            </a:r>
            <a:endParaRPr lang="en-US" sz="1400" b="1" dirty="0"/>
          </a:p>
        </p:txBody>
      </p:sp>
      <p:pic>
        <p:nvPicPr>
          <p:cNvPr id="4" name="Picture 3" descr="Map&#10;&#10;Description automatically generated with medium confidence">
            <a:extLst>
              <a:ext uri="{FF2B5EF4-FFF2-40B4-BE49-F238E27FC236}">
                <a16:creationId xmlns:a16="http://schemas.microsoft.com/office/drawing/2014/main" id="{7F5DFB84-575B-CDF2-F8AD-6B9A9C9388D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51658" b="88374"/>
          <a:stretch/>
        </p:blipFill>
        <p:spPr>
          <a:xfrm>
            <a:off x="1486268" y="1380301"/>
            <a:ext cx="3051195" cy="661269"/>
          </a:xfrm>
          <a:prstGeom prst="rect">
            <a:avLst/>
          </a:prstGeom>
        </p:spPr>
      </p:pic>
      <p:pic>
        <p:nvPicPr>
          <p:cNvPr id="5" name="Picture 4" descr="Map&#10;&#10;Description automatically generated with medium confidence">
            <a:extLst>
              <a:ext uri="{FF2B5EF4-FFF2-40B4-BE49-F238E27FC236}">
                <a16:creationId xmlns:a16="http://schemas.microsoft.com/office/drawing/2014/main" id="{3FDD04E8-F271-90BA-C86E-27EBA1643E1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2010" b="90534"/>
          <a:stretch/>
        </p:blipFill>
        <p:spPr>
          <a:xfrm>
            <a:off x="4012064" y="1376567"/>
            <a:ext cx="3051195" cy="542340"/>
          </a:xfrm>
          <a:prstGeom prst="rect">
            <a:avLst/>
          </a:prstGeom>
        </p:spPr>
      </p:pic>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96700" y="-8357"/>
            <a:ext cx="10651067" cy="984885"/>
          </a:xfrm>
        </p:spPr>
        <p:txBody>
          <a:bodyPr/>
          <a:lstStyle/>
          <a:p>
            <a:r>
              <a:rPr lang="en-US" dirty="0">
                <a:solidFill>
                  <a:schemeClr val="bg1"/>
                </a:solidFill>
              </a:rPr>
              <a:t>Analysis - Task ① - Data Simulation – 10x </a:t>
            </a:r>
            <a:r>
              <a:rPr lang="en-US" dirty="0" err="1">
                <a:solidFill>
                  <a:schemeClr val="bg1"/>
                </a:solidFill>
              </a:rPr>
              <a:t>Multiome</a:t>
            </a:r>
            <a:endParaRPr lang="en-US" dirty="0">
              <a:solidFill>
                <a:schemeClr val="bg1"/>
              </a:solidFill>
            </a:endParaRPr>
          </a:p>
        </p:txBody>
      </p:sp>
      <p:pic>
        <p:nvPicPr>
          <p:cNvPr id="6" name="Picture 5">
            <a:extLst>
              <a:ext uri="{FF2B5EF4-FFF2-40B4-BE49-F238E27FC236}">
                <a16:creationId xmlns:a16="http://schemas.microsoft.com/office/drawing/2014/main" id="{A0BF9133-9306-5589-C644-80B977F1E2D2}"/>
              </a:ext>
            </a:extLst>
          </p:cNvPr>
          <p:cNvPicPr>
            <a:picLocks noChangeAspect="1"/>
          </p:cNvPicPr>
          <p:nvPr/>
        </p:nvPicPr>
        <p:blipFill>
          <a:blip r:embed="rId4"/>
          <a:stretch>
            <a:fillRect/>
          </a:stretch>
        </p:blipFill>
        <p:spPr>
          <a:xfrm>
            <a:off x="6844731" y="1248115"/>
            <a:ext cx="5347269" cy="688362"/>
          </a:xfrm>
          <a:prstGeom prst="rect">
            <a:avLst/>
          </a:prstGeom>
        </p:spPr>
      </p:pic>
      <p:sp>
        <p:nvSpPr>
          <p:cNvPr id="17" name="TextBox 16">
            <a:extLst>
              <a:ext uri="{FF2B5EF4-FFF2-40B4-BE49-F238E27FC236}">
                <a16:creationId xmlns:a16="http://schemas.microsoft.com/office/drawing/2014/main" id="{A8BFDA5F-4CD7-DAE0-FC69-A014F4908DD3}"/>
              </a:ext>
            </a:extLst>
          </p:cNvPr>
          <p:cNvSpPr txBox="1"/>
          <p:nvPr/>
        </p:nvSpPr>
        <p:spPr>
          <a:xfrm>
            <a:off x="3536314" y="985740"/>
            <a:ext cx="1864184" cy="307777"/>
          </a:xfrm>
          <a:prstGeom prst="rect">
            <a:avLst/>
          </a:prstGeom>
          <a:noFill/>
        </p:spPr>
        <p:txBody>
          <a:bodyPr wrap="square" rtlCol="0">
            <a:spAutoFit/>
          </a:bodyPr>
          <a:lstStyle/>
          <a:p>
            <a:pPr algn="ctr"/>
            <a:r>
              <a:rPr lang="en-US" sz="1400" b="1" dirty="0"/>
              <a:t>CD16 Mono</a:t>
            </a:r>
          </a:p>
        </p:txBody>
      </p:sp>
      <p:sp>
        <p:nvSpPr>
          <p:cNvPr id="18" name="TextBox 17">
            <a:extLst>
              <a:ext uri="{FF2B5EF4-FFF2-40B4-BE49-F238E27FC236}">
                <a16:creationId xmlns:a16="http://schemas.microsoft.com/office/drawing/2014/main" id="{699CA19E-D3B9-EBED-BB72-42FC82643172}"/>
              </a:ext>
            </a:extLst>
          </p:cNvPr>
          <p:cNvSpPr txBox="1"/>
          <p:nvPr/>
        </p:nvSpPr>
        <p:spPr>
          <a:xfrm>
            <a:off x="8586273" y="981506"/>
            <a:ext cx="1864184" cy="307777"/>
          </a:xfrm>
          <a:prstGeom prst="rect">
            <a:avLst/>
          </a:prstGeom>
          <a:noFill/>
        </p:spPr>
        <p:txBody>
          <a:bodyPr wrap="square" rtlCol="0">
            <a:spAutoFit/>
          </a:bodyPr>
          <a:lstStyle/>
          <a:p>
            <a:pPr algn="ctr"/>
            <a:r>
              <a:rPr lang="en-US" sz="1400" b="1" dirty="0"/>
              <a:t>CD8 Naive</a:t>
            </a:r>
          </a:p>
        </p:txBody>
      </p:sp>
      <p:sp>
        <p:nvSpPr>
          <p:cNvPr id="24" name="TextBox 23">
            <a:extLst>
              <a:ext uri="{FF2B5EF4-FFF2-40B4-BE49-F238E27FC236}">
                <a16:creationId xmlns:a16="http://schemas.microsoft.com/office/drawing/2014/main" id="{0E1A65B2-2EA4-4C1D-FE3D-6414C29B921C}"/>
              </a:ext>
            </a:extLst>
          </p:cNvPr>
          <p:cNvSpPr txBox="1"/>
          <p:nvPr/>
        </p:nvSpPr>
        <p:spPr>
          <a:xfrm>
            <a:off x="42680" y="544415"/>
            <a:ext cx="9172575" cy="369332"/>
          </a:xfrm>
          <a:prstGeom prst="rect">
            <a:avLst/>
          </a:prstGeom>
          <a:noFill/>
        </p:spPr>
        <p:txBody>
          <a:bodyPr wrap="square">
            <a:spAutoFit/>
          </a:bodyPr>
          <a:lstStyle/>
          <a:p>
            <a:r>
              <a:rPr lang="en-US" b="1" dirty="0"/>
              <a:t>UMAP visualization of cell-type-specific simulations.</a:t>
            </a:r>
          </a:p>
        </p:txBody>
      </p:sp>
      <p:pic>
        <p:nvPicPr>
          <p:cNvPr id="28" name="Picture 27">
            <a:extLst>
              <a:ext uri="{FF2B5EF4-FFF2-40B4-BE49-F238E27FC236}">
                <a16:creationId xmlns:a16="http://schemas.microsoft.com/office/drawing/2014/main" id="{4229615B-5AED-581D-2036-05F37C543811}"/>
              </a:ext>
            </a:extLst>
          </p:cNvPr>
          <p:cNvPicPr>
            <a:picLocks noChangeAspect="1"/>
          </p:cNvPicPr>
          <p:nvPr/>
        </p:nvPicPr>
        <p:blipFill>
          <a:blip r:embed="rId5"/>
          <a:stretch>
            <a:fillRect/>
          </a:stretch>
        </p:blipFill>
        <p:spPr>
          <a:xfrm>
            <a:off x="1958214" y="2066795"/>
            <a:ext cx="2205710" cy="2108756"/>
          </a:xfrm>
          <a:prstGeom prst="rect">
            <a:avLst/>
          </a:prstGeom>
        </p:spPr>
      </p:pic>
      <p:pic>
        <p:nvPicPr>
          <p:cNvPr id="29" name="Picture 28">
            <a:extLst>
              <a:ext uri="{FF2B5EF4-FFF2-40B4-BE49-F238E27FC236}">
                <a16:creationId xmlns:a16="http://schemas.microsoft.com/office/drawing/2014/main" id="{D45F36C9-5629-E106-0074-B2918AA3FACD}"/>
              </a:ext>
            </a:extLst>
          </p:cNvPr>
          <p:cNvPicPr>
            <a:picLocks noChangeAspect="1"/>
          </p:cNvPicPr>
          <p:nvPr/>
        </p:nvPicPr>
        <p:blipFill>
          <a:blip r:embed="rId6"/>
          <a:stretch>
            <a:fillRect/>
          </a:stretch>
        </p:blipFill>
        <p:spPr>
          <a:xfrm>
            <a:off x="1994431" y="4323026"/>
            <a:ext cx="2133276" cy="2108756"/>
          </a:xfrm>
          <a:prstGeom prst="rect">
            <a:avLst/>
          </a:prstGeom>
        </p:spPr>
      </p:pic>
      <p:sp>
        <p:nvSpPr>
          <p:cNvPr id="30" name="Oval 29">
            <a:extLst>
              <a:ext uri="{FF2B5EF4-FFF2-40B4-BE49-F238E27FC236}">
                <a16:creationId xmlns:a16="http://schemas.microsoft.com/office/drawing/2014/main" id="{F6F4B511-2DFC-4F17-A1FA-B648AB1EF0DE}"/>
              </a:ext>
            </a:extLst>
          </p:cNvPr>
          <p:cNvSpPr/>
          <p:nvPr/>
        </p:nvSpPr>
        <p:spPr>
          <a:xfrm>
            <a:off x="178666" y="3758184"/>
            <a:ext cx="129092" cy="131781"/>
          </a:xfrm>
          <a:prstGeom prst="ellipse">
            <a:avLst/>
          </a:prstGeom>
          <a:solidFill>
            <a:srgbClr val="F9766D"/>
          </a:solidFill>
          <a:ln>
            <a:solidFill>
              <a:srgbClr val="F976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BFC4"/>
              </a:solidFill>
              <a:highlight>
                <a:srgbClr val="C0C0C0"/>
              </a:highlight>
            </a:endParaRPr>
          </a:p>
        </p:txBody>
      </p:sp>
      <p:sp>
        <p:nvSpPr>
          <p:cNvPr id="31" name="TextBox 30">
            <a:extLst>
              <a:ext uri="{FF2B5EF4-FFF2-40B4-BE49-F238E27FC236}">
                <a16:creationId xmlns:a16="http://schemas.microsoft.com/office/drawing/2014/main" id="{7F0E900E-8744-2F8D-78D8-9CEEF28AE92D}"/>
              </a:ext>
            </a:extLst>
          </p:cNvPr>
          <p:cNvSpPr txBox="1"/>
          <p:nvPr/>
        </p:nvSpPr>
        <p:spPr>
          <a:xfrm>
            <a:off x="2821473" y="1975429"/>
            <a:ext cx="607925" cy="307777"/>
          </a:xfrm>
          <a:prstGeom prst="rect">
            <a:avLst/>
          </a:prstGeom>
          <a:noFill/>
        </p:spPr>
        <p:txBody>
          <a:bodyPr wrap="square" rtlCol="0">
            <a:spAutoFit/>
          </a:bodyPr>
          <a:lstStyle/>
          <a:p>
            <a:r>
              <a:rPr lang="en-US" sz="1400" b="1" dirty="0"/>
              <a:t>Real</a:t>
            </a:r>
          </a:p>
        </p:txBody>
      </p:sp>
      <p:sp>
        <p:nvSpPr>
          <p:cNvPr id="32" name="TextBox 31">
            <a:extLst>
              <a:ext uri="{FF2B5EF4-FFF2-40B4-BE49-F238E27FC236}">
                <a16:creationId xmlns:a16="http://schemas.microsoft.com/office/drawing/2014/main" id="{72C54B84-79CF-5F1E-7DCC-E15944BC91E0}"/>
              </a:ext>
            </a:extLst>
          </p:cNvPr>
          <p:cNvSpPr txBox="1"/>
          <p:nvPr/>
        </p:nvSpPr>
        <p:spPr>
          <a:xfrm>
            <a:off x="2218124" y="4147559"/>
            <a:ext cx="1685891" cy="307777"/>
          </a:xfrm>
          <a:prstGeom prst="rect">
            <a:avLst/>
          </a:prstGeom>
          <a:noFill/>
        </p:spPr>
        <p:txBody>
          <a:bodyPr wrap="square" rtlCol="0">
            <a:spAutoFit/>
          </a:bodyPr>
          <a:lstStyle/>
          <a:p>
            <a:r>
              <a:rPr lang="en-US" sz="1400" b="1" dirty="0"/>
              <a:t>Matilda-simulated</a:t>
            </a:r>
          </a:p>
        </p:txBody>
      </p:sp>
      <p:pic>
        <p:nvPicPr>
          <p:cNvPr id="33" name="Picture 32">
            <a:extLst>
              <a:ext uri="{FF2B5EF4-FFF2-40B4-BE49-F238E27FC236}">
                <a16:creationId xmlns:a16="http://schemas.microsoft.com/office/drawing/2014/main" id="{EBE49FBE-BF45-5AFC-8659-E1270D44EF7A}"/>
              </a:ext>
            </a:extLst>
          </p:cNvPr>
          <p:cNvPicPr>
            <a:picLocks noChangeAspect="1"/>
          </p:cNvPicPr>
          <p:nvPr/>
        </p:nvPicPr>
        <p:blipFill>
          <a:blip r:embed="rId7"/>
          <a:stretch>
            <a:fillRect/>
          </a:stretch>
        </p:blipFill>
        <p:spPr>
          <a:xfrm>
            <a:off x="4552899" y="2143604"/>
            <a:ext cx="2031923" cy="2008018"/>
          </a:xfrm>
          <a:prstGeom prst="rect">
            <a:avLst/>
          </a:prstGeom>
        </p:spPr>
      </p:pic>
      <p:sp>
        <p:nvSpPr>
          <p:cNvPr id="34" name="TextBox 33">
            <a:extLst>
              <a:ext uri="{FF2B5EF4-FFF2-40B4-BE49-F238E27FC236}">
                <a16:creationId xmlns:a16="http://schemas.microsoft.com/office/drawing/2014/main" id="{D7BEE530-B41D-CF99-E4A0-D1E81FF772F1}"/>
              </a:ext>
            </a:extLst>
          </p:cNvPr>
          <p:cNvSpPr txBox="1"/>
          <p:nvPr/>
        </p:nvSpPr>
        <p:spPr>
          <a:xfrm>
            <a:off x="5400498" y="1962729"/>
            <a:ext cx="607925" cy="307777"/>
          </a:xfrm>
          <a:prstGeom prst="rect">
            <a:avLst/>
          </a:prstGeom>
          <a:noFill/>
        </p:spPr>
        <p:txBody>
          <a:bodyPr wrap="square" rtlCol="0">
            <a:spAutoFit/>
          </a:bodyPr>
          <a:lstStyle/>
          <a:p>
            <a:r>
              <a:rPr lang="en-US" sz="1400" b="1" dirty="0"/>
              <a:t>Real</a:t>
            </a:r>
          </a:p>
        </p:txBody>
      </p:sp>
      <p:pic>
        <p:nvPicPr>
          <p:cNvPr id="35" name="Picture 34">
            <a:extLst>
              <a:ext uri="{FF2B5EF4-FFF2-40B4-BE49-F238E27FC236}">
                <a16:creationId xmlns:a16="http://schemas.microsoft.com/office/drawing/2014/main" id="{E8A5B112-1D20-2CDB-F3D7-11B9088662F0}"/>
              </a:ext>
            </a:extLst>
          </p:cNvPr>
          <p:cNvPicPr>
            <a:picLocks noChangeAspect="1"/>
          </p:cNvPicPr>
          <p:nvPr/>
        </p:nvPicPr>
        <p:blipFill>
          <a:blip r:embed="rId8"/>
          <a:stretch>
            <a:fillRect/>
          </a:stretch>
        </p:blipFill>
        <p:spPr>
          <a:xfrm>
            <a:off x="4564382" y="4334694"/>
            <a:ext cx="2101203" cy="2076483"/>
          </a:xfrm>
          <a:prstGeom prst="rect">
            <a:avLst/>
          </a:prstGeom>
        </p:spPr>
      </p:pic>
      <p:sp>
        <p:nvSpPr>
          <p:cNvPr id="38" name="TextBox 37">
            <a:extLst>
              <a:ext uri="{FF2B5EF4-FFF2-40B4-BE49-F238E27FC236}">
                <a16:creationId xmlns:a16="http://schemas.microsoft.com/office/drawing/2014/main" id="{2008F1ED-821F-3EC0-289E-561B54A23CE4}"/>
              </a:ext>
            </a:extLst>
          </p:cNvPr>
          <p:cNvSpPr txBox="1"/>
          <p:nvPr/>
        </p:nvSpPr>
        <p:spPr>
          <a:xfrm>
            <a:off x="4749084" y="4147559"/>
            <a:ext cx="1685891" cy="307777"/>
          </a:xfrm>
          <a:prstGeom prst="rect">
            <a:avLst/>
          </a:prstGeom>
          <a:noFill/>
        </p:spPr>
        <p:txBody>
          <a:bodyPr wrap="square" rtlCol="0">
            <a:spAutoFit/>
          </a:bodyPr>
          <a:lstStyle/>
          <a:p>
            <a:r>
              <a:rPr lang="en-US" sz="1400" b="1" dirty="0"/>
              <a:t>Matilda-simulated</a:t>
            </a:r>
          </a:p>
        </p:txBody>
      </p:sp>
      <p:pic>
        <p:nvPicPr>
          <p:cNvPr id="39" name="Picture 38">
            <a:extLst>
              <a:ext uri="{FF2B5EF4-FFF2-40B4-BE49-F238E27FC236}">
                <a16:creationId xmlns:a16="http://schemas.microsoft.com/office/drawing/2014/main" id="{10A9FD2F-CA4C-33F2-40DB-8DFCFD47646A}"/>
              </a:ext>
            </a:extLst>
          </p:cNvPr>
          <p:cNvPicPr>
            <a:picLocks noChangeAspect="1"/>
          </p:cNvPicPr>
          <p:nvPr/>
        </p:nvPicPr>
        <p:blipFill>
          <a:blip r:embed="rId9"/>
          <a:stretch>
            <a:fillRect/>
          </a:stretch>
        </p:blipFill>
        <p:spPr>
          <a:xfrm>
            <a:off x="7165975" y="2096688"/>
            <a:ext cx="2049280" cy="2049280"/>
          </a:xfrm>
          <a:prstGeom prst="rect">
            <a:avLst/>
          </a:prstGeom>
        </p:spPr>
      </p:pic>
      <p:sp>
        <p:nvSpPr>
          <p:cNvPr id="40" name="TextBox 39">
            <a:extLst>
              <a:ext uri="{FF2B5EF4-FFF2-40B4-BE49-F238E27FC236}">
                <a16:creationId xmlns:a16="http://schemas.microsoft.com/office/drawing/2014/main" id="{74D5E6AB-6A63-4D05-A10C-6388B3DAD545}"/>
              </a:ext>
            </a:extLst>
          </p:cNvPr>
          <p:cNvSpPr txBox="1"/>
          <p:nvPr/>
        </p:nvSpPr>
        <p:spPr>
          <a:xfrm>
            <a:off x="7979523" y="1952324"/>
            <a:ext cx="607925" cy="307777"/>
          </a:xfrm>
          <a:prstGeom prst="rect">
            <a:avLst/>
          </a:prstGeom>
          <a:noFill/>
        </p:spPr>
        <p:txBody>
          <a:bodyPr wrap="square" rtlCol="0">
            <a:spAutoFit/>
          </a:bodyPr>
          <a:lstStyle/>
          <a:p>
            <a:r>
              <a:rPr lang="en-US" sz="1400" b="1" dirty="0"/>
              <a:t>Real</a:t>
            </a:r>
          </a:p>
        </p:txBody>
      </p:sp>
      <p:pic>
        <p:nvPicPr>
          <p:cNvPr id="41" name="Picture 40">
            <a:extLst>
              <a:ext uri="{FF2B5EF4-FFF2-40B4-BE49-F238E27FC236}">
                <a16:creationId xmlns:a16="http://schemas.microsoft.com/office/drawing/2014/main" id="{6BA02797-4A51-3871-940C-190AA0E1F7DA}"/>
              </a:ext>
            </a:extLst>
          </p:cNvPr>
          <p:cNvPicPr>
            <a:picLocks noChangeAspect="1"/>
          </p:cNvPicPr>
          <p:nvPr/>
        </p:nvPicPr>
        <p:blipFill>
          <a:blip r:embed="rId10"/>
          <a:stretch>
            <a:fillRect/>
          </a:stretch>
        </p:blipFill>
        <p:spPr>
          <a:xfrm>
            <a:off x="7165975" y="4318695"/>
            <a:ext cx="2067786" cy="2067786"/>
          </a:xfrm>
          <a:prstGeom prst="rect">
            <a:avLst/>
          </a:prstGeom>
        </p:spPr>
      </p:pic>
      <p:sp>
        <p:nvSpPr>
          <p:cNvPr id="42" name="TextBox 41">
            <a:extLst>
              <a:ext uri="{FF2B5EF4-FFF2-40B4-BE49-F238E27FC236}">
                <a16:creationId xmlns:a16="http://schemas.microsoft.com/office/drawing/2014/main" id="{CF09AD3B-D5BB-1DB2-7AD3-84D085CFB7B8}"/>
              </a:ext>
            </a:extLst>
          </p:cNvPr>
          <p:cNvSpPr txBox="1"/>
          <p:nvPr/>
        </p:nvSpPr>
        <p:spPr>
          <a:xfrm>
            <a:off x="10590753" y="1942799"/>
            <a:ext cx="607925" cy="307777"/>
          </a:xfrm>
          <a:prstGeom prst="rect">
            <a:avLst/>
          </a:prstGeom>
          <a:noFill/>
        </p:spPr>
        <p:txBody>
          <a:bodyPr wrap="square" rtlCol="0">
            <a:spAutoFit/>
          </a:bodyPr>
          <a:lstStyle/>
          <a:p>
            <a:r>
              <a:rPr lang="en-US" sz="1400" b="1" dirty="0"/>
              <a:t>Real</a:t>
            </a:r>
          </a:p>
        </p:txBody>
      </p:sp>
      <p:sp>
        <p:nvSpPr>
          <p:cNvPr id="43" name="TextBox 42">
            <a:extLst>
              <a:ext uri="{FF2B5EF4-FFF2-40B4-BE49-F238E27FC236}">
                <a16:creationId xmlns:a16="http://schemas.microsoft.com/office/drawing/2014/main" id="{E36CD9FD-35E5-A15F-28E4-B9886740435F}"/>
              </a:ext>
            </a:extLst>
          </p:cNvPr>
          <p:cNvSpPr txBox="1"/>
          <p:nvPr/>
        </p:nvSpPr>
        <p:spPr>
          <a:xfrm>
            <a:off x="7356922" y="4147559"/>
            <a:ext cx="1685891" cy="307777"/>
          </a:xfrm>
          <a:prstGeom prst="rect">
            <a:avLst/>
          </a:prstGeom>
          <a:noFill/>
        </p:spPr>
        <p:txBody>
          <a:bodyPr wrap="square" rtlCol="0">
            <a:spAutoFit/>
          </a:bodyPr>
          <a:lstStyle/>
          <a:p>
            <a:r>
              <a:rPr lang="en-US" sz="1400" b="1" dirty="0"/>
              <a:t>Matilda-simulated</a:t>
            </a:r>
          </a:p>
        </p:txBody>
      </p:sp>
      <p:pic>
        <p:nvPicPr>
          <p:cNvPr id="45" name="Picture 44">
            <a:extLst>
              <a:ext uri="{FF2B5EF4-FFF2-40B4-BE49-F238E27FC236}">
                <a16:creationId xmlns:a16="http://schemas.microsoft.com/office/drawing/2014/main" id="{712ADA00-DA13-C7B6-76EE-13A18427C9C6}"/>
              </a:ext>
            </a:extLst>
          </p:cNvPr>
          <p:cNvPicPr>
            <a:picLocks noChangeAspect="1"/>
          </p:cNvPicPr>
          <p:nvPr/>
        </p:nvPicPr>
        <p:blipFill>
          <a:blip r:embed="rId11"/>
          <a:stretch>
            <a:fillRect/>
          </a:stretch>
        </p:blipFill>
        <p:spPr>
          <a:xfrm>
            <a:off x="9877710" y="4299851"/>
            <a:ext cx="2049279" cy="2049279"/>
          </a:xfrm>
          <a:prstGeom prst="rect">
            <a:avLst/>
          </a:prstGeom>
        </p:spPr>
      </p:pic>
      <p:sp>
        <p:nvSpPr>
          <p:cNvPr id="46" name="TextBox 45">
            <a:extLst>
              <a:ext uri="{FF2B5EF4-FFF2-40B4-BE49-F238E27FC236}">
                <a16:creationId xmlns:a16="http://schemas.microsoft.com/office/drawing/2014/main" id="{2FD8BF3C-C6FA-6849-37F1-D661122DBEE9}"/>
              </a:ext>
            </a:extLst>
          </p:cNvPr>
          <p:cNvSpPr txBox="1"/>
          <p:nvPr/>
        </p:nvSpPr>
        <p:spPr>
          <a:xfrm>
            <a:off x="10050152" y="4137871"/>
            <a:ext cx="1685891" cy="307777"/>
          </a:xfrm>
          <a:prstGeom prst="rect">
            <a:avLst/>
          </a:prstGeom>
          <a:noFill/>
        </p:spPr>
        <p:txBody>
          <a:bodyPr wrap="square" rtlCol="0">
            <a:spAutoFit/>
          </a:bodyPr>
          <a:lstStyle/>
          <a:p>
            <a:r>
              <a:rPr lang="en-US" sz="1400" b="1" dirty="0"/>
              <a:t>Matilda-simulated</a:t>
            </a:r>
          </a:p>
        </p:txBody>
      </p:sp>
    </p:spTree>
    <p:extLst>
      <p:ext uri="{BB962C8B-B14F-4D97-AF65-F5344CB8AC3E}">
        <p14:creationId xmlns:p14="http://schemas.microsoft.com/office/powerpoint/2010/main" val="2064368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5D1297-0881-92FD-BEB6-58D287FE77B7}"/>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50641E1-CC31-5FF5-0C3E-08226C472100}"/>
              </a:ext>
            </a:extLst>
          </p:cNvPr>
          <p:cNvSpPr txBox="1">
            <a:spLocks/>
          </p:cNvSpPr>
          <p:nvPr/>
        </p:nvSpPr>
        <p:spPr>
          <a:xfrm>
            <a:off x="117159" y="-41638"/>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TEA-seq</a:t>
            </a:r>
          </a:p>
        </p:txBody>
      </p:sp>
      <p:grpSp>
        <p:nvGrpSpPr>
          <p:cNvPr id="5" name="Group 4">
            <a:extLst>
              <a:ext uri="{FF2B5EF4-FFF2-40B4-BE49-F238E27FC236}">
                <a16:creationId xmlns:a16="http://schemas.microsoft.com/office/drawing/2014/main" id="{9D63AF6F-F374-169F-388A-3A1E578420AE}"/>
              </a:ext>
            </a:extLst>
          </p:cNvPr>
          <p:cNvGrpSpPr/>
          <p:nvPr/>
        </p:nvGrpSpPr>
        <p:grpSpPr>
          <a:xfrm>
            <a:off x="293498" y="1309979"/>
            <a:ext cx="5588850" cy="1386942"/>
            <a:chOff x="1221246" y="2822980"/>
            <a:chExt cx="5588850" cy="1386942"/>
          </a:xfrm>
        </p:grpSpPr>
        <p:pic>
          <p:nvPicPr>
            <p:cNvPr id="4098" name="Picture 2">
              <a:extLst>
                <a:ext uri="{FF2B5EF4-FFF2-40B4-BE49-F238E27FC236}">
                  <a16:creationId xmlns:a16="http://schemas.microsoft.com/office/drawing/2014/main" id="{15923668-2FA4-B590-AD5C-45CBCFBA70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6" b="79776"/>
            <a:stretch/>
          </p:blipFill>
          <p:spPr bwMode="auto">
            <a:xfrm>
              <a:off x="1221246" y="2822980"/>
              <a:ext cx="5588850" cy="13869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24824F-9B31-005B-9EB9-DF1CE5FFA6FB}"/>
                </a:ext>
              </a:extLst>
            </p:cNvPr>
            <p:cNvSpPr/>
            <p:nvPr/>
          </p:nvSpPr>
          <p:spPr>
            <a:xfrm>
              <a:off x="1221246" y="3626915"/>
              <a:ext cx="3682147" cy="5830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F31FE75-5FB5-D487-62FA-E7067DE5621C}"/>
              </a:ext>
            </a:extLst>
          </p:cNvPr>
          <p:cNvSpPr txBox="1"/>
          <p:nvPr/>
        </p:nvSpPr>
        <p:spPr>
          <a:xfrm>
            <a:off x="1463715" y="2744320"/>
            <a:ext cx="3361818" cy="415498"/>
          </a:xfrm>
          <a:prstGeom prst="rect">
            <a:avLst/>
          </a:prstGeom>
          <a:noFill/>
        </p:spPr>
        <p:txBody>
          <a:bodyPr wrap="none" rtlCol="0">
            <a:spAutoFit/>
          </a:bodyPr>
          <a:lstStyle/>
          <a:p>
            <a:pPr algn="ctr"/>
            <a:r>
              <a:rPr lang="en-US" sz="1200" dirty="0"/>
              <a:t>Schematic of the wet lab workflow for TEA-seq</a:t>
            </a:r>
          </a:p>
          <a:p>
            <a:pPr algn="ctr"/>
            <a:r>
              <a:rPr lang="en-US" sz="900" dirty="0"/>
              <a:t>(</a:t>
            </a:r>
            <a:r>
              <a:rPr lang="en-AU" sz="900" dirty="0"/>
              <a:t>Swanson et al, (2021), </a:t>
            </a:r>
            <a:r>
              <a:rPr lang="en-AU" sz="900" dirty="0" err="1"/>
              <a:t>Elife</a:t>
            </a:r>
            <a:r>
              <a:rPr lang="en-US" sz="900" dirty="0"/>
              <a:t>)</a:t>
            </a:r>
          </a:p>
        </p:txBody>
      </p:sp>
      <p:cxnSp>
        <p:nvCxnSpPr>
          <p:cNvPr id="8" name="Straight Connector 7">
            <a:extLst>
              <a:ext uri="{FF2B5EF4-FFF2-40B4-BE49-F238E27FC236}">
                <a16:creationId xmlns:a16="http://schemas.microsoft.com/office/drawing/2014/main" id="{B5D3FBB2-10D2-A676-57E8-183D0CAB9886}"/>
              </a:ext>
            </a:extLst>
          </p:cNvPr>
          <p:cNvCxnSpPr>
            <a:cxnSpLocks/>
          </p:cNvCxnSpPr>
          <p:nvPr/>
        </p:nvCxnSpPr>
        <p:spPr>
          <a:xfrm>
            <a:off x="636781" y="3513317"/>
            <a:ext cx="4874782" cy="0"/>
          </a:xfrm>
          <a:prstGeom prst="line">
            <a:avLst/>
          </a:prstGeom>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4B557E45-E210-7378-64E9-1634032FAE7B}"/>
              </a:ext>
            </a:extLst>
          </p:cNvPr>
          <p:cNvPicPr>
            <a:picLocks noChangeAspect="1"/>
          </p:cNvPicPr>
          <p:nvPr/>
        </p:nvPicPr>
        <p:blipFill rotWithShape="1">
          <a:blip r:embed="rId3">
            <a:duotone>
              <a:schemeClr val="accent1">
                <a:shade val="45000"/>
                <a:satMod val="135000"/>
              </a:schemeClr>
              <a:prstClr val="white"/>
            </a:duotone>
          </a:blip>
          <a:srcRect l="31713" t="17228" r="5036" b="7298"/>
          <a:stretch/>
        </p:blipFill>
        <p:spPr>
          <a:xfrm>
            <a:off x="1683736" y="4438992"/>
            <a:ext cx="897494" cy="1124948"/>
          </a:xfrm>
          <a:prstGeom prst="rect">
            <a:avLst/>
          </a:prstGeom>
        </p:spPr>
      </p:pic>
      <p:sp>
        <p:nvSpPr>
          <p:cNvPr id="11" name="文本框 49">
            <a:extLst>
              <a:ext uri="{FF2B5EF4-FFF2-40B4-BE49-F238E27FC236}">
                <a16:creationId xmlns:a16="http://schemas.microsoft.com/office/drawing/2014/main" id="{916FAC05-1DEC-05C0-9768-1952AD9BF106}"/>
              </a:ext>
            </a:extLst>
          </p:cNvPr>
          <p:cNvSpPr txBox="1"/>
          <p:nvPr/>
        </p:nvSpPr>
        <p:spPr>
          <a:xfrm>
            <a:off x="1807333" y="4229057"/>
            <a:ext cx="693472" cy="246221"/>
          </a:xfrm>
          <a:prstGeom prst="rect">
            <a:avLst/>
          </a:prstGeom>
          <a:noFill/>
        </p:spPr>
        <p:txBody>
          <a:bodyPr wrap="square" rtlCol="0">
            <a:spAutoFit/>
          </a:bodyPr>
          <a:lstStyle/>
          <a:p>
            <a:pPr algn="ctr"/>
            <a:r>
              <a:rPr lang="en-US" altLang="zh-CN" sz="1000" dirty="0"/>
              <a:t>Genes</a:t>
            </a:r>
          </a:p>
        </p:txBody>
      </p:sp>
      <p:sp>
        <p:nvSpPr>
          <p:cNvPr id="12" name="文本框 49">
            <a:extLst>
              <a:ext uri="{FF2B5EF4-FFF2-40B4-BE49-F238E27FC236}">
                <a16:creationId xmlns:a16="http://schemas.microsoft.com/office/drawing/2014/main" id="{38D3425F-69BC-666B-462E-F436C653CF62}"/>
              </a:ext>
            </a:extLst>
          </p:cNvPr>
          <p:cNvSpPr txBox="1"/>
          <p:nvPr/>
        </p:nvSpPr>
        <p:spPr>
          <a:xfrm>
            <a:off x="1154565" y="4845015"/>
            <a:ext cx="693472" cy="246221"/>
          </a:xfrm>
          <a:prstGeom prst="rect">
            <a:avLst/>
          </a:prstGeom>
          <a:noFill/>
        </p:spPr>
        <p:txBody>
          <a:bodyPr wrap="square" rtlCol="0">
            <a:spAutoFit/>
          </a:bodyPr>
          <a:lstStyle/>
          <a:p>
            <a:pPr algn="ctr"/>
            <a:r>
              <a:rPr lang="en-US" altLang="zh-CN" sz="1000" dirty="0"/>
              <a:t>Cells</a:t>
            </a:r>
          </a:p>
        </p:txBody>
      </p:sp>
      <p:pic>
        <p:nvPicPr>
          <p:cNvPr id="13" name="Picture 12">
            <a:extLst>
              <a:ext uri="{FF2B5EF4-FFF2-40B4-BE49-F238E27FC236}">
                <a16:creationId xmlns:a16="http://schemas.microsoft.com/office/drawing/2014/main" id="{AFB1DDFC-E088-080B-D538-88D0EA1DFFF1}"/>
              </a:ext>
            </a:extLst>
          </p:cNvPr>
          <p:cNvPicPr>
            <a:picLocks noChangeAspect="1"/>
          </p:cNvPicPr>
          <p:nvPr/>
        </p:nvPicPr>
        <p:blipFill rotWithShape="1">
          <a:blip r:embed="rId4">
            <a:duotone>
              <a:prstClr val="black"/>
              <a:schemeClr val="accent3">
                <a:tint val="45000"/>
                <a:satMod val="400000"/>
              </a:schemeClr>
            </a:duotone>
          </a:blip>
          <a:srcRect l="10664" t="4360" r="12416" b="2823"/>
          <a:stretch/>
        </p:blipFill>
        <p:spPr>
          <a:xfrm>
            <a:off x="2854624" y="4438992"/>
            <a:ext cx="438534" cy="1129328"/>
          </a:xfrm>
          <a:prstGeom prst="rect">
            <a:avLst/>
          </a:prstGeom>
        </p:spPr>
      </p:pic>
      <p:sp>
        <p:nvSpPr>
          <p:cNvPr id="14" name="文本框 49">
            <a:extLst>
              <a:ext uri="{FF2B5EF4-FFF2-40B4-BE49-F238E27FC236}">
                <a16:creationId xmlns:a16="http://schemas.microsoft.com/office/drawing/2014/main" id="{8ABEDF24-2E4E-81E1-FFDF-9AD9B1450378}"/>
              </a:ext>
            </a:extLst>
          </p:cNvPr>
          <p:cNvSpPr txBox="1"/>
          <p:nvPr/>
        </p:nvSpPr>
        <p:spPr>
          <a:xfrm>
            <a:off x="2689822" y="4226348"/>
            <a:ext cx="768138" cy="246221"/>
          </a:xfrm>
          <a:prstGeom prst="rect">
            <a:avLst/>
          </a:prstGeom>
          <a:noFill/>
        </p:spPr>
        <p:txBody>
          <a:bodyPr wrap="square" rtlCol="0">
            <a:spAutoFit/>
          </a:bodyPr>
          <a:lstStyle/>
          <a:p>
            <a:pPr algn="ctr"/>
            <a:r>
              <a:rPr lang="en-US" altLang="zh-CN" sz="1000" dirty="0"/>
              <a:t>Proteins</a:t>
            </a:r>
          </a:p>
        </p:txBody>
      </p:sp>
      <p:sp>
        <p:nvSpPr>
          <p:cNvPr id="16" name="文本框 49">
            <a:extLst>
              <a:ext uri="{FF2B5EF4-FFF2-40B4-BE49-F238E27FC236}">
                <a16:creationId xmlns:a16="http://schemas.microsoft.com/office/drawing/2014/main" id="{2E91A818-F73C-2379-E51A-A9FF602E833D}"/>
              </a:ext>
            </a:extLst>
          </p:cNvPr>
          <p:cNvSpPr txBox="1"/>
          <p:nvPr/>
        </p:nvSpPr>
        <p:spPr>
          <a:xfrm>
            <a:off x="3753735" y="4234898"/>
            <a:ext cx="768138" cy="246221"/>
          </a:xfrm>
          <a:prstGeom prst="rect">
            <a:avLst/>
          </a:prstGeom>
          <a:noFill/>
        </p:spPr>
        <p:txBody>
          <a:bodyPr wrap="square" rtlCol="0">
            <a:spAutoFit/>
          </a:bodyPr>
          <a:lstStyle/>
          <a:p>
            <a:pPr algn="ctr"/>
            <a:r>
              <a:rPr lang="en-US" altLang="zh-CN" sz="1000" dirty="0"/>
              <a:t>Peaks</a:t>
            </a:r>
          </a:p>
        </p:txBody>
      </p:sp>
      <p:grpSp>
        <p:nvGrpSpPr>
          <p:cNvPr id="17" name="Group 16">
            <a:extLst>
              <a:ext uri="{FF2B5EF4-FFF2-40B4-BE49-F238E27FC236}">
                <a16:creationId xmlns:a16="http://schemas.microsoft.com/office/drawing/2014/main" id="{85C85F80-CEE1-9D3E-F1B2-5FEBDAB4071B}"/>
              </a:ext>
            </a:extLst>
          </p:cNvPr>
          <p:cNvGrpSpPr/>
          <p:nvPr/>
        </p:nvGrpSpPr>
        <p:grpSpPr>
          <a:xfrm>
            <a:off x="3497646" y="4444834"/>
            <a:ext cx="1260980" cy="1129328"/>
            <a:chOff x="2777971" y="5055423"/>
            <a:chExt cx="1260980" cy="1129328"/>
          </a:xfrm>
        </p:grpSpPr>
        <p:pic>
          <p:nvPicPr>
            <p:cNvPr id="18" name="Picture 17">
              <a:extLst>
                <a:ext uri="{FF2B5EF4-FFF2-40B4-BE49-F238E27FC236}">
                  <a16:creationId xmlns:a16="http://schemas.microsoft.com/office/drawing/2014/main" id="{7823B45C-95D8-8D6A-B968-4AC7256E7217}"/>
                </a:ext>
              </a:extLst>
            </p:cNvPr>
            <p:cNvPicPr>
              <a:picLocks noChangeAspect="1"/>
            </p:cNvPicPr>
            <p:nvPr/>
          </p:nvPicPr>
          <p:blipFill rotWithShape="1">
            <a:blip r:embed="rId4"/>
            <a:srcRect l="10664" t="4360" r="12416" b="2823"/>
            <a:stretch/>
          </p:blipFill>
          <p:spPr>
            <a:xfrm>
              <a:off x="2777971" y="5055423"/>
              <a:ext cx="438534" cy="1129328"/>
            </a:xfrm>
            <a:prstGeom prst="rect">
              <a:avLst/>
            </a:prstGeom>
          </p:spPr>
        </p:pic>
        <p:pic>
          <p:nvPicPr>
            <p:cNvPr id="19" name="Picture 18">
              <a:extLst>
                <a:ext uri="{FF2B5EF4-FFF2-40B4-BE49-F238E27FC236}">
                  <a16:creationId xmlns:a16="http://schemas.microsoft.com/office/drawing/2014/main" id="{5975A9CF-948B-95DB-93EB-CCC3E3B41870}"/>
                </a:ext>
              </a:extLst>
            </p:cNvPr>
            <p:cNvPicPr>
              <a:picLocks noChangeAspect="1"/>
            </p:cNvPicPr>
            <p:nvPr/>
          </p:nvPicPr>
          <p:blipFill rotWithShape="1">
            <a:blip r:embed="rId4"/>
            <a:srcRect l="24428" t="4360" r="26056" b="2823"/>
            <a:stretch/>
          </p:blipFill>
          <p:spPr>
            <a:xfrm>
              <a:off x="3135831" y="5055423"/>
              <a:ext cx="282298" cy="1129328"/>
            </a:xfrm>
            <a:prstGeom prst="rect">
              <a:avLst/>
            </a:prstGeom>
          </p:spPr>
        </p:pic>
        <p:pic>
          <p:nvPicPr>
            <p:cNvPr id="20" name="Picture 19">
              <a:extLst>
                <a:ext uri="{FF2B5EF4-FFF2-40B4-BE49-F238E27FC236}">
                  <a16:creationId xmlns:a16="http://schemas.microsoft.com/office/drawing/2014/main" id="{8BD95470-3112-7285-41C4-D04A7E143943}"/>
                </a:ext>
              </a:extLst>
            </p:cNvPr>
            <p:cNvPicPr>
              <a:picLocks noChangeAspect="1"/>
            </p:cNvPicPr>
            <p:nvPr/>
          </p:nvPicPr>
          <p:blipFill rotWithShape="1">
            <a:blip r:embed="rId4"/>
            <a:srcRect l="24428" t="4360" r="26056" b="2823"/>
            <a:stretch/>
          </p:blipFill>
          <p:spPr>
            <a:xfrm>
              <a:off x="3403850" y="5055423"/>
              <a:ext cx="282298" cy="1129328"/>
            </a:xfrm>
            <a:prstGeom prst="rect">
              <a:avLst/>
            </a:prstGeom>
          </p:spPr>
        </p:pic>
        <p:pic>
          <p:nvPicPr>
            <p:cNvPr id="21" name="Picture 20">
              <a:extLst>
                <a:ext uri="{FF2B5EF4-FFF2-40B4-BE49-F238E27FC236}">
                  <a16:creationId xmlns:a16="http://schemas.microsoft.com/office/drawing/2014/main" id="{83E9E4E6-75F4-BC46-EB92-94F9DB83DBBF}"/>
                </a:ext>
              </a:extLst>
            </p:cNvPr>
            <p:cNvPicPr>
              <a:picLocks noChangeAspect="1"/>
            </p:cNvPicPr>
            <p:nvPr/>
          </p:nvPicPr>
          <p:blipFill rotWithShape="1">
            <a:blip r:embed="rId4"/>
            <a:srcRect l="24625" t="4360" r="12416" b="2823"/>
            <a:stretch/>
          </p:blipFill>
          <p:spPr>
            <a:xfrm>
              <a:off x="3680011" y="5055423"/>
              <a:ext cx="358940" cy="1129328"/>
            </a:xfrm>
            <a:prstGeom prst="rect">
              <a:avLst/>
            </a:prstGeom>
          </p:spPr>
        </p:pic>
      </p:grpSp>
      <p:sp>
        <p:nvSpPr>
          <p:cNvPr id="22" name="TextBox 21">
            <a:extLst>
              <a:ext uri="{FF2B5EF4-FFF2-40B4-BE49-F238E27FC236}">
                <a16:creationId xmlns:a16="http://schemas.microsoft.com/office/drawing/2014/main" id="{10619502-1867-22FA-FB93-3067378BC54C}"/>
              </a:ext>
            </a:extLst>
          </p:cNvPr>
          <p:cNvSpPr txBox="1"/>
          <p:nvPr/>
        </p:nvSpPr>
        <p:spPr>
          <a:xfrm>
            <a:off x="1912864" y="5642464"/>
            <a:ext cx="2609009" cy="276999"/>
          </a:xfrm>
          <a:prstGeom prst="rect">
            <a:avLst/>
          </a:prstGeom>
          <a:noFill/>
        </p:spPr>
        <p:txBody>
          <a:bodyPr wrap="square" rtlCol="0">
            <a:spAutoFit/>
          </a:bodyPr>
          <a:lstStyle/>
          <a:p>
            <a:pPr algn="ctr"/>
            <a:r>
              <a:rPr lang="en-US" sz="1200" dirty="0"/>
              <a:t>Structure of processed count matrix</a:t>
            </a:r>
          </a:p>
        </p:txBody>
      </p:sp>
      <p:sp>
        <p:nvSpPr>
          <p:cNvPr id="24" name="TextBox 23">
            <a:extLst>
              <a:ext uri="{FF2B5EF4-FFF2-40B4-BE49-F238E27FC236}">
                <a16:creationId xmlns:a16="http://schemas.microsoft.com/office/drawing/2014/main" id="{D39CE271-2C05-7980-08A0-81FC9CDA93A4}"/>
              </a:ext>
            </a:extLst>
          </p:cNvPr>
          <p:cNvSpPr txBox="1"/>
          <p:nvPr/>
        </p:nvSpPr>
        <p:spPr>
          <a:xfrm>
            <a:off x="405322" y="481987"/>
            <a:ext cx="10954053" cy="338554"/>
          </a:xfrm>
          <a:prstGeom prst="rect">
            <a:avLst/>
          </a:prstGeom>
          <a:noFill/>
        </p:spPr>
        <p:txBody>
          <a:bodyPr wrap="square">
            <a:spAutoFit/>
          </a:bodyPr>
          <a:lstStyle/>
          <a:p>
            <a:r>
              <a:rPr lang="en-AU" sz="1600" b="1" dirty="0"/>
              <a:t>TEA-seq (single-cell analysis of mRNA transcripts, surface protein epitopes and chromatin accessibility)</a:t>
            </a:r>
          </a:p>
        </p:txBody>
      </p:sp>
      <p:sp>
        <p:nvSpPr>
          <p:cNvPr id="25" name="TextBox 24">
            <a:extLst>
              <a:ext uri="{FF2B5EF4-FFF2-40B4-BE49-F238E27FC236}">
                <a16:creationId xmlns:a16="http://schemas.microsoft.com/office/drawing/2014/main" id="{D0977C8F-F90B-F7AC-B4AA-43FE41E09984}"/>
              </a:ext>
            </a:extLst>
          </p:cNvPr>
          <p:cNvSpPr txBox="1"/>
          <p:nvPr/>
        </p:nvSpPr>
        <p:spPr>
          <a:xfrm>
            <a:off x="6155742" y="1227871"/>
            <a:ext cx="6029679" cy="4247317"/>
          </a:xfrm>
          <a:prstGeom prst="rect">
            <a:avLst/>
          </a:prstGeom>
          <a:noFill/>
        </p:spPr>
        <p:txBody>
          <a:bodyPr wrap="square" rtlCol="0">
            <a:spAutoFit/>
          </a:bodyPr>
          <a:lstStyle/>
          <a:p>
            <a:r>
              <a:rPr lang="en-US" b="1" dirty="0"/>
              <a:t>What is TEA-seq?</a:t>
            </a:r>
          </a:p>
          <a:p>
            <a:r>
              <a:rPr lang="en-US" dirty="0"/>
              <a:t>Trimodal-assay that combines the </a:t>
            </a:r>
            <a:r>
              <a:rPr lang="en-AU" b="1" i="1" u="sng" dirty="0"/>
              <a:t>mRNA transcripts</a:t>
            </a:r>
            <a:r>
              <a:rPr lang="en-AU" dirty="0"/>
              <a:t>, </a:t>
            </a:r>
            <a:r>
              <a:rPr lang="en-AU" b="1" i="1" u="sng" dirty="0"/>
              <a:t>surface protein epitopes</a:t>
            </a:r>
            <a:r>
              <a:rPr lang="en-AU" dirty="0"/>
              <a:t> and </a:t>
            </a:r>
            <a:r>
              <a:rPr lang="en-AU" b="1" i="1" u="sng" dirty="0"/>
              <a:t>chromatin accessibility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b="1" dirty="0"/>
              <a:t>Motivation and advantages</a:t>
            </a:r>
          </a:p>
          <a:p>
            <a:pPr marL="285750" indent="-285750">
              <a:buFont typeface="Arial" panose="020B0604020202020204" pitchFamily="34" charset="0"/>
              <a:buChar char="•"/>
            </a:pPr>
            <a:r>
              <a:rPr lang="en-AU" dirty="0"/>
              <a:t>Capture different cell states revealed by distinct modalities </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Confirming whether transcriptional, chromatin accessibility changes translate to changes at the protein level</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Understanding the dynamic cellular response under perturbations or conditions</a:t>
            </a:r>
          </a:p>
        </p:txBody>
      </p:sp>
    </p:spTree>
    <p:extLst>
      <p:ext uri="{BB962C8B-B14F-4D97-AF65-F5344CB8AC3E}">
        <p14:creationId xmlns:p14="http://schemas.microsoft.com/office/powerpoint/2010/main" val="3227031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7C77A6D7-2B46-42FB-7430-BCFD6EB28748}"/>
              </a:ext>
            </a:extLst>
          </p:cNvPr>
          <p:cNvPicPr>
            <a:picLocks noChangeAspect="1"/>
          </p:cNvPicPr>
          <p:nvPr/>
        </p:nvPicPr>
        <p:blipFill>
          <a:blip r:embed="rId2"/>
          <a:stretch>
            <a:fillRect/>
          </a:stretch>
        </p:blipFill>
        <p:spPr>
          <a:xfrm>
            <a:off x="9839406" y="2096686"/>
            <a:ext cx="2099261" cy="2049279"/>
          </a:xfrm>
          <a:prstGeom prst="rect">
            <a:avLst/>
          </a:prstGeom>
        </p:spPr>
      </p:pic>
      <p:sp>
        <p:nvSpPr>
          <p:cNvPr id="27" name="Rectangle 26">
            <a:extLst>
              <a:ext uri="{FF2B5EF4-FFF2-40B4-BE49-F238E27FC236}">
                <a16:creationId xmlns:a16="http://schemas.microsoft.com/office/drawing/2014/main" id="{3FF0EF6D-EBA4-527E-08C0-7F1C3FC48EFA}"/>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3073BB7-1A51-16A7-54FE-4A21EBE3404C}"/>
              </a:ext>
            </a:extLst>
          </p:cNvPr>
          <p:cNvSpPr/>
          <p:nvPr/>
        </p:nvSpPr>
        <p:spPr>
          <a:xfrm>
            <a:off x="178666" y="3293285"/>
            <a:ext cx="129092" cy="131781"/>
          </a:xfrm>
          <a:prstGeom prst="ellipse">
            <a:avLst/>
          </a:prstGeom>
          <a:solidFill>
            <a:srgbClr val="02BFC4"/>
          </a:solidFill>
          <a:ln>
            <a:solidFill>
              <a:srgbClr val="02BF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BFC4"/>
              </a:solidFill>
              <a:highlight>
                <a:srgbClr val="C0C0C0"/>
              </a:highlight>
            </a:endParaRPr>
          </a:p>
        </p:txBody>
      </p:sp>
      <p:sp>
        <p:nvSpPr>
          <p:cNvPr id="14" name="TextBox 13">
            <a:extLst>
              <a:ext uri="{FF2B5EF4-FFF2-40B4-BE49-F238E27FC236}">
                <a16:creationId xmlns:a16="http://schemas.microsoft.com/office/drawing/2014/main" id="{697EF29C-0D0A-A0C6-D1F8-11D5A89672DF}"/>
              </a:ext>
            </a:extLst>
          </p:cNvPr>
          <p:cNvSpPr txBox="1"/>
          <p:nvPr/>
        </p:nvSpPr>
        <p:spPr>
          <a:xfrm>
            <a:off x="342755" y="3205274"/>
            <a:ext cx="1665659" cy="307777"/>
          </a:xfrm>
          <a:prstGeom prst="rect">
            <a:avLst/>
          </a:prstGeom>
          <a:noFill/>
        </p:spPr>
        <p:txBody>
          <a:bodyPr wrap="square" rtlCol="0">
            <a:spAutoFit/>
          </a:bodyPr>
          <a:lstStyle/>
          <a:p>
            <a:r>
              <a:rPr lang="en-US" sz="1400" b="1" dirty="0"/>
              <a:t>Other cell type</a:t>
            </a:r>
          </a:p>
        </p:txBody>
      </p:sp>
      <p:sp>
        <p:nvSpPr>
          <p:cNvPr id="15" name="TextBox 14">
            <a:extLst>
              <a:ext uri="{FF2B5EF4-FFF2-40B4-BE49-F238E27FC236}">
                <a16:creationId xmlns:a16="http://schemas.microsoft.com/office/drawing/2014/main" id="{BB2B3FBA-84A5-4D2B-59BC-320AD6E01B09}"/>
              </a:ext>
            </a:extLst>
          </p:cNvPr>
          <p:cNvSpPr txBox="1"/>
          <p:nvPr/>
        </p:nvSpPr>
        <p:spPr>
          <a:xfrm>
            <a:off x="333160" y="3673605"/>
            <a:ext cx="1649754" cy="307777"/>
          </a:xfrm>
          <a:prstGeom prst="rect">
            <a:avLst/>
          </a:prstGeom>
          <a:noFill/>
        </p:spPr>
        <p:txBody>
          <a:bodyPr wrap="square" rtlCol="0">
            <a:spAutoFit/>
          </a:bodyPr>
          <a:lstStyle/>
          <a:p>
            <a:r>
              <a:rPr lang="en-AU" altLang="zh-CN" sz="1400" b="1" dirty="0"/>
              <a:t>Anchor cell type</a:t>
            </a:r>
            <a:endParaRPr lang="en-US" sz="1400" b="1" dirty="0"/>
          </a:p>
        </p:txBody>
      </p:sp>
      <p:pic>
        <p:nvPicPr>
          <p:cNvPr id="4" name="Picture 3" descr="Map&#10;&#10;Description automatically generated with medium confidence">
            <a:extLst>
              <a:ext uri="{FF2B5EF4-FFF2-40B4-BE49-F238E27FC236}">
                <a16:creationId xmlns:a16="http://schemas.microsoft.com/office/drawing/2014/main" id="{7F5DFB84-575B-CDF2-F8AD-6B9A9C9388D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51658" b="88374"/>
          <a:stretch/>
        </p:blipFill>
        <p:spPr>
          <a:xfrm>
            <a:off x="1486268" y="1380301"/>
            <a:ext cx="3051195" cy="661269"/>
          </a:xfrm>
          <a:prstGeom prst="rect">
            <a:avLst/>
          </a:prstGeom>
        </p:spPr>
      </p:pic>
      <p:pic>
        <p:nvPicPr>
          <p:cNvPr id="5" name="Picture 4" descr="Map&#10;&#10;Description automatically generated with medium confidence">
            <a:extLst>
              <a:ext uri="{FF2B5EF4-FFF2-40B4-BE49-F238E27FC236}">
                <a16:creationId xmlns:a16="http://schemas.microsoft.com/office/drawing/2014/main" id="{3FDD04E8-F271-90BA-C86E-27EBA1643E1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2010" b="90534"/>
          <a:stretch/>
        </p:blipFill>
        <p:spPr>
          <a:xfrm>
            <a:off x="4012064" y="1376567"/>
            <a:ext cx="3051195" cy="542340"/>
          </a:xfrm>
          <a:prstGeom prst="rect">
            <a:avLst/>
          </a:prstGeom>
        </p:spPr>
      </p:pic>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96700" y="-8357"/>
            <a:ext cx="10651067" cy="984885"/>
          </a:xfrm>
        </p:spPr>
        <p:txBody>
          <a:bodyPr/>
          <a:lstStyle/>
          <a:p>
            <a:r>
              <a:rPr lang="en-US" dirty="0">
                <a:solidFill>
                  <a:schemeClr val="bg1"/>
                </a:solidFill>
              </a:rPr>
              <a:t>Analysis - Task ① - Data Simulation – 10x </a:t>
            </a:r>
            <a:r>
              <a:rPr lang="en-US" dirty="0" err="1">
                <a:solidFill>
                  <a:schemeClr val="bg1"/>
                </a:solidFill>
              </a:rPr>
              <a:t>Multiome</a:t>
            </a:r>
            <a:endParaRPr lang="en-US" dirty="0">
              <a:solidFill>
                <a:schemeClr val="bg1"/>
              </a:solidFill>
            </a:endParaRPr>
          </a:p>
        </p:txBody>
      </p:sp>
      <p:pic>
        <p:nvPicPr>
          <p:cNvPr id="6" name="Picture 5">
            <a:extLst>
              <a:ext uri="{FF2B5EF4-FFF2-40B4-BE49-F238E27FC236}">
                <a16:creationId xmlns:a16="http://schemas.microsoft.com/office/drawing/2014/main" id="{A0BF9133-9306-5589-C644-80B977F1E2D2}"/>
              </a:ext>
            </a:extLst>
          </p:cNvPr>
          <p:cNvPicPr>
            <a:picLocks noChangeAspect="1"/>
          </p:cNvPicPr>
          <p:nvPr/>
        </p:nvPicPr>
        <p:blipFill>
          <a:blip r:embed="rId4"/>
          <a:stretch>
            <a:fillRect/>
          </a:stretch>
        </p:blipFill>
        <p:spPr>
          <a:xfrm>
            <a:off x="6844731" y="1248115"/>
            <a:ext cx="5347269" cy="688362"/>
          </a:xfrm>
          <a:prstGeom prst="rect">
            <a:avLst/>
          </a:prstGeom>
        </p:spPr>
      </p:pic>
      <p:sp>
        <p:nvSpPr>
          <p:cNvPr id="17" name="TextBox 16">
            <a:extLst>
              <a:ext uri="{FF2B5EF4-FFF2-40B4-BE49-F238E27FC236}">
                <a16:creationId xmlns:a16="http://schemas.microsoft.com/office/drawing/2014/main" id="{A8BFDA5F-4CD7-DAE0-FC69-A014F4908DD3}"/>
              </a:ext>
            </a:extLst>
          </p:cNvPr>
          <p:cNvSpPr txBox="1"/>
          <p:nvPr/>
        </p:nvSpPr>
        <p:spPr>
          <a:xfrm>
            <a:off x="3536314" y="985740"/>
            <a:ext cx="1864184" cy="307777"/>
          </a:xfrm>
          <a:prstGeom prst="rect">
            <a:avLst/>
          </a:prstGeom>
          <a:noFill/>
        </p:spPr>
        <p:txBody>
          <a:bodyPr wrap="square" rtlCol="0">
            <a:spAutoFit/>
          </a:bodyPr>
          <a:lstStyle/>
          <a:p>
            <a:pPr algn="ctr"/>
            <a:r>
              <a:rPr lang="en-US" sz="1400" b="1" dirty="0"/>
              <a:t>CD16 Mono</a:t>
            </a:r>
          </a:p>
        </p:txBody>
      </p:sp>
      <p:sp>
        <p:nvSpPr>
          <p:cNvPr id="18" name="TextBox 17">
            <a:extLst>
              <a:ext uri="{FF2B5EF4-FFF2-40B4-BE49-F238E27FC236}">
                <a16:creationId xmlns:a16="http://schemas.microsoft.com/office/drawing/2014/main" id="{699CA19E-D3B9-EBED-BB72-42FC82643172}"/>
              </a:ext>
            </a:extLst>
          </p:cNvPr>
          <p:cNvSpPr txBox="1"/>
          <p:nvPr/>
        </p:nvSpPr>
        <p:spPr>
          <a:xfrm>
            <a:off x="8586273" y="981506"/>
            <a:ext cx="1864184" cy="307777"/>
          </a:xfrm>
          <a:prstGeom prst="rect">
            <a:avLst/>
          </a:prstGeom>
          <a:noFill/>
        </p:spPr>
        <p:txBody>
          <a:bodyPr wrap="square" rtlCol="0">
            <a:spAutoFit/>
          </a:bodyPr>
          <a:lstStyle/>
          <a:p>
            <a:pPr algn="ctr"/>
            <a:r>
              <a:rPr lang="en-US" sz="1400" b="1" dirty="0"/>
              <a:t>CD8 Naive</a:t>
            </a:r>
          </a:p>
        </p:txBody>
      </p:sp>
      <p:sp>
        <p:nvSpPr>
          <p:cNvPr id="24" name="TextBox 23">
            <a:extLst>
              <a:ext uri="{FF2B5EF4-FFF2-40B4-BE49-F238E27FC236}">
                <a16:creationId xmlns:a16="http://schemas.microsoft.com/office/drawing/2014/main" id="{0E1A65B2-2EA4-4C1D-FE3D-6414C29B921C}"/>
              </a:ext>
            </a:extLst>
          </p:cNvPr>
          <p:cNvSpPr txBox="1"/>
          <p:nvPr/>
        </p:nvSpPr>
        <p:spPr>
          <a:xfrm>
            <a:off x="42680" y="544415"/>
            <a:ext cx="9172575" cy="369332"/>
          </a:xfrm>
          <a:prstGeom prst="rect">
            <a:avLst/>
          </a:prstGeom>
          <a:noFill/>
        </p:spPr>
        <p:txBody>
          <a:bodyPr wrap="square">
            <a:spAutoFit/>
          </a:bodyPr>
          <a:lstStyle/>
          <a:p>
            <a:r>
              <a:rPr lang="en-US" b="1" dirty="0"/>
              <a:t>UMAP visualization of cell-type-specific simulations.</a:t>
            </a:r>
          </a:p>
        </p:txBody>
      </p:sp>
      <p:sp>
        <p:nvSpPr>
          <p:cNvPr id="25" name="TextBox 24">
            <a:extLst>
              <a:ext uri="{FF2B5EF4-FFF2-40B4-BE49-F238E27FC236}">
                <a16:creationId xmlns:a16="http://schemas.microsoft.com/office/drawing/2014/main" id="{2504A23B-C416-E70C-2B8C-CF70E25FFF17}"/>
              </a:ext>
            </a:extLst>
          </p:cNvPr>
          <p:cNvSpPr txBox="1"/>
          <p:nvPr/>
        </p:nvSpPr>
        <p:spPr>
          <a:xfrm>
            <a:off x="4213977" y="6505352"/>
            <a:ext cx="5836175" cy="369332"/>
          </a:xfrm>
          <a:prstGeom prst="rect">
            <a:avLst/>
          </a:prstGeom>
          <a:noFill/>
        </p:spPr>
        <p:txBody>
          <a:bodyPr wrap="square">
            <a:spAutoFit/>
          </a:bodyPr>
          <a:lstStyle/>
          <a:p>
            <a:r>
              <a:rPr lang="en-US" i="1" dirty="0"/>
              <a:t>Real and simulated data are similar in UMAP.</a:t>
            </a:r>
          </a:p>
        </p:txBody>
      </p:sp>
      <p:pic>
        <p:nvPicPr>
          <p:cNvPr id="28" name="Picture 27">
            <a:extLst>
              <a:ext uri="{FF2B5EF4-FFF2-40B4-BE49-F238E27FC236}">
                <a16:creationId xmlns:a16="http://schemas.microsoft.com/office/drawing/2014/main" id="{4229615B-5AED-581D-2036-05F37C543811}"/>
              </a:ext>
            </a:extLst>
          </p:cNvPr>
          <p:cNvPicPr>
            <a:picLocks noChangeAspect="1"/>
          </p:cNvPicPr>
          <p:nvPr/>
        </p:nvPicPr>
        <p:blipFill>
          <a:blip r:embed="rId5"/>
          <a:stretch>
            <a:fillRect/>
          </a:stretch>
        </p:blipFill>
        <p:spPr>
          <a:xfrm>
            <a:off x="1958214" y="2066795"/>
            <a:ext cx="2205710" cy="2108756"/>
          </a:xfrm>
          <a:prstGeom prst="rect">
            <a:avLst/>
          </a:prstGeom>
        </p:spPr>
      </p:pic>
      <p:pic>
        <p:nvPicPr>
          <p:cNvPr id="29" name="Picture 28">
            <a:extLst>
              <a:ext uri="{FF2B5EF4-FFF2-40B4-BE49-F238E27FC236}">
                <a16:creationId xmlns:a16="http://schemas.microsoft.com/office/drawing/2014/main" id="{D45F36C9-5629-E106-0074-B2918AA3FACD}"/>
              </a:ext>
            </a:extLst>
          </p:cNvPr>
          <p:cNvPicPr>
            <a:picLocks noChangeAspect="1"/>
          </p:cNvPicPr>
          <p:nvPr/>
        </p:nvPicPr>
        <p:blipFill>
          <a:blip r:embed="rId6"/>
          <a:stretch>
            <a:fillRect/>
          </a:stretch>
        </p:blipFill>
        <p:spPr>
          <a:xfrm>
            <a:off x="1994431" y="4323026"/>
            <a:ext cx="2133276" cy="2108756"/>
          </a:xfrm>
          <a:prstGeom prst="rect">
            <a:avLst/>
          </a:prstGeom>
        </p:spPr>
      </p:pic>
      <p:sp>
        <p:nvSpPr>
          <p:cNvPr id="30" name="Oval 29">
            <a:extLst>
              <a:ext uri="{FF2B5EF4-FFF2-40B4-BE49-F238E27FC236}">
                <a16:creationId xmlns:a16="http://schemas.microsoft.com/office/drawing/2014/main" id="{F6F4B511-2DFC-4F17-A1FA-B648AB1EF0DE}"/>
              </a:ext>
            </a:extLst>
          </p:cNvPr>
          <p:cNvSpPr/>
          <p:nvPr/>
        </p:nvSpPr>
        <p:spPr>
          <a:xfrm>
            <a:off x="178666" y="3758184"/>
            <a:ext cx="129092" cy="131781"/>
          </a:xfrm>
          <a:prstGeom prst="ellipse">
            <a:avLst/>
          </a:prstGeom>
          <a:solidFill>
            <a:srgbClr val="F9766D"/>
          </a:solidFill>
          <a:ln>
            <a:solidFill>
              <a:srgbClr val="F976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2BFC4"/>
              </a:solidFill>
              <a:highlight>
                <a:srgbClr val="C0C0C0"/>
              </a:highlight>
            </a:endParaRPr>
          </a:p>
        </p:txBody>
      </p:sp>
      <p:sp>
        <p:nvSpPr>
          <p:cNvPr id="31" name="TextBox 30">
            <a:extLst>
              <a:ext uri="{FF2B5EF4-FFF2-40B4-BE49-F238E27FC236}">
                <a16:creationId xmlns:a16="http://schemas.microsoft.com/office/drawing/2014/main" id="{7F0E900E-8744-2F8D-78D8-9CEEF28AE92D}"/>
              </a:ext>
            </a:extLst>
          </p:cNvPr>
          <p:cNvSpPr txBox="1"/>
          <p:nvPr/>
        </p:nvSpPr>
        <p:spPr>
          <a:xfrm>
            <a:off x="2821473" y="1975429"/>
            <a:ext cx="607925" cy="307777"/>
          </a:xfrm>
          <a:prstGeom prst="rect">
            <a:avLst/>
          </a:prstGeom>
          <a:noFill/>
        </p:spPr>
        <p:txBody>
          <a:bodyPr wrap="square" rtlCol="0">
            <a:spAutoFit/>
          </a:bodyPr>
          <a:lstStyle/>
          <a:p>
            <a:r>
              <a:rPr lang="en-US" sz="1400" b="1" dirty="0"/>
              <a:t>Real</a:t>
            </a:r>
          </a:p>
        </p:txBody>
      </p:sp>
      <p:sp>
        <p:nvSpPr>
          <p:cNvPr id="32" name="TextBox 31">
            <a:extLst>
              <a:ext uri="{FF2B5EF4-FFF2-40B4-BE49-F238E27FC236}">
                <a16:creationId xmlns:a16="http://schemas.microsoft.com/office/drawing/2014/main" id="{72C54B84-79CF-5F1E-7DCC-E15944BC91E0}"/>
              </a:ext>
            </a:extLst>
          </p:cNvPr>
          <p:cNvSpPr txBox="1"/>
          <p:nvPr/>
        </p:nvSpPr>
        <p:spPr>
          <a:xfrm>
            <a:off x="2218124" y="4147559"/>
            <a:ext cx="1685891" cy="307777"/>
          </a:xfrm>
          <a:prstGeom prst="rect">
            <a:avLst/>
          </a:prstGeom>
          <a:noFill/>
        </p:spPr>
        <p:txBody>
          <a:bodyPr wrap="square" rtlCol="0">
            <a:spAutoFit/>
          </a:bodyPr>
          <a:lstStyle/>
          <a:p>
            <a:r>
              <a:rPr lang="en-US" sz="1400" b="1" dirty="0"/>
              <a:t>Matilda-simulated</a:t>
            </a:r>
          </a:p>
        </p:txBody>
      </p:sp>
      <p:pic>
        <p:nvPicPr>
          <p:cNvPr id="33" name="Picture 32">
            <a:extLst>
              <a:ext uri="{FF2B5EF4-FFF2-40B4-BE49-F238E27FC236}">
                <a16:creationId xmlns:a16="http://schemas.microsoft.com/office/drawing/2014/main" id="{EBE49FBE-BF45-5AFC-8659-E1270D44EF7A}"/>
              </a:ext>
            </a:extLst>
          </p:cNvPr>
          <p:cNvPicPr>
            <a:picLocks noChangeAspect="1"/>
          </p:cNvPicPr>
          <p:nvPr/>
        </p:nvPicPr>
        <p:blipFill>
          <a:blip r:embed="rId7"/>
          <a:stretch>
            <a:fillRect/>
          </a:stretch>
        </p:blipFill>
        <p:spPr>
          <a:xfrm>
            <a:off x="4552899" y="2143604"/>
            <a:ext cx="2031923" cy="2008018"/>
          </a:xfrm>
          <a:prstGeom prst="rect">
            <a:avLst/>
          </a:prstGeom>
        </p:spPr>
      </p:pic>
      <p:sp>
        <p:nvSpPr>
          <p:cNvPr id="34" name="TextBox 33">
            <a:extLst>
              <a:ext uri="{FF2B5EF4-FFF2-40B4-BE49-F238E27FC236}">
                <a16:creationId xmlns:a16="http://schemas.microsoft.com/office/drawing/2014/main" id="{D7BEE530-B41D-CF99-E4A0-D1E81FF772F1}"/>
              </a:ext>
            </a:extLst>
          </p:cNvPr>
          <p:cNvSpPr txBox="1"/>
          <p:nvPr/>
        </p:nvSpPr>
        <p:spPr>
          <a:xfrm>
            <a:off x="5400498" y="1962729"/>
            <a:ext cx="607925" cy="307777"/>
          </a:xfrm>
          <a:prstGeom prst="rect">
            <a:avLst/>
          </a:prstGeom>
          <a:noFill/>
        </p:spPr>
        <p:txBody>
          <a:bodyPr wrap="square" rtlCol="0">
            <a:spAutoFit/>
          </a:bodyPr>
          <a:lstStyle/>
          <a:p>
            <a:r>
              <a:rPr lang="en-US" sz="1400" b="1" dirty="0"/>
              <a:t>Real</a:t>
            </a:r>
          </a:p>
        </p:txBody>
      </p:sp>
      <p:pic>
        <p:nvPicPr>
          <p:cNvPr id="35" name="Picture 34">
            <a:extLst>
              <a:ext uri="{FF2B5EF4-FFF2-40B4-BE49-F238E27FC236}">
                <a16:creationId xmlns:a16="http://schemas.microsoft.com/office/drawing/2014/main" id="{E8A5B112-1D20-2CDB-F3D7-11B9088662F0}"/>
              </a:ext>
            </a:extLst>
          </p:cNvPr>
          <p:cNvPicPr>
            <a:picLocks noChangeAspect="1"/>
          </p:cNvPicPr>
          <p:nvPr/>
        </p:nvPicPr>
        <p:blipFill>
          <a:blip r:embed="rId8"/>
          <a:stretch>
            <a:fillRect/>
          </a:stretch>
        </p:blipFill>
        <p:spPr>
          <a:xfrm>
            <a:off x="4564382" y="4334694"/>
            <a:ext cx="2101203" cy="2076483"/>
          </a:xfrm>
          <a:prstGeom prst="rect">
            <a:avLst/>
          </a:prstGeom>
        </p:spPr>
      </p:pic>
      <p:sp>
        <p:nvSpPr>
          <p:cNvPr id="38" name="TextBox 37">
            <a:extLst>
              <a:ext uri="{FF2B5EF4-FFF2-40B4-BE49-F238E27FC236}">
                <a16:creationId xmlns:a16="http://schemas.microsoft.com/office/drawing/2014/main" id="{2008F1ED-821F-3EC0-289E-561B54A23CE4}"/>
              </a:ext>
            </a:extLst>
          </p:cNvPr>
          <p:cNvSpPr txBox="1"/>
          <p:nvPr/>
        </p:nvSpPr>
        <p:spPr>
          <a:xfrm>
            <a:off x="4749084" y="4147559"/>
            <a:ext cx="1685891" cy="307777"/>
          </a:xfrm>
          <a:prstGeom prst="rect">
            <a:avLst/>
          </a:prstGeom>
          <a:noFill/>
        </p:spPr>
        <p:txBody>
          <a:bodyPr wrap="square" rtlCol="0">
            <a:spAutoFit/>
          </a:bodyPr>
          <a:lstStyle/>
          <a:p>
            <a:r>
              <a:rPr lang="en-US" sz="1400" b="1" dirty="0"/>
              <a:t>Matilda-simulated</a:t>
            </a:r>
          </a:p>
        </p:txBody>
      </p:sp>
      <p:pic>
        <p:nvPicPr>
          <p:cNvPr id="39" name="Picture 38">
            <a:extLst>
              <a:ext uri="{FF2B5EF4-FFF2-40B4-BE49-F238E27FC236}">
                <a16:creationId xmlns:a16="http://schemas.microsoft.com/office/drawing/2014/main" id="{10A9FD2F-CA4C-33F2-40DB-8DFCFD47646A}"/>
              </a:ext>
            </a:extLst>
          </p:cNvPr>
          <p:cNvPicPr>
            <a:picLocks noChangeAspect="1"/>
          </p:cNvPicPr>
          <p:nvPr/>
        </p:nvPicPr>
        <p:blipFill>
          <a:blip r:embed="rId9"/>
          <a:stretch>
            <a:fillRect/>
          </a:stretch>
        </p:blipFill>
        <p:spPr>
          <a:xfrm>
            <a:off x="7165975" y="2096688"/>
            <a:ext cx="2049280" cy="2049280"/>
          </a:xfrm>
          <a:prstGeom prst="rect">
            <a:avLst/>
          </a:prstGeom>
        </p:spPr>
      </p:pic>
      <p:sp>
        <p:nvSpPr>
          <p:cNvPr id="40" name="TextBox 39">
            <a:extLst>
              <a:ext uri="{FF2B5EF4-FFF2-40B4-BE49-F238E27FC236}">
                <a16:creationId xmlns:a16="http://schemas.microsoft.com/office/drawing/2014/main" id="{74D5E6AB-6A63-4D05-A10C-6388B3DAD545}"/>
              </a:ext>
            </a:extLst>
          </p:cNvPr>
          <p:cNvSpPr txBox="1"/>
          <p:nvPr/>
        </p:nvSpPr>
        <p:spPr>
          <a:xfrm>
            <a:off x="7979523" y="1952324"/>
            <a:ext cx="607925" cy="307777"/>
          </a:xfrm>
          <a:prstGeom prst="rect">
            <a:avLst/>
          </a:prstGeom>
          <a:noFill/>
        </p:spPr>
        <p:txBody>
          <a:bodyPr wrap="square" rtlCol="0">
            <a:spAutoFit/>
          </a:bodyPr>
          <a:lstStyle/>
          <a:p>
            <a:r>
              <a:rPr lang="en-US" sz="1400" b="1" dirty="0"/>
              <a:t>Real</a:t>
            </a:r>
          </a:p>
        </p:txBody>
      </p:sp>
      <p:pic>
        <p:nvPicPr>
          <p:cNvPr id="41" name="Picture 40">
            <a:extLst>
              <a:ext uri="{FF2B5EF4-FFF2-40B4-BE49-F238E27FC236}">
                <a16:creationId xmlns:a16="http://schemas.microsoft.com/office/drawing/2014/main" id="{6BA02797-4A51-3871-940C-190AA0E1F7DA}"/>
              </a:ext>
            </a:extLst>
          </p:cNvPr>
          <p:cNvPicPr>
            <a:picLocks noChangeAspect="1"/>
          </p:cNvPicPr>
          <p:nvPr/>
        </p:nvPicPr>
        <p:blipFill>
          <a:blip r:embed="rId10"/>
          <a:stretch>
            <a:fillRect/>
          </a:stretch>
        </p:blipFill>
        <p:spPr>
          <a:xfrm>
            <a:off x="7165975" y="4318695"/>
            <a:ext cx="2067786" cy="2067786"/>
          </a:xfrm>
          <a:prstGeom prst="rect">
            <a:avLst/>
          </a:prstGeom>
        </p:spPr>
      </p:pic>
      <p:sp>
        <p:nvSpPr>
          <p:cNvPr id="42" name="TextBox 41">
            <a:extLst>
              <a:ext uri="{FF2B5EF4-FFF2-40B4-BE49-F238E27FC236}">
                <a16:creationId xmlns:a16="http://schemas.microsoft.com/office/drawing/2014/main" id="{CF09AD3B-D5BB-1DB2-7AD3-84D085CFB7B8}"/>
              </a:ext>
            </a:extLst>
          </p:cNvPr>
          <p:cNvSpPr txBox="1"/>
          <p:nvPr/>
        </p:nvSpPr>
        <p:spPr>
          <a:xfrm>
            <a:off x="10590753" y="1942799"/>
            <a:ext cx="607925" cy="307777"/>
          </a:xfrm>
          <a:prstGeom prst="rect">
            <a:avLst/>
          </a:prstGeom>
          <a:noFill/>
        </p:spPr>
        <p:txBody>
          <a:bodyPr wrap="square" rtlCol="0">
            <a:spAutoFit/>
          </a:bodyPr>
          <a:lstStyle/>
          <a:p>
            <a:r>
              <a:rPr lang="en-US" sz="1400" b="1" dirty="0"/>
              <a:t>Real</a:t>
            </a:r>
          </a:p>
        </p:txBody>
      </p:sp>
      <p:sp>
        <p:nvSpPr>
          <p:cNvPr id="43" name="TextBox 42">
            <a:extLst>
              <a:ext uri="{FF2B5EF4-FFF2-40B4-BE49-F238E27FC236}">
                <a16:creationId xmlns:a16="http://schemas.microsoft.com/office/drawing/2014/main" id="{E36CD9FD-35E5-A15F-28E4-B9886740435F}"/>
              </a:ext>
            </a:extLst>
          </p:cNvPr>
          <p:cNvSpPr txBox="1"/>
          <p:nvPr/>
        </p:nvSpPr>
        <p:spPr>
          <a:xfrm>
            <a:off x="7356922" y="4147559"/>
            <a:ext cx="1685891" cy="307777"/>
          </a:xfrm>
          <a:prstGeom prst="rect">
            <a:avLst/>
          </a:prstGeom>
          <a:noFill/>
        </p:spPr>
        <p:txBody>
          <a:bodyPr wrap="square" rtlCol="0">
            <a:spAutoFit/>
          </a:bodyPr>
          <a:lstStyle/>
          <a:p>
            <a:r>
              <a:rPr lang="en-US" sz="1400" b="1" dirty="0"/>
              <a:t>Matilda-simulated</a:t>
            </a:r>
          </a:p>
        </p:txBody>
      </p:sp>
      <p:pic>
        <p:nvPicPr>
          <p:cNvPr id="45" name="Picture 44">
            <a:extLst>
              <a:ext uri="{FF2B5EF4-FFF2-40B4-BE49-F238E27FC236}">
                <a16:creationId xmlns:a16="http://schemas.microsoft.com/office/drawing/2014/main" id="{712ADA00-DA13-C7B6-76EE-13A18427C9C6}"/>
              </a:ext>
            </a:extLst>
          </p:cNvPr>
          <p:cNvPicPr>
            <a:picLocks noChangeAspect="1"/>
          </p:cNvPicPr>
          <p:nvPr/>
        </p:nvPicPr>
        <p:blipFill>
          <a:blip r:embed="rId11"/>
          <a:stretch>
            <a:fillRect/>
          </a:stretch>
        </p:blipFill>
        <p:spPr>
          <a:xfrm>
            <a:off x="9877710" y="4299851"/>
            <a:ext cx="2049279" cy="2049279"/>
          </a:xfrm>
          <a:prstGeom prst="rect">
            <a:avLst/>
          </a:prstGeom>
        </p:spPr>
      </p:pic>
      <p:sp>
        <p:nvSpPr>
          <p:cNvPr id="46" name="TextBox 45">
            <a:extLst>
              <a:ext uri="{FF2B5EF4-FFF2-40B4-BE49-F238E27FC236}">
                <a16:creationId xmlns:a16="http://schemas.microsoft.com/office/drawing/2014/main" id="{2FD8BF3C-C6FA-6849-37F1-D661122DBEE9}"/>
              </a:ext>
            </a:extLst>
          </p:cNvPr>
          <p:cNvSpPr txBox="1"/>
          <p:nvPr/>
        </p:nvSpPr>
        <p:spPr>
          <a:xfrm>
            <a:off x="10050152" y="4137871"/>
            <a:ext cx="1685891" cy="307777"/>
          </a:xfrm>
          <a:prstGeom prst="rect">
            <a:avLst/>
          </a:prstGeom>
          <a:noFill/>
        </p:spPr>
        <p:txBody>
          <a:bodyPr wrap="square" rtlCol="0">
            <a:spAutoFit/>
          </a:bodyPr>
          <a:lstStyle/>
          <a:p>
            <a:r>
              <a:rPr lang="en-US" sz="1400" b="1" dirty="0"/>
              <a:t>Matilda-simulated</a:t>
            </a:r>
          </a:p>
        </p:txBody>
      </p:sp>
      <p:cxnSp>
        <p:nvCxnSpPr>
          <p:cNvPr id="8" name="Straight Arrow Connector 7">
            <a:extLst>
              <a:ext uri="{FF2B5EF4-FFF2-40B4-BE49-F238E27FC236}">
                <a16:creationId xmlns:a16="http://schemas.microsoft.com/office/drawing/2014/main" id="{D7DE938D-1E69-B78A-CA6A-AC9C71C9D50F}"/>
              </a:ext>
            </a:extLst>
          </p:cNvPr>
          <p:cNvCxnSpPr/>
          <p:nvPr/>
        </p:nvCxnSpPr>
        <p:spPr>
          <a:xfrm>
            <a:off x="2218124" y="3057525"/>
            <a:ext cx="0" cy="1838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216CD99-EDB1-D90A-6023-EF6C3D387286}"/>
              </a:ext>
            </a:extLst>
          </p:cNvPr>
          <p:cNvCxnSpPr/>
          <p:nvPr/>
        </p:nvCxnSpPr>
        <p:spPr>
          <a:xfrm>
            <a:off x="4932749" y="3415531"/>
            <a:ext cx="0" cy="1838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A7082D0-4247-8860-EBC8-33CE7BF19650}"/>
              </a:ext>
            </a:extLst>
          </p:cNvPr>
          <p:cNvCxnSpPr/>
          <p:nvPr/>
        </p:nvCxnSpPr>
        <p:spPr>
          <a:xfrm>
            <a:off x="8952299" y="4002137"/>
            <a:ext cx="0" cy="1838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59998EC-9129-9ED5-5D1A-4548929C594E}"/>
              </a:ext>
            </a:extLst>
          </p:cNvPr>
          <p:cNvCxnSpPr/>
          <p:nvPr/>
        </p:nvCxnSpPr>
        <p:spPr>
          <a:xfrm>
            <a:off x="11647874" y="3536173"/>
            <a:ext cx="0" cy="183832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C7159CD0-AEEB-0587-A07C-2DFC4CC6C54F}"/>
              </a:ext>
            </a:extLst>
          </p:cNvPr>
          <p:cNvSpPr/>
          <p:nvPr/>
        </p:nvSpPr>
        <p:spPr>
          <a:xfrm>
            <a:off x="2008414" y="2556628"/>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D6860FC3-AC91-E8A9-A530-7CC223F49C70}"/>
              </a:ext>
            </a:extLst>
          </p:cNvPr>
          <p:cNvSpPr/>
          <p:nvPr/>
        </p:nvSpPr>
        <p:spPr>
          <a:xfrm>
            <a:off x="2008414" y="4874415"/>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4C20FB6E-EA74-7C18-E376-86971FA88535}"/>
              </a:ext>
            </a:extLst>
          </p:cNvPr>
          <p:cNvSpPr/>
          <p:nvPr/>
        </p:nvSpPr>
        <p:spPr>
          <a:xfrm>
            <a:off x="4682602" y="2929969"/>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9F9D8EC0-6F44-5DB5-AAD9-AB0F126FA18B}"/>
              </a:ext>
            </a:extLst>
          </p:cNvPr>
          <p:cNvSpPr/>
          <p:nvPr/>
        </p:nvSpPr>
        <p:spPr>
          <a:xfrm>
            <a:off x="4682602" y="5246343"/>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7FBF62AE-292F-0757-B9D7-9FA15B454B73}"/>
              </a:ext>
            </a:extLst>
          </p:cNvPr>
          <p:cNvSpPr/>
          <p:nvPr/>
        </p:nvSpPr>
        <p:spPr>
          <a:xfrm>
            <a:off x="8702152" y="3503617"/>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5BA22F87-210F-B892-804A-E92FD2194888}"/>
              </a:ext>
            </a:extLst>
          </p:cNvPr>
          <p:cNvSpPr/>
          <p:nvPr/>
        </p:nvSpPr>
        <p:spPr>
          <a:xfrm>
            <a:off x="8702152" y="5817655"/>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F71DE05A-B67F-207C-7AFB-4CB5837FA711}"/>
              </a:ext>
            </a:extLst>
          </p:cNvPr>
          <p:cNvSpPr/>
          <p:nvPr/>
        </p:nvSpPr>
        <p:spPr>
          <a:xfrm>
            <a:off x="11397727" y="3055148"/>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DE21F7FB-19A9-44FE-2C83-DF3224BC3147}"/>
              </a:ext>
            </a:extLst>
          </p:cNvPr>
          <p:cNvSpPr/>
          <p:nvPr/>
        </p:nvSpPr>
        <p:spPr>
          <a:xfrm>
            <a:off x="11397727" y="5352588"/>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921758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C3512E-50BE-5BBC-B758-D418BF5EFA94}"/>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89675" y="-12896"/>
            <a:ext cx="10651067" cy="984885"/>
          </a:xfrm>
        </p:spPr>
        <p:txBody>
          <a:bodyPr/>
          <a:lstStyle/>
          <a:p>
            <a:r>
              <a:rPr lang="en-US" dirty="0">
                <a:solidFill>
                  <a:schemeClr val="bg1"/>
                </a:solidFill>
              </a:rPr>
              <a:t>Analysis - Task ② - Classification – 10x </a:t>
            </a:r>
            <a:r>
              <a:rPr lang="en-US" dirty="0" err="1">
                <a:solidFill>
                  <a:schemeClr val="bg1"/>
                </a:solidFill>
              </a:rPr>
              <a:t>Multiome</a:t>
            </a:r>
            <a:endParaRPr lang="en-US" dirty="0">
              <a:solidFill>
                <a:schemeClr val="bg1"/>
              </a:solidFill>
            </a:endParaRPr>
          </a:p>
        </p:txBody>
      </p:sp>
      <p:pic>
        <p:nvPicPr>
          <p:cNvPr id="5" name="Picture 4">
            <a:extLst>
              <a:ext uri="{FF2B5EF4-FFF2-40B4-BE49-F238E27FC236}">
                <a16:creationId xmlns:a16="http://schemas.microsoft.com/office/drawing/2014/main" id="{DCCE496D-2A17-7178-22AA-CCB947D3F26C}"/>
              </a:ext>
            </a:extLst>
          </p:cNvPr>
          <p:cNvPicPr>
            <a:picLocks noChangeAspect="1"/>
          </p:cNvPicPr>
          <p:nvPr/>
        </p:nvPicPr>
        <p:blipFill>
          <a:blip r:embed="rId2"/>
          <a:stretch>
            <a:fillRect/>
          </a:stretch>
        </p:blipFill>
        <p:spPr>
          <a:xfrm>
            <a:off x="1120492" y="1032146"/>
            <a:ext cx="9620250" cy="5281046"/>
          </a:xfrm>
          <a:prstGeom prst="rect">
            <a:avLst/>
          </a:prstGeom>
        </p:spPr>
      </p:pic>
      <p:sp>
        <p:nvSpPr>
          <p:cNvPr id="6" name="TextBox 5">
            <a:extLst>
              <a:ext uri="{FF2B5EF4-FFF2-40B4-BE49-F238E27FC236}">
                <a16:creationId xmlns:a16="http://schemas.microsoft.com/office/drawing/2014/main" id="{2B983250-423C-5B92-A86D-F82B5EF8FE26}"/>
              </a:ext>
            </a:extLst>
          </p:cNvPr>
          <p:cNvSpPr txBox="1"/>
          <p:nvPr/>
        </p:nvSpPr>
        <p:spPr>
          <a:xfrm>
            <a:off x="42680" y="544415"/>
            <a:ext cx="10025245" cy="369332"/>
          </a:xfrm>
          <a:prstGeom prst="rect">
            <a:avLst/>
          </a:prstGeom>
          <a:noFill/>
        </p:spPr>
        <p:txBody>
          <a:bodyPr wrap="square">
            <a:spAutoFit/>
          </a:bodyPr>
          <a:lstStyle/>
          <a:p>
            <a:r>
              <a:rPr lang="en-US" b="1" dirty="0"/>
              <a:t>Classification accuracy for each type</a:t>
            </a:r>
          </a:p>
        </p:txBody>
      </p:sp>
    </p:spTree>
    <p:extLst>
      <p:ext uri="{BB962C8B-B14F-4D97-AF65-F5344CB8AC3E}">
        <p14:creationId xmlns:p14="http://schemas.microsoft.com/office/powerpoint/2010/main" val="5113153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C3512E-50BE-5BBC-B758-D418BF5EFA94}"/>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89675" y="-12896"/>
            <a:ext cx="10651067" cy="984885"/>
          </a:xfrm>
        </p:spPr>
        <p:txBody>
          <a:bodyPr/>
          <a:lstStyle/>
          <a:p>
            <a:r>
              <a:rPr lang="en-US" dirty="0">
                <a:solidFill>
                  <a:schemeClr val="bg1"/>
                </a:solidFill>
              </a:rPr>
              <a:t>Analysis - Task ② - Classification – 10x </a:t>
            </a:r>
            <a:r>
              <a:rPr lang="en-US" dirty="0" err="1">
                <a:solidFill>
                  <a:schemeClr val="bg1"/>
                </a:solidFill>
              </a:rPr>
              <a:t>Multiome</a:t>
            </a:r>
            <a:endParaRPr lang="en-US" dirty="0">
              <a:solidFill>
                <a:schemeClr val="bg1"/>
              </a:solidFill>
            </a:endParaRPr>
          </a:p>
        </p:txBody>
      </p:sp>
      <p:pic>
        <p:nvPicPr>
          <p:cNvPr id="5" name="Picture 4">
            <a:extLst>
              <a:ext uri="{FF2B5EF4-FFF2-40B4-BE49-F238E27FC236}">
                <a16:creationId xmlns:a16="http://schemas.microsoft.com/office/drawing/2014/main" id="{DCCE496D-2A17-7178-22AA-CCB947D3F26C}"/>
              </a:ext>
            </a:extLst>
          </p:cNvPr>
          <p:cNvPicPr>
            <a:picLocks noChangeAspect="1"/>
          </p:cNvPicPr>
          <p:nvPr/>
        </p:nvPicPr>
        <p:blipFill>
          <a:blip r:embed="rId2"/>
          <a:stretch>
            <a:fillRect/>
          </a:stretch>
        </p:blipFill>
        <p:spPr>
          <a:xfrm>
            <a:off x="1120492" y="1032146"/>
            <a:ext cx="9620250" cy="5281046"/>
          </a:xfrm>
          <a:prstGeom prst="rect">
            <a:avLst/>
          </a:prstGeom>
        </p:spPr>
      </p:pic>
      <p:sp>
        <p:nvSpPr>
          <p:cNvPr id="6" name="TextBox 5">
            <a:extLst>
              <a:ext uri="{FF2B5EF4-FFF2-40B4-BE49-F238E27FC236}">
                <a16:creationId xmlns:a16="http://schemas.microsoft.com/office/drawing/2014/main" id="{2B983250-423C-5B92-A86D-F82B5EF8FE26}"/>
              </a:ext>
            </a:extLst>
          </p:cNvPr>
          <p:cNvSpPr txBox="1"/>
          <p:nvPr/>
        </p:nvSpPr>
        <p:spPr>
          <a:xfrm>
            <a:off x="42680" y="544415"/>
            <a:ext cx="10025245" cy="369332"/>
          </a:xfrm>
          <a:prstGeom prst="rect">
            <a:avLst/>
          </a:prstGeom>
          <a:noFill/>
        </p:spPr>
        <p:txBody>
          <a:bodyPr wrap="square">
            <a:spAutoFit/>
          </a:bodyPr>
          <a:lstStyle/>
          <a:p>
            <a:r>
              <a:rPr lang="en-US" b="1" dirty="0"/>
              <a:t>Classification accuracy for each type</a:t>
            </a:r>
          </a:p>
        </p:txBody>
      </p:sp>
      <p:sp>
        <p:nvSpPr>
          <p:cNvPr id="12" name="TextBox 11">
            <a:extLst>
              <a:ext uri="{FF2B5EF4-FFF2-40B4-BE49-F238E27FC236}">
                <a16:creationId xmlns:a16="http://schemas.microsoft.com/office/drawing/2014/main" id="{357E3675-AB85-E9A6-402C-62CB3BAEB727}"/>
              </a:ext>
            </a:extLst>
          </p:cNvPr>
          <p:cNvSpPr txBox="1"/>
          <p:nvPr/>
        </p:nvSpPr>
        <p:spPr>
          <a:xfrm>
            <a:off x="2009775" y="6373349"/>
            <a:ext cx="7924800" cy="369332"/>
          </a:xfrm>
          <a:prstGeom prst="rect">
            <a:avLst/>
          </a:prstGeom>
          <a:noFill/>
        </p:spPr>
        <p:txBody>
          <a:bodyPr wrap="square">
            <a:spAutoFit/>
          </a:bodyPr>
          <a:lstStyle/>
          <a:p>
            <a:r>
              <a:rPr lang="en-US" i="1" dirty="0"/>
              <a:t>Comparatively, Memory B and </a:t>
            </a:r>
            <a:r>
              <a:rPr lang="en-US" i="1" dirty="0" err="1"/>
              <a:t>gdT</a:t>
            </a:r>
            <a:r>
              <a:rPr lang="en-US" i="1" dirty="0"/>
              <a:t> got low accuracy (53.96% and 37.39%)</a:t>
            </a:r>
          </a:p>
        </p:txBody>
      </p:sp>
      <p:sp>
        <p:nvSpPr>
          <p:cNvPr id="3" name="Oval 2">
            <a:extLst>
              <a:ext uri="{FF2B5EF4-FFF2-40B4-BE49-F238E27FC236}">
                <a16:creationId xmlns:a16="http://schemas.microsoft.com/office/drawing/2014/main" id="{DFF45390-097E-B087-57BD-685759DB9E42}"/>
              </a:ext>
            </a:extLst>
          </p:cNvPr>
          <p:cNvSpPr/>
          <p:nvPr/>
        </p:nvSpPr>
        <p:spPr>
          <a:xfrm>
            <a:off x="8971189" y="3174149"/>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E5D4307A-93C0-40CC-1615-AFC2F9F3424F}"/>
              </a:ext>
            </a:extLst>
          </p:cNvPr>
          <p:cNvSpPr/>
          <p:nvPr/>
        </p:nvSpPr>
        <p:spPr>
          <a:xfrm>
            <a:off x="9415231" y="3956803"/>
            <a:ext cx="500294" cy="4985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Tree>
    <p:extLst>
      <p:ext uri="{BB962C8B-B14F-4D97-AF65-F5344CB8AC3E}">
        <p14:creationId xmlns:p14="http://schemas.microsoft.com/office/powerpoint/2010/main" val="3798661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D1AC2F-5801-A46A-DB8E-2041ED1DCF93}"/>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E0F2472-E7D8-2A07-0EA8-FB041AF4ADF9}"/>
              </a:ext>
            </a:extLst>
          </p:cNvPr>
          <p:cNvPicPr>
            <a:picLocks noChangeAspect="1"/>
          </p:cNvPicPr>
          <p:nvPr/>
        </p:nvPicPr>
        <p:blipFill>
          <a:blip r:embed="rId2"/>
          <a:stretch>
            <a:fillRect/>
          </a:stretch>
        </p:blipFill>
        <p:spPr>
          <a:xfrm>
            <a:off x="1162049" y="1128030"/>
            <a:ext cx="9477375" cy="5190515"/>
          </a:xfrm>
          <a:prstGeom prst="rect">
            <a:avLst/>
          </a:prstGeom>
        </p:spPr>
      </p:pic>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89675" y="-12896"/>
            <a:ext cx="10651067" cy="984885"/>
          </a:xfrm>
        </p:spPr>
        <p:txBody>
          <a:bodyPr/>
          <a:lstStyle/>
          <a:p>
            <a:r>
              <a:rPr lang="en-US" dirty="0">
                <a:solidFill>
                  <a:schemeClr val="bg1"/>
                </a:solidFill>
              </a:rPr>
              <a:t>Analysis - Task ② - Classification – 10x </a:t>
            </a:r>
            <a:r>
              <a:rPr lang="en-US" dirty="0" err="1">
                <a:solidFill>
                  <a:schemeClr val="bg1"/>
                </a:solidFill>
              </a:rPr>
              <a:t>Multiome</a:t>
            </a:r>
            <a:endParaRPr lang="en-US" dirty="0">
              <a:solidFill>
                <a:schemeClr val="bg1"/>
              </a:solidFill>
            </a:endParaRPr>
          </a:p>
        </p:txBody>
      </p:sp>
      <p:sp>
        <p:nvSpPr>
          <p:cNvPr id="5" name="TextBox 4">
            <a:extLst>
              <a:ext uri="{FF2B5EF4-FFF2-40B4-BE49-F238E27FC236}">
                <a16:creationId xmlns:a16="http://schemas.microsoft.com/office/drawing/2014/main" id="{79C87D5F-AF3E-472D-CEB1-12369C3586D9}"/>
              </a:ext>
            </a:extLst>
          </p:cNvPr>
          <p:cNvSpPr txBox="1"/>
          <p:nvPr/>
        </p:nvSpPr>
        <p:spPr>
          <a:xfrm>
            <a:off x="89675" y="602657"/>
            <a:ext cx="11702275" cy="369332"/>
          </a:xfrm>
          <a:prstGeom prst="rect">
            <a:avLst/>
          </a:prstGeom>
          <a:noFill/>
        </p:spPr>
        <p:txBody>
          <a:bodyPr wrap="square">
            <a:spAutoFit/>
          </a:bodyPr>
          <a:lstStyle/>
          <a:p>
            <a:r>
              <a:rPr lang="en-US" b="1" dirty="0"/>
              <a:t>Confusion matrix of classification result for each type (10x </a:t>
            </a:r>
            <a:r>
              <a:rPr lang="en-US" b="1" dirty="0" err="1"/>
              <a:t>multiome</a:t>
            </a:r>
            <a:r>
              <a:rPr lang="en-US" b="1" dirty="0"/>
              <a:t> example from our tutorial code) </a:t>
            </a:r>
          </a:p>
        </p:txBody>
      </p:sp>
    </p:spTree>
    <p:extLst>
      <p:ext uri="{BB962C8B-B14F-4D97-AF65-F5344CB8AC3E}">
        <p14:creationId xmlns:p14="http://schemas.microsoft.com/office/powerpoint/2010/main" val="7048458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D1AC2F-5801-A46A-DB8E-2041ED1DCF93}"/>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E0F2472-E7D8-2A07-0EA8-FB041AF4ADF9}"/>
              </a:ext>
            </a:extLst>
          </p:cNvPr>
          <p:cNvPicPr>
            <a:picLocks noChangeAspect="1"/>
          </p:cNvPicPr>
          <p:nvPr/>
        </p:nvPicPr>
        <p:blipFill>
          <a:blip r:embed="rId2"/>
          <a:stretch>
            <a:fillRect/>
          </a:stretch>
        </p:blipFill>
        <p:spPr>
          <a:xfrm>
            <a:off x="1162049" y="1128030"/>
            <a:ext cx="9477375" cy="5190515"/>
          </a:xfrm>
          <a:prstGeom prst="rect">
            <a:avLst/>
          </a:prstGeom>
        </p:spPr>
      </p:pic>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89675" y="-12896"/>
            <a:ext cx="10651067" cy="984885"/>
          </a:xfrm>
        </p:spPr>
        <p:txBody>
          <a:bodyPr/>
          <a:lstStyle/>
          <a:p>
            <a:r>
              <a:rPr lang="en-US" dirty="0">
                <a:solidFill>
                  <a:schemeClr val="bg1"/>
                </a:solidFill>
              </a:rPr>
              <a:t>Analysis - Task ② - Classification – 10x </a:t>
            </a:r>
            <a:r>
              <a:rPr lang="en-US" dirty="0" err="1">
                <a:solidFill>
                  <a:schemeClr val="bg1"/>
                </a:solidFill>
              </a:rPr>
              <a:t>Multiome</a:t>
            </a:r>
            <a:endParaRPr lang="en-US" dirty="0">
              <a:solidFill>
                <a:schemeClr val="bg1"/>
              </a:solidFill>
            </a:endParaRPr>
          </a:p>
        </p:txBody>
      </p:sp>
      <p:sp>
        <p:nvSpPr>
          <p:cNvPr id="5" name="TextBox 4">
            <a:extLst>
              <a:ext uri="{FF2B5EF4-FFF2-40B4-BE49-F238E27FC236}">
                <a16:creationId xmlns:a16="http://schemas.microsoft.com/office/drawing/2014/main" id="{79C87D5F-AF3E-472D-CEB1-12369C3586D9}"/>
              </a:ext>
            </a:extLst>
          </p:cNvPr>
          <p:cNvSpPr txBox="1"/>
          <p:nvPr/>
        </p:nvSpPr>
        <p:spPr>
          <a:xfrm>
            <a:off x="89675" y="602657"/>
            <a:ext cx="11702275" cy="369332"/>
          </a:xfrm>
          <a:prstGeom prst="rect">
            <a:avLst/>
          </a:prstGeom>
          <a:noFill/>
        </p:spPr>
        <p:txBody>
          <a:bodyPr wrap="square">
            <a:spAutoFit/>
          </a:bodyPr>
          <a:lstStyle/>
          <a:p>
            <a:r>
              <a:rPr lang="en-US" b="1" dirty="0"/>
              <a:t>Confusion matrix of classification result for each type (10x </a:t>
            </a:r>
            <a:r>
              <a:rPr lang="en-US" b="1" dirty="0" err="1"/>
              <a:t>multiome</a:t>
            </a:r>
            <a:r>
              <a:rPr lang="en-US" b="1" dirty="0"/>
              <a:t> example from our tutorial code) </a:t>
            </a:r>
          </a:p>
        </p:txBody>
      </p:sp>
      <p:sp>
        <p:nvSpPr>
          <p:cNvPr id="6" name="Rectangle 5">
            <a:extLst>
              <a:ext uri="{FF2B5EF4-FFF2-40B4-BE49-F238E27FC236}">
                <a16:creationId xmlns:a16="http://schemas.microsoft.com/office/drawing/2014/main" id="{1BED1AA6-19E2-EDB6-43E9-5AACB7C5A630}"/>
              </a:ext>
            </a:extLst>
          </p:cNvPr>
          <p:cNvSpPr/>
          <p:nvPr/>
        </p:nvSpPr>
        <p:spPr>
          <a:xfrm rot="5400000">
            <a:off x="5141490" y="3500611"/>
            <a:ext cx="5109419" cy="4000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FFC8C700-B486-B38E-34C7-6A67B51A1520}"/>
              </a:ext>
            </a:extLst>
          </p:cNvPr>
          <p:cNvSpPr txBox="1"/>
          <p:nvPr/>
        </p:nvSpPr>
        <p:spPr>
          <a:xfrm>
            <a:off x="6774502" y="1571625"/>
            <a:ext cx="721672" cy="276999"/>
          </a:xfrm>
          <a:prstGeom prst="rect">
            <a:avLst/>
          </a:prstGeom>
          <a:noFill/>
        </p:spPr>
        <p:txBody>
          <a:bodyPr wrap="none" rtlCol="0">
            <a:spAutoFit/>
          </a:bodyPr>
          <a:lstStyle/>
          <a:p>
            <a:r>
              <a:rPr lang="en-US" sz="1200" b="1" dirty="0"/>
              <a:t>Plasma</a:t>
            </a:r>
          </a:p>
        </p:txBody>
      </p:sp>
      <p:sp>
        <p:nvSpPr>
          <p:cNvPr id="9" name="TextBox 8">
            <a:extLst>
              <a:ext uri="{FF2B5EF4-FFF2-40B4-BE49-F238E27FC236}">
                <a16:creationId xmlns:a16="http://schemas.microsoft.com/office/drawing/2014/main" id="{F482F98C-894C-E0B8-AC7E-BB7FD2F554F2}"/>
              </a:ext>
            </a:extLst>
          </p:cNvPr>
          <p:cNvSpPr txBox="1"/>
          <p:nvPr/>
        </p:nvSpPr>
        <p:spPr>
          <a:xfrm>
            <a:off x="6697557" y="2322770"/>
            <a:ext cx="798617" cy="276999"/>
          </a:xfrm>
          <a:prstGeom prst="rect">
            <a:avLst/>
          </a:prstGeom>
          <a:noFill/>
        </p:spPr>
        <p:txBody>
          <a:bodyPr wrap="none" rtlCol="0">
            <a:spAutoFit/>
          </a:bodyPr>
          <a:lstStyle/>
          <a:p>
            <a:r>
              <a:rPr lang="en-US" sz="1200" b="1" dirty="0"/>
              <a:t>Native B</a:t>
            </a:r>
          </a:p>
        </p:txBody>
      </p:sp>
      <p:sp>
        <p:nvSpPr>
          <p:cNvPr id="10" name="TextBox 9">
            <a:extLst>
              <a:ext uri="{FF2B5EF4-FFF2-40B4-BE49-F238E27FC236}">
                <a16:creationId xmlns:a16="http://schemas.microsoft.com/office/drawing/2014/main" id="{F0811B0E-86C5-B4A7-538C-08121C8D31AE}"/>
              </a:ext>
            </a:extLst>
          </p:cNvPr>
          <p:cNvSpPr txBox="1"/>
          <p:nvPr/>
        </p:nvSpPr>
        <p:spPr>
          <a:xfrm>
            <a:off x="6262957" y="3080780"/>
            <a:ext cx="1252266" cy="276999"/>
          </a:xfrm>
          <a:prstGeom prst="rect">
            <a:avLst/>
          </a:prstGeom>
          <a:noFill/>
        </p:spPr>
        <p:txBody>
          <a:bodyPr wrap="none" rtlCol="0">
            <a:spAutoFit/>
          </a:bodyPr>
          <a:lstStyle/>
          <a:p>
            <a:r>
              <a:rPr lang="en-US" sz="1200" b="1" dirty="0"/>
              <a:t>Intermediate B</a:t>
            </a:r>
          </a:p>
        </p:txBody>
      </p:sp>
      <p:sp>
        <p:nvSpPr>
          <p:cNvPr id="11" name="TextBox 10">
            <a:extLst>
              <a:ext uri="{FF2B5EF4-FFF2-40B4-BE49-F238E27FC236}">
                <a16:creationId xmlns:a16="http://schemas.microsoft.com/office/drawing/2014/main" id="{371AE273-80BE-B78C-D906-1C2CDF2B0AE9}"/>
              </a:ext>
            </a:extLst>
          </p:cNvPr>
          <p:cNvSpPr txBox="1"/>
          <p:nvPr/>
        </p:nvSpPr>
        <p:spPr>
          <a:xfrm>
            <a:off x="7005334" y="3838790"/>
            <a:ext cx="490840" cy="276999"/>
          </a:xfrm>
          <a:prstGeom prst="rect">
            <a:avLst/>
          </a:prstGeom>
          <a:noFill/>
        </p:spPr>
        <p:txBody>
          <a:bodyPr wrap="none" rtlCol="0">
            <a:spAutoFit/>
          </a:bodyPr>
          <a:lstStyle/>
          <a:p>
            <a:r>
              <a:rPr lang="en-US" sz="1200" b="1" dirty="0" err="1"/>
              <a:t>cDC</a:t>
            </a:r>
            <a:endParaRPr lang="en-US" sz="1200" b="1" dirty="0"/>
          </a:p>
        </p:txBody>
      </p:sp>
      <p:sp>
        <p:nvSpPr>
          <p:cNvPr id="12" name="TextBox 11">
            <a:extLst>
              <a:ext uri="{FF2B5EF4-FFF2-40B4-BE49-F238E27FC236}">
                <a16:creationId xmlns:a16="http://schemas.microsoft.com/office/drawing/2014/main" id="{CAF5E5E1-1E3A-0174-9FA3-717AFFC9B158}"/>
              </a:ext>
            </a:extLst>
          </p:cNvPr>
          <p:cNvSpPr txBox="1"/>
          <p:nvPr/>
        </p:nvSpPr>
        <p:spPr>
          <a:xfrm>
            <a:off x="6647678" y="5097717"/>
            <a:ext cx="867545" cy="276999"/>
          </a:xfrm>
          <a:prstGeom prst="rect">
            <a:avLst/>
          </a:prstGeom>
          <a:noFill/>
        </p:spPr>
        <p:txBody>
          <a:bodyPr wrap="none" rtlCol="0">
            <a:spAutoFit/>
          </a:bodyPr>
          <a:lstStyle/>
          <a:p>
            <a:r>
              <a:rPr lang="en-US" sz="1200" b="1" dirty="0"/>
              <a:t>CD4 TCM</a:t>
            </a:r>
          </a:p>
        </p:txBody>
      </p:sp>
      <p:sp>
        <p:nvSpPr>
          <p:cNvPr id="13" name="TextBox 12">
            <a:extLst>
              <a:ext uri="{FF2B5EF4-FFF2-40B4-BE49-F238E27FC236}">
                <a16:creationId xmlns:a16="http://schemas.microsoft.com/office/drawing/2014/main" id="{9E14DA28-7C86-6226-804F-B14CBAD0E8B2}"/>
              </a:ext>
            </a:extLst>
          </p:cNvPr>
          <p:cNvSpPr txBox="1"/>
          <p:nvPr/>
        </p:nvSpPr>
        <p:spPr>
          <a:xfrm>
            <a:off x="6518299" y="5600995"/>
            <a:ext cx="1031051" cy="276999"/>
          </a:xfrm>
          <a:prstGeom prst="rect">
            <a:avLst/>
          </a:prstGeom>
          <a:noFill/>
        </p:spPr>
        <p:txBody>
          <a:bodyPr wrap="none" rtlCol="0">
            <a:spAutoFit/>
          </a:bodyPr>
          <a:lstStyle/>
          <a:p>
            <a:r>
              <a:rPr lang="en-US" sz="1200" b="1" dirty="0"/>
              <a:t>CD16 Mono</a:t>
            </a:r>
          </a:p>
        </p:txBody>
      </p:sp>
      <p:sp>
        <p:nvSpPr>
          <p:cNvPr id="14" name="TextBox 13">
            <a:extLst>
              <a:ext uri="{FF2B5EF4-FFF2-40B4-BE49-F238E27FC236}">
                <a16:creationId xmlns:a16="http://schemas.microsoft.com/office/drawing/2014/main" id="{FE7138A0-3D6D-3570-D7AE-04FF51205DC8}"/>
              </a:ext>
            </a:extLst>
          </p:cNvPr>
          <p:cNvSpPr txBox="1"/>
          <p:nvPr/>
        </p:nvSpPr>
        <p:spPr>
          <a:xfrm>
            <a:off x="6570395" y="2590244"/>
            <a:ext cx="926857" cy="276999"/>
          </a:xfrm>
          <a:prstGeom prst="rect">
            <a:avLst/>
          </a:prstGeom>
          <a:noFill/>
        </p:spPr>
        <p:txBody>
          <a:bodyPr wrap="none" rtlCol="0">
            <a:spAutoFit/>
          </a:bodyPr>
          <a:lstStyle/>
          <a:p>
            <a:r>
              <a:rPr lang="en-US" sz="1200" b="1" dirty="0"/>
              <a:t>Memory B</a:t>
            </a:r>
          </a:p>
        </p:txBody>
      </p:sp>
      <p:sp>
        <p:nvSpPr>
          <p:cNvPr id="15" name="Rectangle 14">
            <a:extLst>
              <a:ext uri="{FF2B5EF4-FFF2-40B4-BE49-F238E27FC236}">
                <a16:creationId xmlns:a16="http://schemas.microsoft.com/office/drawing/2014/main" id="{F31B4CC9-BC91-CB20-E9F7-56FA10CE15B1}"/>
              </a:ext>
            </a:extLst>
          </p:cNvPr>
          <p:cNvSpPr/>
          <p:nvPr/>
        </p:nvSpPr>
        <p:spPr>
          <a:xfrm>
            <a:off x="6774502" y="1571625"/>
            <a:ext cx="1121723"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C441CC-4CAE-EB24-D1F3-FEA395A0387A}"/>
              </a:ext>
            </a:extLst>
          </p:cNvPr>
          <p:cNvSpPr/>
          <p:nvPr/>
        </p:nvSpPr>
        <p:spPr>
          <a:xfrm>
            <a:off x="6774501" y="2305455"/>
            <a:ext cx="1121723"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843D02C-B160-60E1-E08E-1CA877E7778F}"/>
              </a:ext>
            </a:extLst>
          </p:cNvPr>
          <p:cNvSpPr/>
          <p:nvPr/>
        </p:nvSpPr>
        <p:spPr>
          <a:xfrm>
            <a:off x="6334126" y="3067674"/>
            <a:ext cx="1562098"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7829C4-C2A2-4FE8-AEFB-2109AFBD854E}"/>
              </a:ext>
            </a:extLst>
          </p:cNvPr>
          <p:cNvSpPr/>
          <p:nvPr/>
        </p:nvSpPr>
        <p:spPr>
          <a:xfrm>
            <a:off x="6570395" y="5591470"/>
            <a:ext cx="1312384"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DD6C92-8922-937A-BAB0-C225A6F017F7}"/>
              </a:ext>
            </a:extLst>
          </p:cNvPr>
          <p:cNvSpPr/>
          <p:nvPr/>
        </p:nvSpPr>
        <p:spPr>
          <a:xfrm>
            <a:off x="6594562" y="5115613"/>
            <a:ext cx="1312384"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FC2A0FB-F3F2-4E29-6961-728C852A7AA1}"/>
              </a:ext>
            </a:extLst>
          </p:cNvPr>
          <p:cNvSpPr/>
          <p:nvPr/>
        </p:nvSpPr>
        <p:spPr>
          <a:xfrm>
            <a:off x="7005334" y="3856994"/>
            <a:ext cx="901612"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17751B-0A75-FCDE-4C16-F33226AA6CB1}"/>
              </a:ext>
            </a:extLst>
          </p:cNvPr>
          <p:cNvSpPr/>
          <p:nvPr/>
        </p:nvSpPr>
        <p:spPr>
          <a:xfrm>
            <a:off x="6647678" y="2599755"/>
            <a:ext cx="1248546" cy="276999"/>
          </a:xfrm>
          <a:prstGeom prst="rect">
            <a:avLst/>
          </a:prstGeom>
          <a:solidFill>
            <a:srgbClr val="00B050">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9C7E688-CFE0-58BD-6754-E034BD1A154F}"/>
              </a:ext>
            </a:extLst>
          </p:cNvPr>
          <p:cNvSpPr txBox="1"/>
          <p:nvPr/>
        </p:nvSpPr>
        <p:spPr>
          <a:xfrm>
            <a:off x="2009775" y="6373349"/>
            <a:ext cx="4637903" cy="369332"/>
          </a:xfrm>
          <a:prstGeom prst="rect">
            <a:avLst/>
          </a:prstGeom>
          <a:noFill/>
        </p:spPr>
        <p:txBody>
          <a:bodyPr wrap="square">
            <a:spAutoFit/>
          </a:bodyPr>
          <a:lstStyle/>
          <a:p>
            <a:r>
              <a:rPr lang="en-US" i="1" dirty="0"/>
              <a:t>Detailed classification results of Memory B</a:t>
            </a:r>
          </a:p>
        </p:txBody>
      </p:sp>
    </p:spTree>
    <p:extLst>
      <p:ext uri="{BB962C8B-B14F-4D97-AF65-F5344CB8AC3E}">
        <p14:creationId xmlns:p14="http://schemas.microsoft.com/office/powerpoint/2010/main" val="12088073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D1AC2F-5801-A46A-DB8E-2041ED1DCF93}"/>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E0F2472-E7D8-2A07-0EA8-FB041AF4ADF9}"/>
              </a:ext>
            </a:extLst>
          </p:cNvPr>
          <p:cNvPicPr>
            <a:picLocks noChangeAspect="1"/>
          </p:cNvPicPr>
          <p:nvPr/>
        </p:nvPicPr>
        <p:blipFill>
          <a:blip r:embed="rId2"/>
          <a:stretch>
            <a:fillRect/>
          </a:stretch>
        </p:blipFill>
        <p:spPr>
          <a:xfrm>
            <a:off x="1162049" y="1128030"/>
            <a:ext cx="9477375" cy="5190515"/>
          </a:xfrm>
          <a:prstGeom prst="rect">
            <a:avLst/>
          </a:prstGeom>
        </p:spPr>
      </p:pic>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89675" y="-12896"/>
            <a:ext cx="10651067" cy="984885"/>
          </a:xfrm>
        </p:spPr>
        <p:txBody>
          <a:bodyPr/>
          <a:lstStyle/>
          <a:p>
            <a:r>
              <a:rPr lang="en-US" dirty="0">
                <a:solidFill>
                  <a:schemeClr val="bg1"/>
                </a:solidFill>
              </a:rPr>
              <a:t>Analysis - Task ② - Classification – 10x </a:t>
            </a:r>
            <a:r>
              <a:rPr lang="en-US" dirty="0" err="1">
                <a:solidFill>
                  <a:schemeClr val="bg1"/>
                </a:solidFill>
              </a:rPr>
              <a:t>Multiome</a:t>
            </a:r>
            <a:endParaRPr lang="en-US" dirty="0">
              <a:solidFill>
                <a:schemeClr val="bg1"/>
              </a:solidFill>
            </a:endParaRPr>
          </a:p>
        </p:txBody>
      </p:sp>
      <p:sp>
        <p:nvSpPr>
          <p:cNvPr id="5" name="TextBox 4">
            <a:extLst>
              <a:ext uri="{FF2B5EF4-FFF2-40B4-BE49-F238E27FC236}">
                <a16:creationId xmlns:a16="http://schemas.microsoft.com/office/drawing/2014/main" id="{79C87D5F-AF3E-472D-CEB1-12369C3586D9}"/>
              </a:ext>
            </a:extLst>
          </p:cNvPr>
          <p:cNvSpPr txBox="1"/>
          <p:nvPr/>
        </p:nvSpPr>
        <p:spPr>
          <a:xfrm>
            <a:off x="89675" y="602657"/>
            <a:ext cx="11702275" cy="369332"/>
          </a:xfrm>
          <a:prstGeom prst="rect">
            <a:avLst/>
          </a:prstGeom>
          <a:noFill/>
        </p:spPr>
        <p:txBody>
          <a:bodyPr wrap="square">
            <a:spAutoFit/>
          </a:bodyPr>
          <a:lstStyle/>
          <a:p>
            <a:r>
              <a:rPr lang="en-US" b="1" dirty="0"/>
              <a:t>Confusion matrix of classification result for each type (10x </a:t>
            </a:r>
            <a:r>
              <a:rPr lang="en-US" b="1" dirty="0" err="1"/>
              <a:t>multiome</a:t>
            </a:r>
            <a:r>
              <a:rPr lang="en-US" b="1" dirty="0"/>
              <a:t> example from our tutorial code) </a:t>
            </a:r>
          </a:p>
        </p:txBody>
      </p:sp>
      <p:sp>
        <p:nvSpPr>
          <p:cNvPr id="6" name="Rectangle 5">
            <a:extLst>
              <a:ext uri="{FF2B5EF4-FFF2-40B4-BE49-F238E27FC236}">
                <a16:creationId xmlns:a16="http://schemas.microsoft.com/office/drawing/2014/main" id="{1BED1AA6-19E2-EDB6-43E9-5AACB7C5A630}"/>
              </a:ext>
            </a:extLst>
          </p:cNvPr>
          <p:cNvSpPr/>
          <p:nvPr/>
        </p:nvSpPr>
        <p:spPr>
          <a:xfrm rot="5400000">
            <a:off x="3498099" y="3575927"/>
            <a:ext cx="4922997" cy="40005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FFC8C700-B486-B38E-34C7-6A67B51A1520}"/>
              </a:ext>
            </a:extLst>
          </p:cNvPr>
          <p:cNvSpPr txBox="1"/>
          <p:nvPr/>
        </p:nvSpPr>
        <p:spPr>
          <a:xfrm>
            <a:off x="4809847" y="4584381"/>
            <a:ext cx="942887" cy="276999"/>
          </a:xfrm>
          <a:prstGeom prst="rect">
            <a:avLst/>
          </a:prstGeom>
          <a:noFill/>
        </p:spPr>
        <p:txBody>
          <a:bodyPr wrap="none" rtlCol="0">
            <a:spAutoFit/>
          </a:bodyPr>
          <a:lstStyle/>
          <a:p>
            <a:r>
              <a:rPr lang="en-US" sz="1200" b="1" dirty="0"/>
              <a:t>CD8 Naive</a:t>
            </a:r>
          </a:p>
        </p:txBody>
      </p:sp>
      <p:sp>
        <p:nvSpPr>
          <p:cNvPr id="9" name="TextBox 8">
            <a:extLst>
              <a:ext uri="{FF2B5EF4-FFF2-40B4-BE49-F238E27FC236}">
                <a16:creationId xmlns:a16="http://schemas.microsoft.com/office/drawing/2014/main" id="{F482F98C-894C-E0B8-AC7E-BB7FD2F554F2}"/>
              </a:ext>
            </a:extLst>
          </p:cNvPr>
          <p:cNvSpPr txBox="1"/>
          <p:nvPr/>
        </p:nvSpPr>
        <p:spPr>
          <a:xfrm>
            <a:off x="5309775" y="2103695"/>
            <a:ext cx="405880" cy="276999"/>
          </a:xfrm>
          <a:prstGeom prst="rect">
            <a:avLst/>
          </a:prstGeom>
          <a:noFill/>
        </p:spPr>
        <p:txBody>
          <a:bodyPr wrap="none" rtlCol="0">
            <a:spAutoFit/>
          </a:bodyPr>
          <a:lstStyle/>
          <a:p>
            <a:r>
              <a:rPr lang="en-US" sz="1200" b="1" dirty="0"/>
              <a:t>NK</a:t>
            </a:r>
          </a:p>
        </p:txBody>
      </p:sp>
      <p:sp>
        <p:nvSpPr>
          <p:cNvPr id="11" name="TextBox 10">
            <a:extLst>
              <a:ext uri="{FF2B5EF4-FFF2-40B4-BE49-F238E27FC236}">
                <a16:creationId xmlns:a16="http://schemas.microsoft.com/office/drawing/2014/main" id="{371AE273-80BE-B78C-D906-1C2CDF2B0AE9}"/>
              </a:ext>
            </a:extLst>
          </p:cNvPr>
          <p:cNvSpPr txBox="1"/>
          <p:nvPr/>
        </p:nvSpPr>
        <p:spPr>
          <a:xfrm>
            <a:off x="5240001" y="2866278"/>
            <a:ext cx="561372" cy="276999"/>
          </a:xfrm>
          <a:prstGeom prst="rect">
            <a:avLst/>
          </a:prstGeom>
          <a:noFill/>
        </p:spPr>
        <p:txBody>
          <a:bodyPr wrap="none" rtlCol="0">
            <a:spAutoFit/>
          </a:bodyPr>
          <a:lstStyle/>
          <a:p>
            <a:r>
              <a:rPr lang="en-US" sz="1200" b="1" dirty="0"/>
              <a:t>MAIT</a:t>
            </a:r>
          </a:p>
        </p:txBody>
      </p:sp>
      <p:sp>
        <p:nvSpPr>
          <p:cNvPr id="12" name="TextBox 11">
            <a:extLst>
              <a:ext uri="{FF2B5EF4-FFF2-40B4-BE49-F238E27FC236}">
                <a16:creationId xmlns:a16="http://schemas.microsoft.com/office/drawing/2014/main" id="{CAF5E5E1-1E3A-0174-9FA3-717AFFC9B158}"/>
              </a:ext>
            </a:extLst>
          </p:cNvPr>
          <p:cNvSpPr txBox="1"/>
          <p:nvPr/>
        </p:nvSpPr>
        <p:spPr>
          <a:xfrm>
            <a:off x="4733824" y="4098938"/>
            <a:ext cx="1029449" cy="276999"/>
          </a:xfrm>
          <a:prstGeom prst="rect">
            <a:avLst/>
          </a:prstGeom>
          <a:noFill/>
        </p:spPr>
        <p:txBody>
          <a:bodyPr wrap="none" rtlCol="0">
            <a:spAutoFit/>
          </a:bodyPr>
          <a:lstStyle/>
          <a:p>
            <a:r>
              <a:rPr lang="en-US" sz="1200" b="1" dirty="0"/>
              <a:t>CD8 TEM_2</a:t>
            </a:r>
          </a:p>
        </p:txBody>
      </p:sp>
      <p:sp>
        <p:nvSpPr>
          <p:cNvPr id="13" name="TextBox 12">
            <a:extLst>
              <a:ext uri="{FF2B5EF4-FFF2-40B4-BE49-F238E27FC236}">
                <a16:creationId xmlns:a16="http://schemas.microsoft.com/office/drawing/2014/main" id="{9E14DA28-7C86-6226-804F-B14CBAD0E8B2}"/>
              </a:ext>
            </a:extLst>
          </p:cNvPr>
          <p:cNvSpPr txBox="1"/>
          <p:nvPr/>
        </p:nvSpPr>
        <p:spPr>
          <a:xfrm>
            <a:off x="4733824" y="4349482"/>
            <a:ext cx="1029449" cy="276999"/>
          </a:xfrm>
          <a:prstGeom prst="rect">
            <a:avLst/>
          </a:prstGeom>
          <a:noFill/>
        </p:spPr>
        <p:txBody>
          <a:bodyPr wrap="none" rtlCol="0">
            <a:spAutoFit/>
          </a:bodyPr>
          <a:lstStyle/>
          <a:p>
            <a:r>
              <a:rPr lang="en-US" sz="1200" b="1" dirty="0"/>
              <a:t>CD8 TEM_1</a:t>
            </a:r>
          </a:p>
        </p:txBody>
      </p:sp>
      <p:sp>
        <p:nvSpPr>
          <p:cNvPr id="14" name="TextBox 13">
            <a:extLst>
              <a:ext uri="{FF2B5EF4-FFF2-40B4-BE49-F238E27FC236}">
                <a16:creationId xmlns:a16="http://schemas.microsoft.com/office/drawing/2014/main" id="{FE7138A0-3D6D-3570-D7AE-04FF51205DC8}"/>
              </a:ext>
            </a:extLst>
          </p:cNvPr>
          <p:cNvSpPr txBox="1"/>
          <p:nvPr/>
        </p:nvSpPr>
        <p:spPr>
          <a:xfrm>
            <a:off x="5291174" y="3576224"/>
            <a:ext cx="468398" cy="276999"/>
          </a:xfrm>
          <a:prstGeom prst="rect">
            <a:avLst/>
          </a:prstGeom>
          <a:noFill/>
        </p:spPr>
        <p:txBody>
          <a:bodyPr wrap="none" rtlCol="0">
            <a:spAutoFit/>
          </a:bodyPr>
          <a:lstStyle/>
          <a:p>
            <a:r>
              <a:rPr lang="en-US" sz="1200" b="1" dirty="0" err="1"/>
              <a:t>gdT</a:t>
            </a:r>
            <a:endParaRPr lang="en-US" sz="1200" b="1" dirty="0"/>
          </a:p>
        </p:txBody>
      </p:sp>
      <p:sp>
        <p:nvSpPr>
          <p:cNvPr id="15" name="Rectangle 14">
            <a:extLst>
              <a:ext uri="{FF2B5EF4-FFF2-40B4-BE49-F238E27FC236}">
                <a16:creationId xmlns:a16="http://schemas.microsoft.com/office/drawing/2014/main" id="{F31B4CC9-BC91-CB20-E9F7-56FA10CE15B1}"/>
              </a:ext>
            </a:extLst>
          </p:cNvPr>
          <p:cNvSpPr/>
          <p:nvPr/>
        </p:nvSpPr>
        <p:spPr>
          <a:xfrm>
            <a:off x="4730160" y="4666106"/>
            <a:ext cx="1419486"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CC441CC-4CAE-EB24-D1F3-FEA395A0387A}"/>
              </a:ext>
            </a:extLst>
          </p:cNvPr>
          <p:cNvSpPr/>
          <p:nvPr/>
        </p:nvSpPr>
        <p:spPr>
          <a:xfrm>
            <a:off x="5309775" y="2103695"/>
            <a:ext cx="849848"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7829C4-C2A2-4FE8-AEFB-2109AFBD854E}"/>
              </a:ext>
            </a:extLst>
          </p:cNvPr>
          <p:cNvSpPr/>
          <p:nvPr/>
        </p:nvSpPr>
        <p:spPr>
          <a:xfrm>
            <a:off x="4733824" y="4371929"/>
            <a:ext cx="1419487"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DD6C92-8922-937A-BAB0-C225A6F017F7}"/>
              </a:ext>
            </a:extLst>
          </p:cNvPr>
          <p:cNvSpPr/>
          <p:nvPr/>
        </p:nvSpPr>
        <p:spPr>
          <a:xfrm>
            <a:off x="4733824" y="4086878"/>
            <a:ext cx="1429218"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FC2A0FB-F3F2-4E29-6961-728C852A7AA1}"/>
              </a:ext>
            </a:extLst>
          </p:cNvPr>
          <p:cNvSpPr/>
          <p:nvPr/>
        </p:nvSpPr>
        <p:spPr>
          <a:xfrm>
            <a:off x="5264849" y="2866278"/>
            <a:ext cx="901612" cy="276999"/>
          </a:xfrm>
          <a:prstGeom prst="rect">
            <a:avLst/>
          </a:prstGeom>
          <a:solidFill>
            <a:srgbClr val="E64626">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17751B-0A75-FCDE-4C16-F33226AA6CB1}"/>
              </a:ext>
            </a:extLst>
          </p:cNvPr>
          <p:cNvSpPr/>
          <p:nvPr/>
        </p:nvSpPr>
        <p:spPr>
          <a:xfrm>
            <a:off x="5264848" y="3562381"/>
            <a:ext cx="884797" cy="276999"/>
          </a:xfrm>
          <a:prstGeom prst="rect">
            <a:avLst/>
          </a:prstGeom>
          <a:solidFill>
            <a:srgbClr val="00B050">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9C7E688-CFE0-58BD-6754-E034BD1A154F}"/>
              </a:ext>
            </a:extLst>
          </p:cNvPr>
          <p:cNvSpPr txBox="1"/>
          <p:nvPr/>
        </p:nvSpPr>
        <p:spPr>
          <a:xfrm>
            <a:off x="2009775" y="6373349"/>
            <a:ext cx="4637903" cy="369332"/>
          </a:xfrm>
          <a:prstGeom prst="rect">
            <a:avLst/>
          </a:prstGeom>
          <a:noFill/>
        </p:spPr>
        <p:txBody>
          <a:bodyPr wrap="square">
            <a:spAutoFit/>
          </a:bodyPr>
          <a:lstStyle/>
          <a:p>
            <a:r>
              <a:rPr lang="en-US" i="1" dirty="0"/>
              <a:t>Detailed classification results of </a:t>
            </a:r>
            <a:r>
              <a:rPr lang="en-US" i="1" dirty="0" err="1"/>
              <a:t>gdT</a:t>
            </a:r>
            <a:endParaRPr lang="en-US" i="1" dirty="0"/>
          </a:p>
        </p:txBody>
      </p:sp>
    </p:spTree>
    <p:extLst>
      <p:ext uri="{BB962C8B-B14F-4D97-AF65-F5344CB8AC3E}">
        <p14:creationId xmlns:p14="http://schemas.microsoft.com/office/powerpoint/2010/main" val="36023077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45C7D-2325-68DE-CE29-21358A72EB45}"/>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146825" y="0"/>
            <a:ext cx="12340450" cy="984885"/>
          </a:xfrm>
        </p:spPr>
        <p:txBody>
          <a:bodyPr/>
          <a:lstStyle/>
          <a:p>
            <a:r>
              <a:rPr lang="en-US" dirty="0">
                <a:solidFill>
                  <a:schemeClr val="bg1"/>
                </a:solidFill>
              </a:rPr>
              <a:t>Analysis - Task ③ - Data Integration &amp; Dimension Reduction</a:t>
            </a:r>
          </a:p>
        </p:txBody>
      </p:sp>
      <p:sp>
        <p:nvSpPr>
          <p:cNvPr id="7" name="TextBox 6">
            <a:extLst>
              <a:ext uri="{FF2B5EF4-FFF2-40B4-BE49-F238E27FC236}">
                <a16:creationId xmlns:a16="http://schemas.microsoft.com/office/drawing/2014/main" id="{46A9F653-B843-9A47-5EC2-BA6B78129409}"/>
              </a:ext>
            </a:extLst>
          </p:cNvPr>
          <p:cNvSpPr txBox="1"/>
          <p:nvPr/>
        </p:nvSpPr>
        <p:spPr>
          <a:xfrm>
            <a:off x="146825" y="615553"/>
            <a:ext cx="10194132" cy="369332"/>
          </a:xfrm>
          <a:prstGeom prst="rect">
            <a:avLst/>
          </a:prstGeom>
          <a:noFill/>
        </p:spPr>
        <p:txBody>
          <a:bodyPr wrap="square">
            <a:spAutoFit/>
          </a:bodyPr>
          <a:lstStyle/>
          <a:p>
            <a:r>
              <a:rPr lang="en-US" b="1" dirty="0"/>
              <a:t>Clustering visualization of joint multimodal dimension reduction results for 10x </a:t>
            </a:r>
            <a:r>
              <a:rPr lang="en-US" b="1" dirty="0" err="1"/>
              <a:t>Multiome</a:t>
            </a:r>
            <a:r>
              <a:rPr lang="en-US" b="1" dirty="0"/>
              <a:t>.</a:t>
            </a:r>
          </a:p>
        </p:txBody>
      </p:sp>
      <p:sp>
        <p:nvSpPr>
          <p:cNvPr id="8" name="TextBox 7">
            <a:extLst>
              <a:ext uri="{FF2B5EF4-FFF2-40B4-BE49-F238E27FC236}">
                <a16:creationId xmlns:a16="http://schemas.microsoft.com/office/drawing/2014/main" id="{DDCF8E9F-F42C-CAD0-4789-8353C545F0CE}"/>
              </a:ext>
            </a:extLst>
          </p:cNvPr>
          <p:cNvSpPr txBox="1"/>
          <p:nvPr/>
        </p:nvSpPr>
        <p:spPr>
          <a:xfrm>
            <a:off x="1136302" y="2496285"/>
            <a:ext cx="1765995" cy="1200329"/>
          </a:xfrm>
          <a:prstGeom prst="rect">
            <a:avLst/>
          </a:prstGeom>
          <a:noFill/>
        </p:spPr>
        <p:txBody>
          <a:bodyPr wrap="square">
            <a:spAutoFit/>
          </a:bodyPr>
          <a:lstStyle/>
          <a:p>
            <a:r>
              <a:rPr lang="en-US" i="1" dirty="0"/>
              <a:t>Cells are separated well based on cell type.</a:t>
            </a:r>
          </a:p>
        </p:txBody>
      </p:sp>
      <p:pic>
        <p:nvPicPr>
          <p:cNvPr id="11" name="Picture 10">
            <a:extLst>
              <a:ext uri="{FF2B5EF4-FFF2-40B4-BE49-F238E27FC236}">
                <a16:creationId xmlns:a16="http://schemas.microsoft.com/office/drawing/2014/main" id="{8DC00872-77AB-020A-65A8-3E23A96EC0DC}"/>
              </a:ext>
            </a:extLst>
          </p:cNvPr>
          <p:cNvPicPr>
            <a:picLocks noChangeAspect="1"/>
          </p:cNvPicPr>
          <p:nvPr/>
        </p:nvPicPr>
        <p:blipFill>
          <a:blip r:embed="rId2"/>
          <a:stretch>
            <a:fillRect/>
          </a:stretch>
        </p:blipFill>
        <p:spPr>
          <a:xfrm>
            <a:off x="3327400" y="1380433"/>
            <a:ext cx="6845300" cy="4308512"/>
          </a:xfrm>
          <a:prstGeom prst="rect">
            <a:avLst/>
          </a:prstGeom>
        </p:spPr>
      </p:pic>
    </p:spTree>
    <p:extLst>
      <p:ext uri="{BB962C8B-B14F-4D97-AF65-F5344CB8AC3E}">
        <p14:creationId xmlns:p14="http://schemas.microsoft.com/office/powerpoint/2010/main" val="27148782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A267311-633E-DA60-9BA7-5F8F2243DC47}"/>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146825" y="0"/>
            <a:ext cx="10651067" cy="984885"/>
          </a:xfrm>
        </p:spPr>
        <p:txBody>
          <a:bodyPr/>
          <a:lstStyle/>
          <a:p>
            <a:r>
              <a:rPr lang="en-US" dirty="0">
                <a:solidFill>
                  <a:schemeClr val="bg1"/>
                </a:solidFill>
              </a:rPr>
              <a:t>Analysis - Task ④ - Feature Selection – 10x </a:t>
            </a:r>
            <a:r>
              <a:rPr lang="en-US" dirty="0" err="1">
                <a:solidFill>
                  <a:schemeClr val="bg1"/>
                </a:solidFill>
              </a:rPr>
              <a:t>Multiome</a:t>
            </a:r>
            <a:endParaRPr lang="en-US" dirty="0">
              <a:solidFill>
                <a:schemeClr val="bg1"/>
              </a:solidFill>
            </a:endParaRPr>
          </a:p>
        </p:txBody>
      </p:sp>
      <p:sp>
        <p:nvSpPr>
          <p:cNvPr id="8" name="TextBox 7">
            <a:extLst>
              <a:ext uri="{FF2B5EF4-FFF2-40B4-BE49-F238E27FC236}">
                <a16:creationId xmlns:a16="http://schemas.microsoft.com/office/drawing/2014/main" id="{DDCF8E9F-F42C-CAD0-4789-8353C545F0CE}"/>
              </a:ext>
            </a:extLst>
          </p:cNvPr>
          <p:cNvSpPr txBox="1"/>
          <p:nvPr/>
        </p:nvSpPr>
        <p:spPr>
          <a:xfrm>
            <a:off x="561975" y="2690336"/>
            <a:ext cx="2343150" cy="1477328"/>
          </a:xfrm>
          <a:prstGeom prst="rect">
            <a:avLst/>
          </a:prstGeom>
          <a:noFill/>
        </p:spPr>
        <p:txBody>
          <a:bodyPr wrap="square">
            <a:spAutoFit/>
          </a:bodyPr>
          <a:lstStyle/>
          <a:p>
            <a:r>
              <a:rPr lang="en-US" i="1" dirty="0"/>
              <a:t>The Matilda-selected representative genes may indicate potential markers for defining the cell type.</a:t>
            </a:r>
          </a:p>
        </p:txBody>
      </p:sp>
      <p:pic>
        <p:nvPicPr>
          <p:cNvPr id="6" name="Picture 5">
            <a:extLst>
              <a:ext uri="{FF2B5EF4-FFF2-40B4-BE49-F238E27FC236}">
                <a16:creationId xmlns:a16="http://schemas.microsoft.com/office/drawing/2014/main" id="{5DA5EED5-7FDB-F6B4-9535-23EA28BC1E00}"/>
              </a:ext>
            </a:extLst>
          </p:cNvPr>
          <p:cNvPicPr>
            <a:picLocks noChangeAspect="1"/>
          </p:cNvPicPr>
          <p:nvPr/>
        </p:nvPicPr>
        <p:blipFill>
          <a:blip r:embed="rId2"/>
          <a:stretch>
            <a:fillRect/>
          </a:stretch>
        </p:blipFill>
        <p:spPr>
          <a:xfrm>
            <a:off x="3505199" y="1485511"/>
            <a:ext cx="7683218" cy="4937563"/>
          </a:xfrm>
          <a:prstGeom prst="rect">
            <a:avLst/>
          </a:prstGeom>
        </p:spPr>
      </p:pic>
      <p:sp>
        <p:nvSpPr>
          <p:cNvPr id="10" name="TextBox 9">
            <a:extLst>
              <a:ext uri="{FF2B5EF4-FFF2-40B4-BE49-F238E27FC236}">
                <a16:creationId xmlns:a16="http://schemas.microsoft.com/office/drawing/2014/main" id="{6A7D1DB0-94A1-E066-90C2-E945FAB98833}"/>
              </a:ext>
            </a:extLst>
          </p:cNvPr>
          <p:cNvSpPr txBox="1"/>
          <p:nvPr/>
        </p:nvSpPr>
        <p:spPr>
          <a:xfrm>
            <a:off x="334313" y="681200"/>
            <a:ext cx="11501072" cy="369332"/>
          </a:xfrm>
          <a:prstGeom prst="rect">
            <a:avLst/>
          </a:prstGeom>
          <a:noFill/>
        </p:spPr>
        <p:txBody>
          <a:bodyPr wrap="square">
            <a:spAutoFit/>
          </a:bodyPr>
          <a:lstStyle/>
          <a:p>
            <a:r>
              <a:rPr lang="en-US" b="1" dirty="0"/>
              <a:t>UMAPs highlight representative markers selected from each of the two modalities for CD16 Mono cells.</a:t>
            </a:r>
          </a:p>
        </p:txBody>
      </p:sp>
    </p:spTree>
    <p:extLst>
      <p:ext uri="{BB962C8B-B14F-4D97-AF65-F5344CB8AC3E}">
        <p14:creationId xmlns:p14="http://schemas.microsoft.com/office/powerpoint/2010/main" val="3136559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29C854-A51A-C3F6-11AE-3BEDC46E3842}"/>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1516783" cy="984885"/>
          </a:xfrm>
        </p:spPr>
        <p:txBody>
          <a:bodyPr/>
          <a:lstStyle/>
          <a:p>
            <a:r>
              <a:rPr lang="en-US" dirty="0">
                <a:solidFill>
                  <a:schemeClr val="bg1"/>
                </a:solidFill>
              </a:rPr>
              <a:t>Session 5: </a:t>
            </a:r>
            <a:r>
              <a:rPr lang="en-GB" dirty="0">
                <a:solidFill>
                  <a:schemeClr val="bg1"/>
                </a:solidFill>
              </a:rPr>
              <a:t>Multi-modal analysis of 10x multiome data with Matilda</a:t>
            </a:r>
            <a:br>
              <a:rPr lang="en-GB" dirty="0"/>
            </a:br>
            <a:endParaRPr lang="en-US" dirty="0">
              <a:solidFill>
                <a:schemeClr val="bg1"/>
              </a:solidFill>
            </a:endParaRPr>
          </a:p>
        </p:txBody>
      </p:sp>
      <p:sp>
        <p:nvSpPr>
          <p:cNvPr id="8" name="Title 1">
            <a:extLst>
              <a:ext uri="{FF2B5EF4-FFF2-40B4-BE49-F238E27FC236}">
                <a16:creationId xmlns:a16="http://schemas.microsoft.com/office/drawing/2014/main" id="{8C91036E-F50E-29C5-CB6A-8DBFF4496F48}"/>
              </a:ext>
            </a:extLst>
          </p:cNvPr>
          <p:cNvSpPr txBox="1">
            <a:spLocks/>
          </p:cNvSpPr>
          <p:nvPr/>
        </p:nvSpPr>
        <p:spPr>
          <a:xfrm>
            <a:off x="1381125" y="1354068"/>
            <a:ext cx="10572750" cy="4522857"/>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dirty="0">
                <a:solidFill>
                  <a:schemeClr val="tx1"/>
                </a:solidFill>
              </a:rPr>
              <a:t>Recap of the 4 tasks</a:t>
            </a:r>
          </a:p>
          <a:p>
            <a:endParaRPr lang="en-US" dirty="0">
              <a:solidFill>
                <a:schemeClr val="tx1"/>
              </a:solidFill>
            </a:endParaRPr>
          </a:p>
          <a:p>
            <a:r>
              <a:rPr lang="en-US" dirty="0">
                <a:solidFill>
                  <a:schemeClr val="tx1"/>
                </a:solidFill>
              </a:rPr>
              <a:t>2. Introduction to datasets and Matilda pipeline</a:t>
            </a:r>
          </a:p>
          <a:p>
            <a:pPr marL="514350" indent="-514350">
              <a:buAutoNum type="arabicPeriod"/>
            </a:pPr>
            <a:endParaRPr lang="en-US" dirty="0">
              <a:solidFill>
                <a:schemeClr val="tx1"/>
              </a:solidFill>
            </a:endParaRPr>
          </a:p>
          <a:p>
            <a:r>
              <a:rPr lang="en-US" dirty="0">
                <a:solidFill>
                  <a:schemeClr val="tx1"/>
                </a:solidFill>
              </a:rPr>
              <a:t>3. Code Practice 1 (Data preparation + Matilda Running)</a:t>
            </a:r>
          </a:p>
          <a:p>
            <a:endParaRPr lang="en-US" b="1" dirty="0">
              <a:solidFill>
                <a:schemeClr val="accent3">
                  <a:lumMod val="75000"/>
                </a:schemeClr>
              </a:solidFill>
            </a:endParaRPr>
          </a:p>
          <a:p>
            <a:r>
              <a:rPr lang="en-US" dirty="0">
                <a:solidFill>
                  <a:schemeClr val="tx1"/>
                </a:solidFill>
              </a:rPr>
              <a:t>4. Introduction to Matilda visualization and analysis</a:t>
            </a:r>
          </a:p>
          <a:p>
            <a:endParaRPr lang="en-US" dirty="0">
              <a:solidFill>
                <a:schemeClr val="tx1"/>
              </a:solidFill>
            </a:endParaRPr>
          </a:p>
          <a:p>
            <a:r>
              <a:rPr lang="en-US" b="1" dirty="0">
                <a:solidFill>
                  <a:schemeClr val="accent3">
                    <a:lumMod val="75000"/>
                  </a:schemeClr>
                </a:solidFill>
              </a:rPr>
              <a:t>5. Code Practice 2 (Matilda visualization and analysis)</a:t>
            </a:r>
          </a:p>
          <a:p>
            <a:endParaRPr lang="en-US" dirty="0">
              <a:solidFill>
                <a:schemeClr val="tx1"/>
              </a:solidFill>
            </a:endParaRPr>
          </a:p>
          <a:p>
            <a:endParaRPr lang="en-US" dirty="0">
              <a:solidFill>
                <a:schemeClr val="tx1"/>
              </a:solidFill>
            </a:endParaRPr>
          </a:p>
        </p:txBody>
      </p:sp>
      <p:sp>
        <p:nvSpPr>
          <p:cNvPr id="3" name="TextBox 2">
            <a:extLst>
              <a:ext uri="{FF2B5EF4-FFF2-40B4-BE49-F238E27FC236}">
                <a16:creationId xmlns:a16="http://schemas.microsoft.com/office/drawing/2014/main" id="{7412BEE9-618D-8725-2305-2653705AC340}"/>
              </a:ext>
            </a:extLst>
          </p:cNvPr>
          <p:cNvSpPr txBox="1"/>
          <p:nvPr/>
        </p:nvSpPr>
        <p:spPr>
          <a:xfrm>
            <a:off x="714375" y="5169039"/>
            <a:ext cx="7334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15189879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97B347-6B38-BA68-7A4A-C46FBB59BDAF}"/>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D5136-A59E-9DAD-78D2-F0865CA41099}"/>
              </a:ext>
            </a:extLst>
          </p:cNvPr>
          <p:cNvSpPr>
            <a:spLocks noGrp="1"/>
          </p:cNvSpPr>
          <p:nvPr>
            <p:ph type="title"/>
          </p:nvPr>
        </p:nvSpPr>
        <p:spPr>
          <a:xfrm>
            <a:off x="188930" y="-8185"/>
            <a:ext cx="10651067" cy="984885"/>
          </a:xfrm>
        </p:spPr>
        <p:txBody>
          <a:bodyPr/>
          <a:lstStyle/>
          <a:p>
            <a:r>
              <a:rPr lang="en-US" dirty="0">
                <a:solidFill>
                  <a:schemeClr val="bg1"/>
                </a:solidFill>
              </a:rPr>
              <a:t>Integrative Analysis with Matilda – Code Practice  </a:t>
            </a:r>
          </a:p>
        </p:txBody>
      </p:sp>
      <p:pic>
        <p:nvPicPr>
          <p:cNvPr id="25" name="Picture 24" descr="A diagram of a software system&#10;&#10;Description automatically generated">
            <a:extLst>
              <a:ext uri="{FF2B5EF4-FFF2-40B4-BE49-F238E27FC236}">
                <a16:creationId xmlns:a16="http://schemas.microsoft.com/office/drawing/2014/main" id="{B81F7862-A688-7D6A-B6E3-AE172E1039E0}"/>
              </a:ext>
            </a:extLst>
          </p:cNvPr>
          <p:cNvPicPr>
            <a:picLocks noChangeAspect="1"/>
          </p:cNvPicPr>
          <p:nvPr/>
        </p:nvPicPr>
        <p:blipFill>
          <a:blip r:embed="rId2"/>
          <a:stretch>
            <a:fillRect/>
          </a:stretch>
        </p:blipFill>
        <p:spPr>
          <a:xfrm>
            <a:off x="1936750" y="961230"/>
            <a:ext cx="8035925" cy="5243112"/>
          </a:xfrm>
          <a:prstGeom prst="rect">
            <a:avLst/>
          </a:prstGeom>
        </p:spPr>
      </p:pic>
      <p:sp>
        <p:nvSpPr>
          <p:cNvPr id="3" name="Rectangle 2">
            <a:extLst>
              <a:ext uri="{FF2B5EF4-FFF2-40B4-BE49-F238E27FC236}">
                <a16:creationId xmlns:a16="http://schemas.microsoft.com/office/drawing/2014/main" id="{305AD4DD-1EA6-2202-9936-187CE9C07835}"/>
              </a:ext>
            </a:extLst>
          </p:cNvPr>
          <p:cNvSpPr/>
          <p:nvPr/>
        </p:nvSpPr>
        <p:spPr>
          <a:xfrm>
            <a:off x="2038350" y="3248025"/>
            <a:ext cx="4057650" cy="274320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81683C-1637-9D2C-1B0F-E49F795ACEB6}"/>
              </a:ext>
            </a:extLst>
          </p:cNvPr>
          <p:cNvSpPr txBox="1"/>
          <p:nvPr/>
        </p:nvSpPr>
        <p:spPr>
          <a:xfrm>
            <a:off x="1936750" y="5991225"/>
            <a:ext cx="877163" cy="369332"/>
          </a:xfrm>
          <a:prstGeom prst="rect">
            <a:avLst/>
          </a:prstGeom>
          <a:noFill/>
          <a:ln>
            <a:noFill/>
          </a:ln>
        </p:spPr>
        <p:txBody>
          <a:bodyPr wrap="none" rtlCol="0">
            <a:spAutoFit/>
          </a:bodyPr>
          <a:lstStyle/>
          <a:p>
            <a:r>
              <a:rPr lang="en-US" b="1" dirty="0">
                <a:solidFill>
                  <a:schemeClr val="accent1"/>
                </a:solidFill>
              </a:rPr>
              <a:t>Step 3</a:t>
            </a:r>
          </a:p>
        </p:txBody>
      </p:sp>
    </p:spTree>
    <p:extLst>
      <p:ext uri="{BB962C8B-B14F-4D97-AF65-F5344CB8AC3E}">
        <p14:creationId xmlns:p14="http://schemas.microsoft.com/office/powerpoint/2010/main" val="428409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68A387-04A8-DB0B-1997-1F7E583283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09" r="77999" b="73912"/>
          <a:stretch/>
        </p:blipFill>
        <p:spPr>
          <a:xfrm>
            <a:off x="678876" y="1983010"/>
            <a:ext cx="1796681" cy="993913"/>
          </a:xfrm>
          <a:prstGeom prst="rect">
            <a:avLst/>
          </a:prstGeom>
        </p:spPr>
      </p:pic>
      <p:sp>
        <p:nvSpPr>
          <p:cNvPr id="11" name="文本框 49">
            <a:extLst>
              <a:ext uri="{FF2B5EF4-FFF2-40B4-BE49-F238E27FC236}">
                <a16:creationId xmlns:a16="http://schemas.microsoft.com/office/drawing/2014/main" id="{D817D3F0-00CE-32E9-9A90-C15354BDC74B}"/>
              </a:ext>
            </a:extLst>
          </p:cNvPr>
          <p:cNvSpPr txBox="1"/>
          <p:nvPr/>
        </p:nvSpPr>
        <p:spPr>
          <a:xfrm>
            <a:off x="329032" y="1339662"/>
            <a:ext cx="2622409" cy="584775"/>
          </a:xfrm>
          <a:prstGeom prst="rect">
            <a:avLst/>
          </a:prstGeom>
          <a:noFill/>
        </p:spPr>
        <p:txBody>
          <a:bodyPr wrap="square" rtlCol="0">
            <a:spAutoFit/>
          </a:bodyPr>
          <a:lstStyle/>
          <a:p>
            <a:pPr algn="ctr"/>
            <a:r>
              <a:rPr lang="en-US" altLang="zh-CN" sz="1600" dirty="0"/>
              <a:t>Single batch </a:t>
            </a:r>
          </a:p>
          <a:p>
            <a:pPr algn="ctr"/>
            <a:r>
              <a:rPr lang="en-US" altLang="zh-CN" sz="1600" dirty="0"/>
              <a:t>Multi-modality</a:t>
            </a:r>
          </a:p>
        </p:txBody>
      </p:sp>
      <p:pic>
        <p:nvPicPr>
          <p:cNvPr id="3" name="图片 4">
            <a:extLst>
              <a:ext uri="{FF2B5EF4-FFF2-40B4-BE49-F238E27FC236}">
                <a16:creationId xmlns:a16="http://schemas.microsoft.com/office/drawing/2014/main" id="{14F974BC-B85B-A388-7929-2A8C7CE09A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439" r="75574"/>
          <a:stretch/>
        </p:blipFill>
        <p:spPr>
          <a:xfrm>
            <a:off x="84346" y="3645606"/>
            <a:ext cx="2867095" cy="2538106"/>
          </a:xfrm>
          <a:prstGeom prst="rect">
            <a:avLst/>
          </a:prstGeom>
        </p:spPr>
      </p:pic>
      <p:sp>
        <p:nvSpPr>
          <p:cNvPr id="2" name="Rectangle 1">
            <a:extLst>
              <a:ext uri="{FF2B5EF4-FFF2-40B4-BE49-F238E27FC236}">
                <a16:creationId xmlns:a16="http://schemas.microsoft.com/office/drawing/2014/main" id="{2FB3658E-421C-E65B-222B-D49723CBFDD7}"/>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E325028B-3978-F767-CA89-4DED7FC94C80}"/>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Type </a:t>
            </a:r>
          </a:p>
        </p:txBody>
      </p:sp>
      <p:sp>
        <p:nvSpPr>
          <p:cNvPr id="4" name="文本框 8">
            <a:extLst>
              <a:ext uri="{FF2B5EF4-FFF2-40B4-BE49-F238E27FC236}">
                <a16:creationId xmlns:a16="http://schemas.microsoft.com/office/drawing/2014/main" id="{B513D6F4-C8A7-0D3A-C3B3-7C401C7B77AF}"/>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36485472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dirty="0"/>
              <a:t>Session 7: 15:30 – 16:00</a:t>
            </a:r>
          </a:p>
          <a:p>
            <a:endParaRPr lang="en-US"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a:xfrm>
            <a:off x="739956" y="1396999"/>
            <a:ext cx="8406450" cy="1307699"/>
          </a:xfrm>
        </p:spPr>
        <p:txBody>
          <a:bodyPr/>
          <a:lstStyle/>
          <a:p>
            <a:pPr lvl="0"/>
            <a:r>
              <a:rPr lang="en-GB" dirty="0"/>
              <a:t>Conclusion and wrap up</a:t>
            </a:r>
          </a:p>
        </p:txBody>
      </p:sp>
    </p:spTree>
    <p:extLst>
      <p:ext uri="{BB962C8B-B14F-4D97-AF65-F5344CB8AC3E}">
        <p14:creationId xmlns:p14="http://schemas.microsoft.com/office/powerpoint/2010/main" val="16575453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8580-47F8-8549-B9C0-6773943F49CD}"/>
              </a:ext>
            </a:extLst>
          </p:cNvPr>
          <p:cNvSpPr>
            <a:spLocks noGrp="1"/>
          </p:cNvSpPr>
          <p:nvPr>
            <p:ph type="title"/>
          </p:nvPr>
        </p:nvSpPr>
        <p:spPr>
          <a:xfrm>
            <a:off x="770467" y="982131"/>
            <a:ext cx="10651067" cy="492443"/>
          </a:xfrm>
        </p:spPr>
        <p:txBody>
          <a:bodyPr/>
          <a:lstStyle/>
          <a:p>
            <a:r>
              <a:rPr lang="en-US" sz="3200" dirty="0"/>
              <a:t>Acknowledgments</a:t>
            </a:r>
          </a:p>
        </p:txBody>
      </p:sp>
      <p:sp>
        <p:nvSpPr>
          <p:cNvPr id="7" name="TextBox 6">
            <a:extLst>
              <a:ext uri="{FF2B5EF4-FFF2-40B4-BE49-F238E27FC236}">
                <a16:creationId xmlns:a16="http://schemas.microsoft.com/office/drawing/2014/main" id="{D7777717-FC87-5643-BFBA-FC2B664E5766}"/>
              </a:ext>
            </a:extLst>
          </p:cNvPr>
          <p:cNvSpPr txBox="1"/>
          <p:nvPr/>
        </p:nvSpPr>
        <p:spPr>
          <a:xfrm>
            <a:off x="1865554" y="2198005"/>
            <a:ext cx="184730" cy="447563"/>
          </a:xfrm>
          <a:prstGeom prst="rect">
            <a:avLst/>
          </a:prstGeom>
          <a:noFill/>
        </p:spPr>
        <p:txBody>
          <a:bodyPr wrap="none" rtlCol="0">
            <a:spAutoFit/>
          </a:bodyPr>
          <a:lstStyle/>
          <a:p>
            <a:pPr algn="ctr"/>
            <a:endParaRPr lang="en-AU" sz="2000" dirty="0">
              <a:latin typeface="Arial" panose="020B0604020202020204" pitchFamily="34" charset="0"/>
              <a:cs typeface="Arial" panose="020B0604020202020204" pitchFamily="34" charset="0"/>
            </a:endParaRPr>
          </a:p>
        </p:txBody>
      </p:sp>
      <p:pic>
        <p:nvPicPr>
          <p:cNvPr id="3" name="Picture 2" descr="A group of people posing for a photo&#10;&#10;Description automatically generated">
            <a:extLst>
              <a:ext uri="{FF2B5EF4-FFF2-40B4-BE49-F238E27FC236}">
                <a16:creationId xmlns:a16="http://schemas.microsoft.com/office/drawing/2014/main" id="{591319F2-A0DB-9395-BBAF-6533FAD6047E}"/>
              </a:ext>
            </a:extLst>
          </p:cNvPr>
          <p:cNvPicPr>
            <a:picLocks noChangeAspect="1"/>
          </p:cNvPicPr>
          <p:nvPr/>
        </p:nvPicPr>
        <p:blipFill>
          <a:blip r:embed="rId2"/>
          <a:stretch>
            <a:fillRect/>
          </a:stretch>
        </p:blipFill>
        <p:spPr>
          <a:xfrm>
            <a:off x="7467600" y="491873"/>
            <a:ext cx="3953933" cy="2965450"/>
          </a:xfrm>
          <a:prstGeom prst="rect">
            <a:avLst/>
          </a:prstGeom>
        </p:spPr>
      </p:pic>
      <p:pic>
        <p:nvPicPr>
          <p:cNvPr id="6" name="Picture 5" descr="A group of people posing for a photo&#10;&#10;Description automatically generated">
            <a:extLst>
              <a:ext uri="{FF2B5EF4-FFF2-40B4-BE49-F238E27FC236}">
                <a16:creationId xmlns:a16="http://schemas.microsoft.com/office/drawing/2014/main" id="{58034D39-CC39-869D-0636-A3EA29CB3CFF}"/>
              </a:ext>
            </a:extLst>
          </p:cNvPr>
          <p:cNvPicPr>
            <a:picLocks noChangeAspect="1"/>
          </p:cNvPicPr>
          <p:nvPr/>
        </p:nvPicPr>
        <p:blipFill>
          <a:blip r:embed="rId3"/>
          <a:stretch>
            <a:fillRect/>
          </a:stretch>
        </p:blipFill>
        <p:spPr>
          <a:xfrm>
            <a:off x="7467600" y="3544000"/>
            <a:ext cx="3953933" cy="2965450"/>
          </a:xfrm>
          <a:prstGeom prst="rect">
            <a:avLst/>
          </a:prstGeom>
        </p:spPr>
      </p:pic>
      <p:sp>
        <p:nvSpPr>
          <p:cNvPr id="8" name="Text Placeholder 10">
            <a:extLst>
              <a:ext uri="{FF2B5EF4-FFF2-40B4-BE49-F238E27FC236}">
                <a16:creationId xmlns:a16="http://schemas.microsoft.com/office/drawing/2014/main" id="{FB7B3193-4590-ED41-6D92-EAF692A782E6}"/>
              </a:ext>
            </a:extLst>
          </p:cNvPr>
          <p:cNvSpPr txBox="1">
            <a:spLocks/>
          </p:cNvSpPr>
          <p:nvPr/>
        </p:nvSpPr>
        <p:spPr>
          <a:xfrm>
            <a:off x="770467" y="1603123"/>
            <a:ext cx="2442633" cy="3708400"/>
          </a:xfrm>
          <a:prstGeom prst="rect">
            <a:avLst/>
          </a:prstGeom>
        </p:spPr>
        <p:txBody>
          <a:bodyPr wrap="square" lIns="0" tIns="0" rIns="0" bIns="0">
            <a:noAutofit/>
          </a:bodyPr>
          <a:lstStyle>
            <a:lvl1pPr marL="228594" indent="-228594" eaLnBrk="1" hangingPunct="1">
              <a:lnSpc>
                <a:spcPct val="90000"/>
              </a:lnSpc>
              <a:buClr>
                <a:schemeClr val="tx2"/>
              </a:buClr>
              <a:buFont typeface="Arial" panose="020B0604020202020204" pitchFamily="34" charset="0"/>
              <a:buChar char="•"/>
              <a:defRPr sz="1000" b="0" i="0">
                <a:solidFill>
                  <a:srgbClr val="3C3C3B"/>
                </a:solidFill>
                <a:latin typeface="Arial"/>
                <a:ea typeface="+mn-ea"/>
                <a:cs typeface="Arial"/>
              </a:defRPr>
            </a:lvl1pPr>
            <a:lvl2pPr marL="742932" indent="-285744" eaLnBrk="1" hangingPunct="1">
              <a:lnSpc>
                <a:spcPct val="90000"/>
              </a:lnSpc>
              <a:buFont typeface="Lucida Grande"/>
              <a:buChar char="–"/>
              <a:defRPr>
                <a:solidFill>
                  <a:schemeClr val="tx2"/>
                </a:solidFill>
                <a:latin typeface="+mn-lt"/>
                <a:ea typeface="+mn-ea"/>
                <a:cs typeface="+mn-cs"/>
              </a:defRPr>
            </a:lvl2pPr>
            <a:lvl3pPr marL="1219170" eaLnBrk="1" hangingPunct="1">
              <a:lnSpc>
                <a:spcPct val="90000"/>
              </a:lnSpc>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a:lstStyle>
          <a:p>
            <a:pPr marL="0" indent="0">
              <a:buNone/>
            </a:pPr>
            <a:r>
              <a:rPr lang="en-US" sz="1800" b="1" dirty="0">
                <a:solidFill>
                  <a:schemeClr val="tx1"/>
                </a:solidFill>
              </a:rPr>
              <a:t>Computational Systems Biology</a:t>
            </a:r>
          </a:p>
          <a:p>
            <a:pPr marL="0" indent="0">
              <a:buNone/>
            </a:pPr>
            <a:r>
              <a:rPr lang="en-US" sz="1800" b="1" dirty="0">
                <a:solidFill>
                  <a:schemeClr val="tx1"/>
                </a:solidFill>
              </a:rPr>
              <a:t>Unit:</a:t>
            </a:r>
          </a:p>
          <a:p>
            <a:pPr marL="0" indent="0">
              <a:buNone/>
            </a:pPr>
            <a:endParaRPr lang="en-US" sz="1800" dirty="0">
              <a:solidFill>
                <a:schemeClr val="tx1"/>
              </a:solidFill>
            </a:endParaRPr>
          </a:p>
          <a:p>
            <a:r>
              <a:rPr lang="en-US" sz="1800" dirty="0">
                <a:solidFill>
                  <a:schemeClr val="tx1"/>
                </a:solidFill>
              </a:rPr>
              <a:t>Pengyi Yang</a:t>
            </a:r>
          </a:p>
          <a:p>
            <a:r>
              <a:rPr lang="en-US" sz="1800" dirty="0">
                <a:solidFill>
                  <a:schemeClr val="tx1"/>
                </a:solidFill>
              </a:rPr>
              <a:t>Carissa Chen</a:t>
            </a:r>
          </a:p>
          <a:p>
            <a:r>
              <a:rPr lang="en-US" sz="1800" dirty="0">
                <a:solidFill>
                  <a:schemeClr val="tx1"/>
                </a:solidFill>
              </a:rPr>
              <a:t>Di Xiao</a:t>
            </a:r>
          </a:p>
          <a:p>
            <a:r>
              <a:rPr lang="en-US" sz="1800" dirty="0">
                <a:solidFill>
                  <a:schemeClr val="tx1"/>
                </a:solidFill>
              </a:rPr>
              <a:t>Katie </a:t>
            </a:r>
            <a:r>
              <a:rPr lang="en-US" sz="1800" dirty="0" err="1">
                <a:solidFill>
                  <a:schemeClr val="tx1"/>
                </a:solidFill>
              </a:rPr>
              <a:t>Zyner</a:t>
            </a:r>
            <a:endParaRPr lang="en-US" sz="1800" dirty="0">
              <a:solidFill>
                <a:schemeClr val="tx1"/>
              </a:solidFill>
            </a:endParaRPr>
          </a:p>
          <a:p>
            <a:r>
              <a:rPr lang="en-US" sz="1800" dirty="0" err="1">
                <a:solidFill>
                  <a:schemeClr val="tx1"/>
                </a:solidFill>
              </a:rPr>
              <a:t>Eren</a:t>
            </a:r>
            <a:r>
              <a:rPr lang="en-US" sz="1800" dirty="0">
                <a:solidFill>
                  <a:schemeClr val="tx1"/>
                </a:solidFill>
              </a:rPr>
              <a:t> </a:t>
            </a:r>
            <a:r>
              <a:rPr lang="en-US" sz="1800" dirty="0" err="1">
                <a:solidFill>
                  <a:schemeClr val="tx1"/>
                </a:solidFill>
              </a:rPr>
              <a:t>Ekmen</a:t>
            </a:r>
            <a:endParaRPr lang="en-US" sz="1800" dirty="0">
              <a:solidFill>
                <a:schemeClr val="tx1"/>
              </a:solidFill>
            </a:endParaRPr>
          </a:p>
          <a:p>
            <a:r>
              <a:rPr lang="en-US" sz="1800" dirty="0">
                <a:solidFill>
                  <a:schemeClr val="tx1"/>
                </a:solidFill>
              </a:rPr>
              <a:t>Anna Fredericks</a:t>
            </a:r>
          </a:p>
          <a:p>
            <a:r>
              <a:rPr lang="en-US" sz="1800" dirty="0" err="1">
                <a:solidFill>
                  <a:schemeClr val="tx1"/>
                </a:solidFill>
              </a:rPr>
              <a:t>Chunlei</a:t>
            </a:r>
            <a:r>
              <a:rPr lang="en-US" sz="1800" dirty="0">
                <a:solidFill>
                  <a:schemeClr val="tx1"/>
                </a:solidFill>
              </a:rPr>
              <a:t> Liu</a:t>
            </a:r>
          </a:p>
          <a:p>
            <a:r>
              <a:rPr lang="en-US" sz="1800" dirty="0">
                <a:solidFill>
                  <a:schemeClr val="tx1"/>
                </a:solidFill>
              </a:rPr>
              <a:t>Daniel Kim</a:t>
            </a:r>
          </a:p>
          <a:p>
            <a:r>
              <a:rPr lang="en-US" sz="1800" dirty="0" err="1">
                <a:solidFill>
                  <a:schemeClr val="tx1"/>
                </a:solidFill>
              </a:rPr>
              <a:t>Lijia</a:t>
            </a:r>
            <a:r>
              <a:rPr lang="en-US" sz="1800" dirty="0">
                <a:solidFill>
                  <a:schemeClr val="tx1"/>
                </a:solidFill>
              </a:rPr>
              <a:t> Yu</a:t>
            </a:r>
          </a:p>
          <a:p>
            <a:r>
              <a:rPr lang="en-US" sz="1800" dirty="0" err="1">
                <a:solidFill>
                  <a:schemeClr val="tx1"/>
                </a:solidFill>
              </a:rPr>
              <a:t>Sichang</a:t>
            </a:r>
            <a:r>
              <a:rPr lang="en-US" sz="1800" dirty="0">
                <a:solidFill>
                  <a:schemeClr val="tx1"/>
                </a:solidFill>
              </a:rPr>
              <a:t> Ding</a:t>
            </a:r>
          </a:p>
          <a:p>
            <a:r>
              <a:rPr lang="en-US" sz="1800" dirty="0">
                <a:solidFill>
                  <a:schemeClr val="tx1"/>
                </a:solidFill>
              </a:rPr>
              <a:t>Manoj M. Wagle</a:t>
            </a:r>
          </a:p>
        </p:txBody>
      </p:sp>
      <p:sp>
        <p:nvSpPr>
          <p:cNvPr id="9" name="Text Placeholder 10">
            <a:extLst>
              <a:ext uri="{FF2B5EF4-FFF2-40B4-BE49-F238E27FC236}">
                <a16:creationId xmlns:a16="http://schemas.microsoft.com/office/drawing/2014/main" id="{8C82669A-491B-A051-DA1C-C46B45F2FE8F}"/>
              </a:ext>
            </a:extLst>
          </p:cNvPr>
          <p:cNvSpPr txBox="1">
            <a:spLocks/>
          </p:cNvSpPr>
          <p:nvPr/>
        </p:nvSpPr>
        <p:spPr>
          <a:xfrm>
            <a:off x="3007016" y="1612889"/>
            <a:ext cx="2034116" cy="3708400"/>
          </a:xfrm>
          <a:prstGeom prst="rect">
            <a:avLst/>
          </a:prstGeom>
        </p:spPr>
        <p:txBody>
          <a:bodyPr wrap="square" lIns="0" tIns="0" rIns="0" bIns="0">
            <a:noAutofit/>
          </a:bodyPr>
          <a:lstStyle>
            <a:lvl1pPr marL="228594" indent="-228594" eaLnBrk="1" hangingPunct="1">
              <a:lnSpc>
                <a:spcPct val="90000"/>
              </a:lnSpc>
              <a:buClr>
                <a:schemeClr val="tx2"/>
              </a:buClr>
              <a:buFont typeface="Arial" panose="020B0604020202020204" pitchFamily="34" charset="0"/>
              <a:buChar char="•"/>
              <a:defRPr sz="1000" b="0" i="0">
                <a:solidFill>
                  <a:srgbClr val="3C3C3B"/>
                </a:solidFill>
                <a:latin typeface="Arial"/>
                <a:ea typeface="+mn-ea"/>
                <a:cs typeface="Arial"/>
              </a:defRPr>
            </a:lvl1pPr>
            <a:lvl2pPr marL="742932" indent="-285744" eaLnBrk="1" hangingPunct="1">
              <a:lnSpc>
                <a:spcPct val="90000"/>
              </a:lnSpc>
              <a:buFont typeface="Lucida Grande"/>
              <a:buChar char="–"/>
              <a:defRPr>
                <a:solidFill>
                  <a:schemeClr val="tx2"/>
                </a:solidFill>
                <a:latin typeface="+mn-lt"/>
                <a:ea typeface="+mn-ea"/>
                <a:cs typeface="+mn-cs"/>
              </a:defRPr>
            </a:lvl2pPr>
            <a:lvl3pPr marL="1219170" eaLnBrk="1" hangingPunct="1">
              <a:lnSpc>
                <a:spcPct val="90000"/>
              </a:lnSpc>
              <a:buFont typeface="Arial" panose="020B0604020202020204" pitchFamily="34" charset="0"/>
              <a:buChar char="•"/>
              <a:defRPr>
                <a:solidFill>
                  <a:schemeClr val="tx2"/>
                </a:solidFill>
                <a:latin typeface="+mn-lt"/>
                <a:ea typeface="+mn-ea"/>
                <a:cs typeface="+mn-cs"/>
              </a:defRPr>
            </a:lvl3pPr>
            <a:lvl4pPr marL="1828754" eaLnBrk="1" hangingPunct="1">
              <a:buFont typeface="Arial" panose="020B0604020202020204" pitchFamily="34" charset="0"/>
              <a:buChar char="•"/>
              <a:defRPr>
                <a:solidFill>
                  <a:schemeClr val="tx2"/>
                </a:solidFill>
                <a:latin typeface="+mn-lt"/>
                <a:ea typeface="+mn-ea"/>
                <a:cs typeface="+mn-cs"/>
              </a:defRPr>
            </a:lvl4pPr>
            <a:lvl5pPr marL="2438339" eaLnBrk="1" hangingPunct="1">
              <a:buFont typeface="Arial" panose="020B0604020202020204" pitchFamily="34" charset="0"/>
              <a:buChar char="•"/>
              <a:defRPr>
                <a:solidFill>
                  <a:schemeClr val="tx2"/>
                </a:solidFill>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a:lstStyle>
          <a:p>
            <a:pPr marL="0" indent="0">
              <a:buNone/>
            </a:pPr>
            <a:r>
              <a:rPr lang="en-US" sz="1800" b="1" dirty="0">
                <a:solidFill>
                  <a:schemeClr val="tx1"/>
                </a:solidFill>
              </a:rPr>
              <a:t>Sydney Precision Data Science Centre:</a:t>
            </a:r>
          </a:p>
          <a:p>
            <a:pPr marL="0" indent="0">
              <a:buNone/>
            </a:pPr>
            <a:endParaRPr lang="en-US" sz="1800" dirty="0">
              <a:solidFill>
                <a:schemeClr val="tx1"/>
              </a:solidFill>
            </a:endParaRPr>
          </a:p>
          <a:p>
            <a:r>
              <a:rPr lang="en-US" sz="1800" dirty="0">
                <a:solidFill>
                  <a:schemeClr val="tx1"/>
                </a:solidFill>
              </a:rPr>
              <a:t>Jean Yang</a:t>
            </a:r>
          </a:p>
          <a:p>
            <a:r>
              <a:rPr lang="en-US" sz="1800" dirty="0">
                <a:solidFill>
                  <a:schemeClr val="tx1"/>
                </a:solidFill>
              </a:rPr>
              <a:t>Garth </a:t>
            </a:r>
            <a:r>
              <a:rPr lang="en-US" sz="1800" dirty="0" err="1">
                <a:solidFill>
                  <a:schemeClr val="tx1"/>
                </a:solidFill>
              </a:rPr>
              <a:t>Tarr</a:t>
            </a:r>
            <a:endParaRPr lang="en-US" sz="1800" dirty="0">
              <a:solidFill>
                <a:schemeClr val="tx1"/>
              </a:solidFill>
            </a:endParaRPr>
          </a:p>
          <a:p>
            <a:r>
              <a:rPr lang="en-US" sz="1800" dirty="0">
                <a:solidFill>
                  <a:schemeClr val="tx1"/>
                </a:solidFill>
              </a:rPr>
              <a:t>Samuel Mueller</a:t>
            </a:r>
          </a:p>
          <a:p>
            <a:r>
              <a:rPr lang="en-US" sz="1800" dirty="0">
                <a:solidFill>
                  <a:schemeClr val="tx1"/>
                </a:solidFill>
              </a:rPr>
              <a:t>Ellis Patrick</a:t>
            </a:r>
          </a:p>
          <a:p>
            <a:r>
              <a:rPr lang="en-US" sz="1800" dirty="0">
                <a:solidFill>
                  <a:schemeClr val="tx1"/>
                </a:solidFill>
              </a:rPr>
              <a:t>Rachel Wang</a:t>
            </a:r>
          </a:p>
          <a:p>
            <a:r>
              <a:rPr lang="en-US" sz="1800" dirty="0">
                <a:solidFill>
                  <a:schemeClr val="tx1"/>
                </a:solidFill>
              </a:rPr>
              <a:t>John Ormerod</a:t>
            </a:r>
          </a:p>
          <a:p>
            <a:r>
              <a:rPr lang="en-US" sz="1800" dirty="0" err="1">
                <a:solidFill>
                  <a:schemeClr val="tx1"/>
                </a:solidFill>
              </a:rPr>
              <a:t>Shila</a:t>
            </a:r>
            <a:r>
              <a:rPr lang="en-US" sz="1800" dirty="0">
                <a:solidFill>
                  <a:schemeClr val="tx1"/>
                </a:solidFill>
              </a:rPr>
              <a:t> Ghazanfar</a:t>
            </a:r>
          </a:p>
          <a:p>
            <a:r>
              <a:rPr lang="en-US" sz="1800" dirty="0">
                <a:solidFill>
                  <a:schemeClr val="tx1"/>
                </a:solidFill>
              </a:rPr>
              <a:t>Dario </a:t>
            </a:r>
            <a:r>
              <a:rPr lang="en-US" sz="1800" dirty="0" err="1">
                <a:solidFill>
                  <a:schemeClr val="tx1"/>
                </a:solidFill>
              </a:rPr>
              <a:t>Strbenac</a:t>
            </a:r>
            <a:endParaRPr lang="en-US" sz="1800" dirty="0">
              <a:solidFill>
                <a:schemeClr val="tx1"/>
              </a:solidFill>
            </a:endParaRPr>
          </a:p>
          <a:p>
            <a:r>
              <a:rPr lang="en-US" sz="1800" dirty="0">
                <a:solidFill>
                  <a:schemeClr val="tx1"/>
                </a:solidFill>
              </a:rPr>
              <a:t>Nick Robertson</a:t>
            </a:r>
          </a:p>
        </p:txBody>
      </p:sp>
      <p:sp>
        <p:nvSpPr>
          <p:cNvPr id="11" name="TextBox 10">
            <a:extLst>
              <a:ext uri="{FF2B5EF4-FFF2-40B4-BE49-F238E27FC236}">
                <a16:creationId xmlns:a16="http://schemas.microsoft.com/office/drawing/2014/main" id="{36F01F20-5DC4-D0A3-D648-D317BF75347E}"/>
              </a:ext>
            </a:extLst>
          </p:cNvPr>
          <p:cNvSpPr txBox="1"/>
          <p:nvPr/>
        </p:nvSpPr>
        <p:spPr>
          <a:xfrm>
            <a:off x="4865320" y="2518359"/>
            <a:ext cx="2302103" cy="2862322"/>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tx1"/>
                </a:solidFill>
              </a:rPr>
              <a:t>Yue Cao</a:t>
            </a:r>
          </a:p>
          <a:p>
            <a:pPr marL="285750" indent="-285750">
              <a:buFont typeface="Arial" panose="020B0604020202020204" pitchFamily="34" charset="0"/>
              <a:buChar char="•"/>
            </a:pPr>
            <a:r>
              <a:rPr lang="en-US" dirty="0">
                <a:solidFill>
                  <a:schemeClr val="tx1"/>
                </a:solidFill>
              </a:rPr>
              <a:t>Helen Fu</a:t>
            </a:r>
          </a:p>
          <a:p>
            <a:pPr marL="285750" indent="-285750">
              <a:buFont typeface="Arial" panose="020B0604020202020204" pitchFamily="34" charset="0"/>
              <a:buChar char="•"/>
            </a:pPr>
            <a:r>
              <a:rPr lang="en-US" sz="1800" dirty="0" err="1">
                <a:solidFill>
                  <a:schemeClr val="tx1"/>
                </a:solidFill>
              </a:rPr>
              <a:t>Beilei</a:t>
            </a:r>
            <a:r>
              <a:rPr lang="en-US" sz="1800" dirty="0">
                <a:solidFill>
                  <a:schemeClr val="tx1"/>
                </a:solidFill>
              </a:rPr>
              <a:t> </a:t>
            </a:r>
            <a:r>
              <a:rPr lang="en-US" sz="1800" dirty="0" err="1">
                <a:solidFill>
                  <a:schemeClr val="tx1"/>
                </a:solidFill>
              </a:rPr>
              <a:t>Bian</a:t>
            </a:r>
            <a:endParaRPr lang="en-US" sz="1800" dirty="0">
              <a:solidFill>
                <a:schemeClr val="tx1"/>
              </a:solidFill>
            </a:endParaRPr>
          </a:p>
          <a:p>
            <a:pPr marL="285750" indent="-285750">
              <a:buFont typeface="Arial" panose="020B0604020202020204" pitchFamily="34" charset="0"/>
              <a:buChar char="•"/>
            </a:pPr>
            <a:r>
              <a:rPr lang="en-US" dirty="0">
                <a:solidFill>
                  <a:schemeClr val="tx1"/>
                </a:solidFill>
              </a:rPr>
              <a:t>Andy Tran</a:t>
            </a:r>
          </a:p>
          <a:p>
            <a:pPr marL="285750" indent="-285750">
              <a:buFont typeface="Arial" panose="020B0604020202020204" pitchFamily="34" charset="0"/>
              <a:buChar char="•"/>
            </a:pPr>
            <a:r>
              <a:rPr lang="en-US" sz="1800" dirty="0" err="1">
                <a:solidFill>
                  <a:schemeClr val="tx1"/>
                </a:solidFill>
              </a:rPr>
              <a:t>Wenze</a:t>
            </a:r>
            <a:r>
              <a:rPr lang="en-US" sz="1800" dirty="0">
                <a:solidFill>
                  <a:schemeClr val="tx1"/>
                </a:solidFill>
              </a:rPr>
              <a:t> Ding</a:t>
            </a:r>
          </a:p>
          <a:p>
            <a:pPr marL="285750" indent="-285750">
              <a:buFont typeface="Arial" panose="020B0604020202020204" pitchFamily="34" charset="0"/>
              <a:buChar char="•"/>
            </a:pPr>
            <a:r>
              <a:rPr lang="en-US" dirty="0" err="1">
                <a:solidFill>
                  <a:schemeClr val="tx1"/>
                </a:solidFill>
              </a:rPr>
              <a:t>Chuhan</a:t>
            </a:r>
            <a:r>
              <a:rPr lang="en-US" dirty="0">
                <a:solidFill>
                  <a:schemeClr val="tx1"/>
                </a:solidFill>
              </a:rPr>
              <a:t> Wang</a:t>
            </a:r>
            <a:endParaRPr lang="en-US" sz="1800" dirty="0">
              <a:solidFill>
                <a:schemeClr val="tx1"/>
              </a:solidFill>
            </a:endParaRPr>
          </a:p>
          <a:p>
            <a:pPr marL="285750" indent="-285750">
              <a:buFont typeface="Arial" panose="020B0604020202020204" pitchFamily="34" charset="0"/>
              <a:buChar char="•"/>
            </a:pPr>
            <a:r>
              <a:rPr lang="en-US" dirty="0">
                <a:solidFill>
                  <a:schemeClr val="tx1"/>
                </a:solidFill>
              </a:rPr>
              <a:t>Fei Yang</a:t>
            </a:r>
          </a:p>
          <a:p>
            <a:pPr marL="285750" indent="-285750">
              <a:buFont typeface="Arial" panose="020B0604020202020204" pitchFamily="34" charset="0"/>
              <a:buChar char="•"/>
            </a:pPr>
            <a:r>
              <a:rPr lang="en-US">
                <a:solidFill>
                  <a:schemeClr val="tx1"/>
                </a:solidFill>
              </a:rPr>
              <a:t>Farhan Ameen</a:t>
            </a:r>
            <a:endParaRPr lang="en-US" dirty="0">
              <a:solidFill>
                <a:schemeClr val="tx1"/>
              </a:solidFill>
            </a:endParaRPr>
          </a:p>
          <a:p>
            <a:pPr marL="285750" indent="-285750">
              <a:buFont typeface="Arial" panose="020B0604020202020204" pitchFamily="34" charset="0"/>
              <a:buChar char="•"/>
            </a:pPr>
            <a:r>
              <a:rPr lang="en-US" sz="1800" dirty="0">
                <a:solidFill>
                  <a:schemeClr val="tx1"/>
                </a:solidFill>
              </a:rPr>
              <a:t>Harry Robertson</a:t>
            </a:r>
          </a:p>
          <a:p>
            <a:pPr marL="285750" indent="-285750">
              <a:buFont typeface="Arial" panose="020B0604020202020204" pitchFamily="34" charset="0"/>
              <a:buChar char="•"/>
            </a:pPr>
            <a:r>
              <a:rPr lang="en-US" dirty="0">
                <a:solidFill>
                  <a:schemeClr val="tx1"/>
                </a:solidFill>
              </a:rPr>
              <a:t>Jackson Zhou</a:t>
            </a:r>
            <a:endParaRPr lang="en-US" sz="1800" dirty="0">
              <a:solidFill>
                <a:schemeClr val="tx1"/>
              </a:solidFill>
            </a:endParaRPr>
          </a:p>
        </p:txBody>
      </p:sp>
      <p:pic>
        <p:nvPicPr>
          <p:cNvPr id="12" name="Picture 14" descr="the-university-of-sydney-3-logo-png-transparent - TEDxSydney">
            <a:extLst>
              <a:ext uri="{FF2B5EF4-FFF2-40B4-BE49-F238E27FC236}">
                <a16:creationId xmlns:a16="http://schemas.microsoft.com/office/drawing/2014/main" id="{1F74AB71-AE37-6BE6-0A54-6023C3492E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773" y="5555508"/>
            <a:ext cx="2760650" cy="9539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MRI (@CMRI_AUS) | Twitter">
            <a:extLst>
              <a:ext uri="{FF2B5EF4-FFF2-40B4-BE49-F238E27FC236}">
                <a16:creationId xmlns:a16="http://schemas.microsoft.com/office/drawing/2014/main" id="{A116E5AB-E0EB-2E53-1E04-8AFDB6102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072" b="18138"/>
          <a:stretch/>
        </p:blipFill>
        <p:spPr bwMode="auto">
          <a:xfrm>
            <a:off x="2400982" y="5440072"/>
            <a:ext cx="1919209" cy="12626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7E6BFB-22EA-90A0-2EAB-902F033D1C62}"/>
              </a:ext>
            </a:extLst>
          </p:cNvPr>
          <p:cNvSpPr txBox="1"/>
          <p:nvPr/>
        </p:nvSpPr>
        <p:spPr>
          <a:xfrm>
            <a:off x="668877" y="5321289"/>
            <a:ext cx="1645523" cy="646331"/>
          </a:xfrm>
          <a:prstGeom prst="rect">
            <a:avLst/>
          </a:prstGeom>
          <a:noFill/>
        </p:spPr>
        <p:txBody>
          <a:bodyPr wrap="square">
            <a:spAutoFit/>
          </a:bodyPr>
          <a:lstStyle/>
          <a:p>
            <a:pPr marL="0" indent="0">
              <a:buNone/>
            </a:pPr>
            <a:r>
              <a:rPr lang="en-US" sz="1800" b="1" dirty="0">
                <a:solidFill>
                  <a:schemeClr val="tx1"/>
                </a:solidFill>
              </a:rPr>
              <a:t>Zhao Lab:</a:t>
            </a:r>
          </a:p>
          <a:p>
            <a:pPr marL="285750" indent="-285750">
              <a:buFont typeface="Arial" panose="020B0604020202020204" pitchFamily="34" charset="0"/>
              <a:buChar char="•"/>
            </a:pPr>
            <a:r>
              <a:rPr lang="en-US" dirty="0" err="1">
                <a:solidFill>
                  <a:schemeClr val="tx1"/>
                </a:solidFill>
              </a:rPr>
              <a:t>Yingxin</a:t>
            </a:r>
            <a:r>
              <a:rPr lang="en-US" dirty="0">
                <a:solidFill>
                  <a:schemeClr val="tx1"/>
                </a:solidFill>
              </a:rPr>
              <a:t> Lin</a:t>
            </a:r>
            <a:endParaRPr lang="en-US" sz="1800" dirty="0">
              <a:solidFill>
                <a:schemeClr val="tx1"/>
              </a:solidFill>
            </a:endParaRPr>
          </a:p>
        </p:txBody>
      </p:sp>
      <p:sp>
        <p:nvSpPr>
          <p:cNvPr id="10" name="TextBox 9">
            <a:extLst>
              <a:ext uri="{FF2B5EF4-FFF2-40B4-BE49-F238E27FC236}">
                <a16:creationId xmlns:a16="http://schemas.microsoft.com/office/drawing/2014/main" id="{12D8E659-68FA-1B90-A3C6-22ED05436EC4}"/>
              </a:ext>
            </a:extLst>
          </p:cNvPr>
          <p:cNvSpPr txBox="1"/>
          <p:nvPr/>
        </p:nvSpPr>
        <p:spPr>
          <a:xfrm>
            <a:off x="2913883" y="4842098"/>
            <a:ext cx="1934394" cy="646331"/>
          </a:xfrm>
          <a:prstGeom prst="rect">
            <a:avLst/>
          </a:prstGeom>
          <a:noFill/>
        </p:spPr>
        <p:txBody>
          <a:bodyPr wrap="square">
            <a:spAutoFit/>
          </a:bodyPr>
          <a:lstStyle/>
          <a:p>
            <a:pPr marL="0" indent="0">
              <a:buNone/>
            </a:pPr>
            <a:r>
              <a:rPr lang="en-US" sz="1800" b="1" dirty="0">
                <a:solidFill>
                  <a:schemeClr val="tx1"/>
                </a:solidFill>
              </a:rPr>
              <a:t>Swarbrick Lab:</a:t>
            </a:r>
          </a:p>
          <a:p>
            <a:pPr marL="285750" indent="-285750">
              <a:buFont typeface="Arial" panose="020B0604020202020204" pitchFamily="34" charset="0"/>
              <a:buChar char="•"/>
            </a:pPr>
            <a:r>
              <a:rPr lang="en-US" dirty="0">
                <a:solidFill>
                  <a:schemeClr val="tx1"/>
                </a:solidFill>
              </a:rPr>
              <a:t>Hani Kim</a:t>
            </a:r>
            <a:endParaRPr lang="en-US" sz="1800" dirty="0">
              <a:solidFill>
                <a:schemeClr val="tx1"/>
              </a:solidFill>
            </a:endParaRPr>
          </a:p>
        </p:txBody>
      </p:sp>
      <p:pic>
        <p:nvPicPr>
          <p:cNvPr id="14" name="Picture 13">
            <a:extLst>
              <a:ext uri="{FF2B5EF4-FFF2-40B4-BE49-F238E27FC236}">
                <a16:creationId xmlns:a16="http://schemas.microsoft.com/office/drawing/2014/main" id="{C5EFE3BD-4885-2B5E-ED13-FEED2ED483A9}"/>
              </a:ext>
            </a:extLst>
          </p:cNvPr>
          <p:cNvPicPr>
            <a:picLocks noChangeAspect="1"/>
          </p:cNvPicPr>
          <p:nvPr/>
        </p:nvPicPr>
        <p:blipFill>
          <a:blip r:embed="rId6"/>
          <a:stretch>
            <a:fillRect/>
          </a:stretch>
        </p:blipFill>
        <p:spPr>
          <a:xfrm>
            <a:off x="10725560" y="2468880"/>
            <a:ext cx="695973" cy="998209"/>
          </a:xfrm>
          <a:prstGeom prst="rect">
            <a:avLst/>
          </a:prstGeom>
        </p:spPr>
      </p:pic>
    </p:spTree>
    <p:extLst>
      <p:ext uri="{BB962C8B-B14F-4D97-AF65-F5344CB8AC3E}">
        <p14:creationId xmlns:p14="http://schemas.microsoft.com/office/powerpoint/2010/main" val="16580767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0F25-410E-A30B-36A0-465F595CFE5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04C3143-0A24-FFD3-9ABD-4545336332F0}"/>
              </a:ext>
            </a:extLst>
          </p:cNvPr>
          <p:cNvSpPr>
            <a:spLocks noGrp="1"/>
          </p:cNvSpPr>
          <p:nvPr>
            <p:ph idx="1"/>
          </p:nvPr>
        </p:nvSpPr>
        <p:spPr>
          <a:xfrm>
            <a:off x="770467" y="1469111"/>
            <a:ext cx="8898467" cy="3683001"/>
          </a:xfrm>
        </p:spPr>
        <p:txBody>
          <a:bodyPr/>
          <a:lstStyle/>
          <a:p>
            <a:r>
              <a:rPr lang="en-AU" b="0" i="0" dirty="0">
                <a:solidFill>
                  <a:srgbClr val="222222"/>
                </a:solidFill>
                <a:effectLst/>
                <a:highlight>
                  <a:srgbClr val="FFFFFF"/>
                </a:highlight>
                <a:latin typeface="Arial" panose="020B0604020202020204" pitchFamily="34" charset="0"/>
                <a:hlinkClick r:id="rId2"/>
              </a:rPr>
              <a:t>https://en.wikipedia.org/wiki/CITE-Seq</a:t>
            </a:r>
            <a:endParaRPr lang="en-AU" b="0" i="0" dirty="0">
              <a:solidFill>
                <a:srgbClr val="222222"/>
              </a:solidFill>
              <a:effectLst/>
              <a:highlight>
                <a:srgbClr val="FFFFFF"/>
              </a:highlight>
              <a:latin typeface="Arial" panose="020B0604020202020204" pitchFamily="34" charset="0"/>
            </a:endParaRPr>
          </a:p>
          <a:p>
            <a:r>
              <a:rPr lang="en-AU" b="0" i="0" dirty="0">
                <a:solidFill>
                  <a:srgbClr val="222222"/>
                </a:solidFill>
                <a:effectLst/>
                <a:highlight>
                  <a:srgbClr val="FFFFFF"/>
                </a:highlight>
                <a:latin typeface="Arial" panose="020B0604020202020204" pitchFamily="34" charset="0"/>
              </a:rPr>
              <a:t>Ma, S., Zhang, B., LaFave, L.M., Earl, A.S., Chiang, Z., Hu, Y., Ding, J., </a:t>
            </a:r>
            <a:r>
              <a:rPr lang="en-AU" b="0" i="0" dirty="0" err="1">
                <a:solidFill>
                  <a:srgbClr val="222222"/>
                </a:solidFill>
                <a:effectLst/>
                <a:highlight>
                  <a:srgbClr val="FFFFFF"/>
                </a:highlight>
                <a:latin typeface="Arial" panose="020B0604020202020204" pitchFamily="34" charset="0"/>
              </a:rPr>
              <a:t>Brack</a:t>
            </a:r>
            <a:r>
              <a:rPr lang="en-AU" b="0" i="0" dirty="0">
                <a:solidFill>
                  <a:srgbClr val="222222"/>
                </a:solidFill>
                <a:effectLst/>
                <a:highlight>
                  <a:srgbClr val="FFFFFF"/>
                </a:highlight>
                <a:latin typeface="Arial" panose="020B0604020202020204" pitchFamily="34" charset="0"/>
              </a:rPr>
              <a:t>, A., </a:t>
            </a:r>
            <a:r>
              <a:rPr lang="en-AU" b="0" i="0" dirty="0" err="1">
                <a:solidFill>
                  <a:srgbClr val="222222"/>
                </a:solidFill>
                <a:effectLst/>
                <a:highlight>
                  <a:srgbClr val="FFFFFF"/>
                </a:highlight>
                <a:latin typeface="Arial" panose="020B0604020202020204" pitchFamily="34" charset="0"/>
              </a:rPr>
              <a:t>Kartha</a:t>
            </a:r>
            <a:r>
              <a:rPr lang="en-AU" b="0" i="0" dirty="0">
                <a:solidFill>
                  <a:srgbClr val="222222"/>
                </a:solidFill>
                <a:effectLst/>
                <a:highlight>
                  <a:srgbClr val="FFFFFF"/>
                </a:highlight>
                <a:latin typeface="Arial" panose="020B0604020202020204" pitchFamily="34" charset="0"/>
              </a:rPr>
              <a:t>, V.K., Tay, T. and Law, T., 2020. Chromatin potential identified by shared single-cell profiling of RNA and chromatin. </a:t>
            </a:r>
            <a:r>
              <a:rPr lang="en-AU" b="0" i="1" dirty="0">
                <a:solidFill>
                  <a:srgbClr val="222222"/>
                </a:solidFill>
                <a:effectLst/>
                <a:highlight>
                  <a:srgbClr val="FFFFFF"/>
                </a:highlight>
                <a:latin typeface="Arial" panose="020B0604020202020204" pitchFamily="34" charset="0"/>
              </a:rPr>
              <a:t>Cell</a:t>
            </a:r>
            <a:r>
              <a:rPr lang="en-AU" b="0" i="0" dirty="0">
                <a:solidFill>
                  <a:srgbClr val="222222"/>
                </a:solidFill>
                <a:effectLst/>
                <a:highlight>
                  <a:srgbClr val="FFFFFF"/>
                </a:highlight>
                <a:latin typeface="Arial" panose="020B0604020202020204" pitchFamily="34" charset="0"/>
              </a:rPr>
              <a:t>, </a:t>
            </a:r>
            <a:r>
              <a:rPr lang="en-AU" b="0" i="1" dirty="0">
                <a:solidFill>
                  <a:srgbClr val="222222"/>
                </a:solidFill>
                <a:effectLst/>
                <a:highlight>
                  <a:srgbClr val="FFFFFF"/>
                </a:highlight>
                <a:latin typeface="Arial" panose="020B0604020202020204" pitchFamily="34" charset="0"/>
              </a:rPr>
              <a:t>183</a:t>
            </a:r>
            <a:r>
              <a:rPr lang="en-AU" b="0" i="0" dirty="0">
                <a:solidFill>
                  <a:srgbClr val="222222"/>
                </a:solidFill>
                <a:effectLst/>
                <a:highlight>
                  <a:srgbClr val="FFFFFF"/>
                </a:highlight>
                <a:latin typeface="Arial" panose="020B0604020202020204" pitchFamily="34" charset="0"/>
              </a:rPr>
              <a:t>(4), pp.1103-1116.</a:t>
            </a:r>
          </a:p>
          <a:p>
            <a:r>
              <a:rPr lang="en-AU" b="0" i="0" dirty="0">
                <a:solidFill>
                  <a:srgbClr val="222222"/>
                </a:solidFill>
                <a:effectLst/>
                <a:highlight>
                  <a:srgbClr val="FFFFFF"/>
                </a:highlight>
                <a:latin typeface="Arial" panose="020B0604020202020204" pitchFamily="34" charset="0"/>
              </a:rPr>
              <a:t>Swanson, E., Lord, C., Reading, J., </a:t>
            </a:r>
            <a:r>
              <a:rPr lang="en-AU" b="0" i="0" dirty="0" err="1">
                <a:solidFill>
                  <a:srgbClr val="222222"/>
                </a:solidFill>
                <a:effectLst/>
                <a:highlight>
                  <a:srgbClr val="FFFFFF"/>
                </a:highlight>
                <a:latin typeface="Arial" panose="020B0604020202020204" pitchFamily="34" charset="0"/>
              </a:rPr>
              <a:t>Heubeck</a:t>
            </a:r>
            <a:r>
              <a:rPr lang="en-AU" b="0" i="0" dirty="0">
                <a:solidFill>
                  <a:srgbClr val="222222"/>
                </a:solidFill>
                <a:effectLst/>
                <a:highlight>
                  <a:srgbClr val="FFFFFF"/>
                </a:highlight>
                <a:latin typeface="Arial" panose="020B0604020202020204" pitchFamily="34" charset="0"/>
              </a:rPr>
              <a:t>, A.T., </a:t>
            </a:r>
            <a:r>
              <a:rPr lang="en-AU" b="0" i="0" dirty="0" err="1">
                <a:solidFill>
                  <a:srgbClr val="222222"/>
                </a:solidFill>
                <a:effectLst/>
                <a:highlight>
                  <a:srgbClr val="FFFFFF"/>
                </a:highlight>
                <a:latin typeface="Arial" panose="020B0604020202020204" pitchFamily="34" charset="0"/>
              </a:rPr>
              <a:t>Genge</a:t>
            </a:r>
            <a:r>
              <a:rPr lang="en-AU" b="0" i="0" dirty="0">
                <a:solidFill>
                  <a:srgbClr val="222222"/>
                </a:solidFill>
                <a:effectLst/>
                <a:highlight>
                  <a:srgbClr val="FFFFFF"/>
                </a:highlight>
                <a:latin typeface="Arial" panose="020B0604020202020204" pitchFamily="34" charset="0"/>
              </a:rPr>
              <a:t>, P.C., Thomson, Z., Weiss, M.D., Li, X.J., Savage, A.K., Green, R.R. and Torgerson, T.R., 2021. Simultaneous trimodal single-cell measurement of transcripts, epitopes, and chromatin accessibility using TEA-seq. </a:t>
            </a:r>
            <a:r>
              <a:rPr lang="en-AU" b="0" i="1" dirty="0" err="1">
                <a:solidFill>
                  <a:srgbClr val="222222"/>
                </a:solidFill>
                <a:effectLst/>
                <a:highlight>
                  <a:srgbClr val="FFFFFF"/>
                </a:highlight>
                <a:latin typeface="Arial" panose="020B0604020202020204" pitchFamily="34" charset="0"/>
              </a:rPr>
              <a:t>Elife</a:t>
            </a:r>
            <a:r>
              <a:rPr lang="en-AU" b="0" i="0" dirty="0">
                <a:solidFill>
                  <a:srgbClr val="222222"/>
                </a:solidFill>
                <a:effectLst/>
                <a:highlight>
                  <a:srgbClr val="FFFFFF"/>
                </a:highlight>
                <a:latin typeface="Arial" panose="020B0604020202020204" pitchFamily="34" charset="0"/>
              </a:rPr>
              <a:t>, </a:t>
            </a:r>
            <a:r>
              <a:rPr lang="en-AU" b="0" i="1" dirty="0">
                <a:solidFill>
                  <a:srgbClr val="222222"/>
                </a:solidFill>
                <a:effectLst/>
                <a:highlight>
                  <a:srgbClr val="FFFFFF"/>
                </a:highlight>
                <a:latin typeface="Arial" panose="020B0604020202020204" pitchFamily="34" charset="0"/>
              </a:rPr>
              <a:t>10</a:t>
            </a:r>
            <a:r>
              <a:rPr lang="en-AU" b="0" i="0" dirty="0">
                <a:solidFill>
                  <a:srgbClr val="222222"/>
                </a:solidFill>
                <a:effectLst/>
                <a:highlight>
                  <a:srgbClr val="FFFFFF"/>
                </a:highlight>
                <a:latin typeface="Arial" panose="020B0604020202020204" pitchFamily="34" charset="0"/>
              </a:rPr>
              <a:t>, p.e63632.</a:t>
            </a:r>
          </a:p>
          <a:p>
            <a:r>
              <a:rPr lang="en-AU" b="0" i="0" dirty="0">
                <a:solidFill>
                  <a:srgbClr val="222222"/>
                </a:solidFill>
                <a:effectLst/>
                <a:highlight>
                  <a:srgbClr val="FFFFFF"/>
                </a:highlight>
                <a:latin typeface="Arial" panose="020B0604020202020204" pitchFamily="34" charset="0"/>
              </a:rPr>
              <a:t>Wagle, M.M., Long, S., Chen, C., Liu, C. and Yang, P., 2024. Interpretable deep learning in single-cell omics. </a:t>
            </a:r>
            <a:r>
              <a:rPr lang="en-AU" b="0" i="1" dirty="0">
                <a:solidFill>
                  <a:srgbClr val="222222"/>
                </a:solidFill>
                <a:effectLst/>
                <a:highlight>
                  <a:srgbClr val="FFFFFF"/>
                </a:highlight>
                <a:latin typeface="Arial" panose="020B0604020202020204" pitchFamily="34" charset="0"/>
              </a:rPr>
              <a:t>Bioinformatics</a:t>
            </a:r>
            <a:r>
              <a:rPr lang="en-AU" b="0" i="0" dirty="0">
                <a:solidFill>
                  <a:srgbClr val="222222"/>
                </a:solidFill>
                <a:effectLst/>
                <a:highlight>
                  <a:srgbClr val="FFFFFF"/>
                </a:highlight>
                <a:latin typeface="Arial" panose="020B0604020202020204" pitchFamily="34" charset="0"/>
              </a:rPr>
              <a:t>, p.btae374. </a:t>
            </a:r>
          </a:p>
          <a:p>
            <a:r>
              <a:rPr lang="en-AU" b="0" i="0" dirty="0" err="1">
                <a:solidFill>
                  <a:srgbClr val="222222"/>
                </a:solidFill>
                <a:effectLst/>
                <a:highlight>
                  <a:srgbClr val="FFFFFF"/>
                </a:highlight>
                <a:latin typeface="Arial" panose="020B0604020202020204" pitchFamily="34" charset="0"/>
              </a:rPr>
              <a:t>Heumos</a:t>
            </a:r>
            <a:r>
              <a:rPr lang="en-AU" b="0" i="0" dirty="0">
                <a:solidFill>
                  <a:srgbClr val="222222"/>
                </a:solidFill>
                <a:effectLst/>
                <a:highlight>
                  <a:srgbClr val="FFFFFF"/>
                </a:highlight>
                <a:latin typeface="Arial" panose="020B0604020202020204" pitchFamily="34" charset="0"/>
              </a:rPr>
              <a:t>, L., </a:t>
            </a:r>
            <a:r>
              <a:rPr lang="en-AU" b="0" i="0" dirty="0" err="1">
                <a:solidFill>
                  <a:srgbClr val="222222"/>
                </a:solidFill>
                <a:effectLst/>
                <a:highlight>
                  <a:srgbClr val="FFFFFF"/>
                </a:highlight>
                <a:latin typeface="Arial" panose="020B0604020202020204" pitchFamily="34" charset="0"/>
              </a:rPr>
              <a:t>Schaar</a:t>
            </a:r>
            <a:r>
              <a:rPr lang="en-AU" b="0" i="0" dirty="0">
                <a:solidFill>
                  <a:srgbClr val="222222"/>
                </a:solidFill>
                <a:effectLst/>
                <a:highlight>
                  <a:srgbClr val="FFFFFF"/>
                </a:highlight>
                <a:latin typeface="Arial" panose="020B0604020202020204" pitchFamily="34" charset="0"/>
              </a:rPr>
              <a:t>, A.C., Lance, C., </a:t>
            </a:r>
            <a:r>
              <a:rPr lang="en-AU" b="0" i="0" dirty="0" err="1">
                <a:solidFill>
                  <a:srgbClr val="222222"/>
                </a:solidFill>
                <a:effectLst/>
                <a:highlight>
                  <a:srgbClr val="FFFFFF"/>
                </a:highlight>
                <a:latin typeface="Arial" panose="020B0604020202020204" pitchFamily="34" charset="0"/>
              </a:rPr>
              <a:t>Litinetskaya</a:t>
            </a:r>
            <a:r>
              <a:rPr lang="en-AU" b="0" i="0" dirty="0">
                <a:solidFill>
                  <a:srgbClr val="222222"/>
                </a:solidFill>
                <a:effectLst/>
                <a:highlight>
                  <a:srgbClr val="FFFFFF"/>
                </a:highlight>
                <a:latin typeface="Arial" panose="020B0604020202020204" pitchFamily="34" charset="0"/>
              </a:rPr>
              <a:t>, A., </a:t>
            </a:r>
            <a:r>
              <a:rPr lang="en-AU" b="0" i="0" dirty="0" err="1">
                <a:solidFill>
                  <a:srgbClr val="222222"/>
                </a:solidFill>
                <a:effectLst/>
                <a:highlight>
                  <a:srgbClr val="FFFFFF"/>
                </a:highlight>
                <a:latin typeface="Arial" panose="020B0604020202020204" pitchFamily="34" charset="0"/>
              </a:rPr>
              <a:t>Drost</a:t>
            </a:r>
            <a:r>
              <a:rPr lang="en-AU" b="0" i="0" dirty="0">
                <a:solidFill>
                  <a:srgbClr val="222222"/>
                </a:solidFill>
                <a:effectLst/>
                <a:highlight>
                  <a:srgbClr val="FFFFFF"/>
                </a:highlight>
                <a:latin typeface="Arial" panose="020B0604020202020204" pitchFamily="34" charset="0"/>
              </a:rPr>
              <a:t>, F., </a:t>
            </a:r>
            <a:r>
              <a:rPr lang="en-AU" b="0" i="0" dirty="0" err="1">
                <a:solidFill>
                  <a:srgbClr val="222222"/>
                </a:solidFill>
                <a:effectLst/>
                <a:highlight>
                  <a:srgbClr val="FFFFFF"/>
                </a:highlight>
                <a:latin typeface="Arial" panose="020B0604020202020204" pitchFamily="34" charset="0"/>
              </a:rPr>
              <a:t>Zappia</a:t>
            </a:r>
            <a:r>
              <a:rPr lang="en-AU" b="0" i="0" dirty="0">
                <a:solidFill>
                  <a:srgbClr val="222222"/>
                </a:solidFill>
                <a:effectLst/>
                <a:highlight>
                  <a:srgbClr val="FFFFFF"/>
                </a:highlight>
                <a:latin typeface="Arial" panose="020B0604020202020204" pitchFamily="34" charset="0"/>
              </a:rPr>
              <a:t>, L., </a:t>
            </a:r>
            <a:r>
              <a:rPr lang="en-AU" b="0" i="0" dirty="0" err="1">
                <a:solidFill>
                  <a:srgbClr val="222222"/>
                </a:solidFill>
                <a:effectLst/>
                <a:highlight>
                  <a:srgbClr val="FFFFFF"/>
                </a:highlight>
                <a:latin typeface="Arial" panose="020B0604020202020204" pitchFamily="34" charset="0"/>
              </a:rPr>
              <a:t>Lücken</a:t>
            </a:r>
            <a:r>
              <a:rPr lang="en-AU" b="0" i="0" dirty="0">
                <a:solidFill>
                  <a:srgbClr val="222222"/>
                </a:solidFill>
                <a:effectLst/>
                <a:highlight>
                  <a:srgbClr val="FFFFFF"/>
                </a:highlight>
                <a:latin typeface="Arial" panose="020B0604020202020204" pitchFamily="34" charset="0"/>
              </a:rPr>
              <a:t>, M.D., Strobl, D.C., </a:t>
            </a:r>
            <a:r>
              <a:rPr lang="en-AU" b="0" i="0" dirty="0" err="1">
                <a:solidFill>
                  <a:srgbClr val="222222"/>
                </a:solidFill>
                <a:effectLst/>
                <a:highlight>
                  <a:srgbClr val="FFFFFF"/>
                </a:highlight>
                <a:latin typeface="Arial" panose="020B0604020202020204" pitchFamily="34" charset="0"/>
              </a:rPr>
              <a:t>Henao</a:t>
            </a:r>
            <a:r>
              <a:rPr lang="en-AU" b="0" i="0" dirty="0">
                <a:solidFill>
                  <a:srgbClr val="222222"/>
                </a:solidFill>
                <a:effectLst/>
                <a:highlight>
                  <a:srgbClr val="FFFFFF"/>
                </a:highlight>
                <a:latin typeface="Arial" panose="020B0604020202020204" pitchFamily="34" charset="0"/>
              </a:rPr>
              <a:t>, J. and </a:t>
            </a:r>
            <a:r>
              <a:rPr lang="en-AU" b="0" i="0" dirty="0" err="1">
                <a:solidFill>
                  <a:srgbClr val="222222"/>
                </a:solidFill>
                <a:effectLst/>
                <a:highlight>
                  <a:srgbClr val="FFFFFF"/>
                </a:highlight>
                <a:latin typeface="Arial" panose="020B0604020202020204" pitchFamily="34" charset="0"/>
              </a:rPr>
              <a:t>Curion</a:t>
            </a:r>
            <a:r>
              <a:rPr lang="en-AU" b="0" i="0" dirty="0">
                <a:solidFill>
                  <a:srgbClr val="222222"/>
                </a:solidFill>
                <a:effectLst/>
                <a:highlight>
                  <a:srgbClr val="FFFFFF"/>
                </a:highlight>
                <a:latin typeface="Arial" panose="020B0604020202020204" pitchFamily="34" charset="0"/>
              </a:rPr>
              <a:t>, F., 2023. Best practices for single-cell analysis across modalities. </a:t>
            </a:r>
            <a:r>
              <a:rPr lang="en-AU" b="0" i="1" dirty="0">
                <a:solidFill>
                  <a:srgbClr val="222222"/>
                </a:solidFill>
                <a:effectLst/>
                <a:highlight>
                  <a:srgbClr val="FFFFFF"/>
                </a:highlight>
                <a:latin typeface="Arial" panose="020B0604020202020204" pitchFamily="34" charset="0"/>
              </a:rPr>
              <a:t>Nature Reviews Genetics</a:t>
            </a:r>
            <a:r>
              <a:rPr lang="en-AU" b="0" i="0" dirty="0">
                <a:solidFill>
                  <a:srgbClr val="222222"/>
                </a:solidFill>
                <a:effectLst/>
                <a:highlight>
                  <a:srgbClr val="FFFFFF"/>
                </a:highlight>
                <a:latin typeface="Arial" panose="020B0604020202020204" pitchFamily="34" charset="0"/>
              </a:rPr>
              <a:t>, </a:t>
            </a:r>
            <a:r>
              <a:rPr lang="en-AU" b="0" i="1" dirty="0">
                <a:solidFill>
                  <a:srgbClr val="222222"/>
                </a:solidFill>
                <a:effectLst/>
                <a:highlight>
                  <a:srgbClr val="FFFFFF"/>
                </a:highlight>
                <a:latin typeface="Arial" panose="020B0604020202020204" pitchFamily="34" charset="0"/>
              </a:rPr>
              <a:t>24</a:t>
            </a:r>
            <a:r>
              <a:rPr lang="en-AU" b="0" i="0" dirty="0">
                <a:solidFill>
                  <a:srgbClr val="222222"/>
                </a:solidFill>
                <a:effectLst/>
                <a:highlight>
                  <a:srgbClr val="FFFFFF"/>
                </a:highlight>
                <a:latin typeface="Arial" panose="020B0604020202020204" pitchFamily="34" charset="0"/>
              </a:rPr>
              <a:t>(8), pp.550-572.</a:t>
            </a:r>
          </a:p>
          <a:p>
            <a:r>
              <a:rPr lang="en-AU" b="0" i="0" dirty="0">
                <a:solidFill>
                  <a:srgbClr val="222222"/>
                </a:solidFill>
                <a:effectLst/>
                <a:highlight>
                  <a:srgbClr val="FFFFFF"/>
                </a:highlight>
                <a:latin typeface="Arial" panose="020B0604020202020204" pitchFamily="34" charset="0"/>
              </a:rPr>
              <a:t>https://</a:t>
            </a:r>
            <a:r>
              <a:rPr lang="en-AU" b="0" i="0" dirty="0" err="1">
                <a:solidFill>
                  <a:srgbClr val="222222"/>
                </a:solidFill>
                <a:effectLst/>
                <a:highlight>
                  <a:srgbClr val="FFFFFF"/>
                </a:highlight>
                <a:latin typeface="Arial" panose="020B0604020202020204" pitchFamily="34" charset="0"/>
              </a:rPr>
              <a:t>levity.ai</a:t>
            </a:r>
            <a:r>
              <a:rPr lang="en-AU" b="0" i="0" dirty="0">
                <a:solidFill>
                  <a:srgbClr val="222222"/>
                </a:solidFill>
                <a:effectLst/>
                <a:highlight>
                  <a:srgbClr val="FFFFFF"/>
                </a:highlight>
                <a:latin typeface="Arial" panose="020B0604020202020204" pitchFamily="34" charset="0"/>
              </a:rPr>
              <a:t>/blog/difference-machine-learning-deep-learning</a:t>
            </a:r>
          </a:p>
          <a:p>
            <a:r>
              <a:rPr lang="en-US" dirty="0">
                <a:solidFill>
                  <a:schemeClr val="tx1"/>
                </a:solidFill>
                <a:hlinkClick r:id="rId3">
                  <a:extLst>
                    <a:ext uri="{A12FA001-AC4F-418D-AE19-62706E023703}">
                      <ahyp:hlinkClr xmlns:ahyp="http://schemas.microsoft.com/office/drawing/2018/hyperlinkcolor" val="tx"/>
                    </a:ext>
                  </a:extLst>
                </a:hlinkClick>
              </a:rPr>
              <a:t>https://en.wikipedia.org/wiki/Deep_learning</a:t>
            </a:r>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https://en.wikipedia.org/wiki/Biological_neuron_model</a:t>
            </a:r>
            <a:endParaRPr lang="en-US" dirty="0">
              <a:solidFill>
                <a:schemeClr val="tx1"/>
              </a:solidFill>
            </a:endParaRPr>
          </a:p>
          <a:p>
            <a:r>
              <a:rPr lang="en-AU" b="0" i="0" dirty="0">
                <a:solidFill>
                  <a:srgbClr val="222222"/>
                </a:solidFill>
                <a:effectLst/>
                <a:highlight>
                  <a:srgbClr val="FFFFFF"/>
                </a:highlight>
                <a:latin typeface="Arial" panose="020B0604020202020204" pitchFamily="34" charset="0"/>
              </a:rPr>
              <a:t>Min, S., Lee, B. and Yoon, S., 2017. Deep learning in bioinformatics. </a:t>
            </a:r>
            <a:r>
              <a:rPr lang="en-AU" b="0" i="1" dirty="0">
                <a:solidFill>
                  <a:srgbClr val="222222"/>
                </a:solidFill>
                <a:effectLst/>
                <a:highlight>
                  <a:srgbClr val="FFFFFF"/>
                </a:highlight>
                <a:latin typeface="Arial" panose="020B0604020202020204" pitchFamily="34" charset="0"/>
              </a:rPr>
              <a:t>Briefings in bioinformatics</a:t>
            </a:r>
            <a:r>
              <a:rPr lang="en-AU" b="0" i="0" dirty="0">
                <a:solidFill>
                  <a:srgbClr val="222222"/>
                </a:solidFill>
                <a:effectLst/>
                <a:highlight>
                  <a:srgbClr val="FFFFFF"/>
                </a:highlight>
                <a:latin typeface="Arial" panose="020B0604020202020204" pitchFamily="34" charset="0"/>
              </a:rPr>
              <a:t>, </a:t>
            </a:r>
            <a:r>
              <a:rPr lang="en-AU" b="0" i="1" dirty="0">
                <a:solidFill>
                  <a:srgbClr val="222222"/>
                </a:solidFill>
                <a:effectLst/>
                <a:highlight>
                  <a:srgbClr val="FFFFFF"/>
                </a:highlight>
                <a:latin typeface="Arial" panose="020B0604020202020204" pitchFamily="34" charset="0"/>
              </a:rPr>
              <a:t>18</a:t>
            </a:r>
            <a:r>
              <a:rPr lang="en-AU" b="0" i="0" dirty="0">
                <a:solidFill>
                  <a:srgbClr val="222222"/>
                </a:solidFill>
                <a:effectLst/>
                <a:highlight>
                  <a:srgbClr val="FFFFFF"/>
                </a:highlight>
                <a:latin typeface="Arial" panose="020B0604020202020204" pitchFamily="34" charset="0"/>
              </a:rPr>
              <a:t>(5), pp.851-869.</a:t>
            </a:r>
            <a:endParaRPr lang="en-US" dirty="0"/>
          </a:p>
          <a:p>
            <a:endParaRPr lang="en-US" dirty="0"/>
          </a:p>
        </p:txBody>
      </p:sp>
    </p:spTree>
    <p:extLst>
      <p:ext uri="{BB962C8B-B14F-4D97-AF65-F5344CB8AC3E}">
        <p14:creationId xmlns:p14="http://schemas.microsoft.com/office/powerpoint/2010/main" val="252014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68A387-04A8-DB0B-1997-1F7E583283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09" r="77999" b="73912"/>
          <a:stretch/>
        </p:blipFill>
        <p:spPr>
          <a:xfrm>
            <a:off x="678876" y="1983010"/>
            <a:ext cx="1796681" cy="993913"/>
          </a:xfrm>
          <a:prstGeom prst="rect">
            <a:avLst/>
          </a:prstGeom>
        </p:spPr>
      </p:pic>
      <p:sp>
        <p:nvSpPr>
          <p:cNvPr id="11" name="文本框 49">
            <a:extLst>
              <a:ext uri="{FF2B5EF4-FFF2-40B4-BE49-F238E27FC236}">
                <a16:creationId xmlns:a16="http://schemas.microsoft.com/office/drawing/2014/main" id="{D817D3F0-00CE-32E9-9A90-C15354BDC74B}"/>
              </a:ext>
            </a:extLst>
          </p:cNvPr>
          <p:cNvSpPr txBox="1"/>
          <p:nvPr/>
        </p:nvSpPr>
        <p:spPr>
          <a:xfrm>
            <a:off x="329032" y="1339662"/>
            <a:ext cx="2622409" cy="584775"/>
          </a:xfrm>
          <a:prstGeom prst="rect">
            <a:avLst/>
          </a:prstGeom>
          <a:noFill/>
        </p:spPr>
        <p:txBody>
          <a:bodyPr wrap="square" rtlCol="0">
            <a:spAutoFit/>
          </a:bodyPr>
          <a:lstStyle/>
          <a:p>
            <a:pPr algn="ctr"/>
            <a:r>
              <a:rPr lang="en-US" altLang="zh-CN" sz="1600" dirty="0"/>
              <a:t>Single batch </a:t>
            </a:r>
          </a:p>
          <a:p>
            <a:pPr algn="ctr"/>
            <a:r>
              <a:rPr lang="en-US" altLang="zh-CN" sz="1600" dirty="0"/>
              <a:t>Multi-modality</a:t>
            </a:r>
          </a:p>
        </p:txBody>
      </p:sp>
      <p:pic>
        <p:nvPicPr>
          <p:cNvPr id="3" name="图片 4">
            <a:extLst>
              <a:ext uri="{FF2B5EF4-FFF2-40B4-BE49-F238E27FC236}">
                <a16:creationId xmlns:a16="http://schemas.microsoft.com/office/drawing/2014/main" id="{14F974BC-B85B-A388-7929-2A8C7CE09A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439" r="75574"/>
          <a:stretch/>
        </p:blipFill>
        <p:spPr>
          <a:xfrm>
            <a:off x="84346" y="3645606"/>
            <a:ext cx="2867095" cy="2538106"/>
          </a:xfrm>
          <a:prstGeom prst="rect">
            <a:avLst/>
          </a:prstGeom>
        </p:spPr>
      </p:pic>
      <p:pic>
        <p:nvPicPr>
          <p:cNvPr id="5" name="图片 10">
            <a:extLst>
              <a:ext uri="{FF2B5EF4-FFF2-40B4-BE49-F238E27FC236}">
                <a16:creationId xmlns:a16="http://schemas.microsoft.com/office/drawing/2014/main" id="{D9ADA548-5424-19AF-7A0D-E8326041B5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705" t="7247" r="51224" b="75146"/>
          <a:stretch/>
        </p:blipFill>
        <p:spPr>
          <a:xfrm>
            <a:off x="3701447" y="2068507"/>
            <a:ext cx="2047461" cy="850366"/>
          </a:xfrm>
          <a:prstGeom prst="rect">
            <a:avLst/>
          </a:prstGeom>
        </p:spPr>
      </p:pic>
      <p:sp>
        <p:nvSpPr>
          <p:cNvPr id="9" name="文本框 50">
            <a:extLst>
              <a:ext uri="{FF2B5EF4-FFF2-40B4-BE49-F238E27FC236}">
                <a16:creationId xmlns:a16="http://schemas.microsoft.com/office/drawing/2014/main" id="{E9B47774-E20A-EAD9-58DD-AA909F395740}"/>
              </a:ext>
            </a:extLst>
          </p:cNvPr>
          <p:cNvSpPr txBox="1"/>
          <p:nvPr/>
        </p:nvSpPr>
        <p:spPr>
          <a:xfrm>
            <a:off x="3350248"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Each batch has 1 modality</a:t>
            </a:r>
          </a:p>
        </p:txBody>
      </p:sp>
      <p:pic>
        <p:nvPicPr>
          <p:cNvPr id="18" name="图片 2">
            <a:extLst>
              <a:ext uri="{FF2B5EF4-FFF2-40B4-BE49-F238E27FC236}">
                <a16:creationId xmlns:a16="http://schemas.microsoft.com/office/drawing/2014/main" id="{72355482-2F97-0531-D956-60CC0C61BD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26" t="63439" r="50638"/>
          <a:stretch/>
        </p:blipFill>
        <p:spPr>
          <a:xfrm>
            <a:off x="3086880" y="3645606"/>
            <a:ext cx="2926998" cy="2538106"/>
          </a:xfrm>
          <a:prstGeom prst="rect">
            <a:avLst/>
          </a:prstGeom>
        </p:spPr>
      </p:pic>
      <p:sp>
        <p:nvSpPr>
          <p:cNvPr id="2" name="Rectangle 1">
            <a:extLst>
              <a:ext uri="{FF2B5EF4-FFF2-40B4-BE49-F238E27FC236}">
                <a16:creationId xmlns:a16="http://schemas.microsoft.com/office/drawing/2014/main" id="{2FB3658E-421C-E65B-222B-D49723CBFDD7}"/>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E325028B-3978-F767-CA89-4DED7FC94C80}"/>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Type </a:t>
            </a:r>
          </a:p>
        </p:txBody>
      </p:sp>
      <p:sp>
        <p:nvSpPr>
          <p:cNvPr id="4" name="文本框 8">
            <a:extLst>
              <a:ext uri="{FF2B5EF4-FFF2-40B4-BE49-F238E27FC236}">
                <a16:creationId xmlns:a16="http://schemas.microsoft.com/office/drawing/2014/main" id="{B513D6F4-C8A7-0D3A-C3B3-7C401C7B77AF}"/>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475070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68A387-04A8-DB0B-1997-1F7E583283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09" r="77999" b="73912"/>
          <a:stretch/>
        </p:blipFill>
        <p:spPr>
          <a:xfrm>
            <a:off x="678876" y="1983010"/>
            <a:ext cx="1796681" cy="993913"/>
          </a:xfrm>
          <a:prstGeom prst="rect">
            <a:avLst/>
          </a:prstGeom>
        </p:spPr>
      </p:pic>
      <p:sp>
        <p:nvSpPr>
          <p:cNvPr id="11" name="文本框 49">
            <a:extLst>
              <a:ext uri="{FF2B5EF4-FFF2-40B4-BE49-F238E27FC236}">
                <a16:creationId xmlns:a16="http://schemas.microsoft.com/office/drawing/2014/main" id="{D817D3F0-00CE-32E9-9A90-C15354BDC74B}"/>
              </a:ext>
            </a:extLst>
          </p:cNvPr>
          <p:cNvSpPr txBox="1"/>
          <p:nvPr/>
        </p:nvSpPr>
        <p:spPr>
          <a:xfrm>
            <a:off x="329032" y="1339662"/>
            <a:ext cx="2622409" cy="584775"/>
          </a:xfrm>
          <a:prstGeom prst="rect">
            <a:avLst/>
          </a:prstGeom>
          <a:noFill/>
        </p:spPr>
        <p:txBody>
          <a:bodyPr wrap="square" rtlCol="0">
            <a:spAutoFit/>
          </a:bodyPr>
          <a:lstStyle/>
          <a:p>
            <a:pPr algn="ctr"/>
            <a:r>
              <a:rPr lang="en-US" altLang="zh-CN" sz="1600" dirty="0"/>
              <a:t>Single batch </a:t>
            </a:r>
          </a:p>
          <a:p>
            <a:pPr algn="ctr"/>
            <a:r>
              <a:rPr lang="en-US" altLang="zh-CN" sz="1600" dirty="0"/>
              <a:t>Multi-modality</a:t>
            </a:r>
          </a:p>
        </p:txBody>
      </p:sp>
      <p:pic>
        <p:nvPicPr>
          <p:cNvPr id="3" name="图片 4">
            <a:extLst>
              <a:ext uri="{FF2B5EF4-FFF2-40B4-BE49-F238E27FC236}">
                <a16:creationId xmlns:a16="http://schemas.microsoft.com/office/drawing/2014/main" id="{14F974BC-B85B-A388-7929-2A8C7CE09A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439" r="75574"/>
          <a:stretch/>
        </p:blipFill>
        <p:spPr>
          <a:xfrm>
            <a:off x="84346" y="3645606"/>
            <a:ext cx="2867095" cy="2538106"/>
          </a:xfrm>
          <a:prstGeom prst="rect">
            <a:avLst/>
          </a:prstGeom>
        </p:spPr>
      </p:pic>
      <p:pic>
        <p:nvPicPr>
          <p:cNvPr id="5" name="图片 10">
            <a:extLst>
              <a:ext uri="{FF2B5EF4-FFF2-40B4-BE49-F238E27FC236}">
                <a16:creationId xmlns:a16="http://schemas.microsoft.com/office/drawing/2014/main" id="{D9ADA548-5424-19AF-7A0D-E8326041B5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705" t="7247" r="51224" b="75146"/>
          <a:stretch/>
        </p:blipFill>
        <p:spPr>
          <a:xfrm>
            <a:off x="3701447" y="2068507"/>
            <a:ext cx="2047461" cy="850366"/>
          </a:xfrm>
          <a:prstGeom prst="rect">
            <a:avLst/>
          </a:prstGeom>
        </p:spPr>
      </p:pic>
      <p:sp>
        <p:nvSpPr>
          <p:cNvPr id="9" name="文本框 50">
            <a:extLst>
              <a:ext uri="{FF2B5EF4-FFF2-40B4-BE49-F238E27FC236}">
                <a16:creationId xmlns:a16="http://schemas.microsoft.com/office/drawing/2014/main" id="{E9B47774-E20A-EAD9-58DD-AA909F395740}"/>
              </a:ext>
            </a:extLst>
          </p:cNvPr>
          <p:cNvSpPr txBox="1"/>
          <p:nvPr/>
        </p:nvSpPr>
        <p:spPr>
          <a:xfrm>
            <a:off x="3350248"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Each batch has 1 modality</a:t>
            </a:r>
          </a:p>
        </p:txBody>
      </p:sp>
      <p:pic>
        <p:nvPicPr>
          <p:cNvPr id="18" name="图片 2">
            <a:extLst>
              <a:ext uri="{FF2B5EF4-FFF2-40B4-BE49-F238E27FC236}">
                <a16:creationId xmlns:a16="http://schemas.microsoft.com/office/drawing/2014/main" id="{72355482-2F97-0531-D956-60CC0C61BD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26" t="63439" r="50638"/>
          <a:stretch/>
        </p:blipFill>
        <p:spPr>
          <a:xfrm>
            <a:off x="3086880" y="3645606"/>
            <a:ext cx="2926998" cy="2538106"/>
          </a:xfrm>
          <a:prstGeom prst="rect">
            <a:avLst/>
          </a:prstGeom>
        </p:spPr>
      </p:pic>
      <p:pic>
        <p:nvPicPr>
          <p:cNvPr id="2" name="图片 18">
            <a:extLst>
              <a:ext uri="{FF2B5EF4-FFF2-40B4-BE49-F238E27FC236}">
                <a16:creationId xmlns:a16="http://schemas.microsoft.com/office/drawing/2014/main" id="{AEC2FFE9-DD74-2276-4A4C-1F8833E38917}"/>
              </a:ext>
            </a:extLst>
          </p:cNvPr>
          <p:cNvPicPr>
            <a:picLocks noChangeAspect="1"/>
          </p:cNvPicPr>
          <p:nvPr/>
        </p:nvPicPr>
        <p:blipFill>
          <a:blip r:embed="rId3"/>
          <a:stretch>
            <a:fillRect/>
          </a:stretch>
        </p:blipFill>
        <p:spPr>
          <a:xfrm>
            <a:off x="3357547" y="3918824"/>
            <a:ext cx="2522316" cy="2152038"/>
          </a:xfrm>
          <a:prstGeom prst="rect">
            <a:avLst/>
          </a:prstGeom>
        </p:spPr>
      </p:pic>
      <p:sp>
        <p:nvSpPr>
          <p:cNvPr id="7" name="Rectangle 6">
            <a:extLst>
              <a:ext uri="{FF2B5EF4-FFF2-40B4-BE49-F238E27FC236}">
                <a16:creationId xmlns:a16="http://schemas.microsoft.com/office/drawing/2014/main" id="{A0D63531-01F1-204A-ED50-1F2DB27AC7EA}"/>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E05E69E9-8543-A9A1-E884-0E1BD6D483B6}"/>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Type </a:t>
            </a:r>
          </a:p>
        </p:txBody>
      </p:sp>
      <p:sp>
        <p:nvSpPr>
          <p:cNvPr id="4" name="文本框 8">
            <a:extLst>
              <a:ext uri="{FF2B5EF4-FFF2-40B4-BE49-F238E27FC236}">
                <a16:creationId xmlns:a16="http://schemas.microsoft.com/office/drawing/2014/main" id="{AE08F980-A05F-53F0-B874-5D35DB6ADD81}"/>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2325324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68A387-04A8-DB0B-1997-1F7E583283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09" r="77999" b="73912"/>
          <a:stretch/>
        </p:blipFill>
        <p:spPr>
          <a:xfrm>
            <a:off x="678876" y="1983010"/>
            <a:ext cx="1796681" cy="993913"/>
          </a:xfrm>
          <a:prstGeom prst="rect">
            <a:avLst/>
          </a:prstGeom>
        </p:spPr>
      </p:pic>
      <p:sp>
        <p:nvSpPr>
          <p:cNvPr id="11" name="文本框 49">
            <a:extLst>
              <a:ext uri="{FF2B5EF4-FFF2-40B4-BE49-F238E27FC236}">
                <a16:creationId xmlns:a16="http://schemas.microsoft.com/office/drawing/2014/main" id="{D817D3F0-00CE-32E9-9A90-C15354BDC74B}"/>
              </a:ext>
            </a:extLst>
          </p:cNvPr>
          <p:cNvSpPr txBox="1"/>
          <p:nvPr/>
        </p:nvSpPr>
        <p:spPr>
          <a:xfrm>
            <a:off x="329032" y="1339662"/>
            <a:ext cx="2622409" cy="584775"/>
          </a:xfrm>
          <a:prstGeom prst="rect">
            <a:avLst/>
          </a:prstGeom>
          <a:noFill/>
        </p:spPr>
        <p:txBody>
          <a:bodyPr wrap="square" rtlCol="0">
            <a:spAutoFit/>
          </a:bodyPr>
          <a:lstStyle/>
          <a:p>
            <a:pPr algn="ctr"/>
            <a:r>
              <a:rPr lang="en-US" altLang="zh-CN" sz="1600" dirty="0"/>
              <a:t>Single batch </a:t>
            </a:r>
          </a:p>
          <a:p>
            <a:pPr algn="ctr"/>
            <a:r>
              <a:rPr lang="en-US" altLang="zh-CN" sz="1600" dirty="0"/>
              <a:t>Multi-modality</a:t>
            </a:r>
          </a:p>
        </p:txBody>
      </p:sp>
      <p:pic>
        <p:nvPicPr>
          <p:cNvPr id="3" name="图片 4">
            <a:extLst>
              <a:ext uri="{FF2B5EF4-FFF2-40B4-BE49-F238E27FC236}">
                <a16:creationId xmlns:a16="http://schemas.microsoft.com/office/drawing/2014/main" id="{14F974BC-B85B-A388-7929-2A8C7CE09A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439" r="75574"/>
          <a:stretch/>
        </p:blipFill>
        <p:spPr>
          <a:xfrm>
            <a:off x="84346" y="3645606"/>
            <a:ext cx="2867095" cy="2538106"/>
          </a:xfrm>
          <a:prstGeom prst="rect">
            <a:avLst/>
          </a:prstGeom>
        </p:spPr>
      </p:pic>
      <p:pic>
        <p:nvPicPr>
          <p:cNvPr id="5" name="图片 10">
            <a:extLst>
              <a:ext uri="{FF2B5EF4-FFF2-40B4-BE49-F238E27FC236}">
                <a16:creationId xmlns:a16="http://schemas.microsoft.com/office/drawing/2014/main" id="{D9ADA548-5424-19AF-7A0D-E8326041B5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705" t="7247" r="51224" b="75146"/>
          <a:stretch/>
        </p:blipFill>
        <p:spPr>
          <a:xfrm>
            <a:off x="3701447" y="2068507"/>
            <a:ext cx="2047461" cy="850366"/>
          </a:xfrm>
          <a:prstGeom prst="rect">
            <a:avLst/>
          </a:prstGeom>
        </p:spPr>
      </p:pic>
      <p:sp>
        <p:nvSpPr>
          <p:cNvPr id="9" name="文本框 50">
            <a:extLst>
              <a:ext uri="{FF2B5EF4-FFF2-40B4-BE49-F238E27FC236}">
                <a16:creationId xmlns:a16="http://schemas.microsoft.com/office/drawing/2014/main" id="{E9B47774-E20A-EAD9-58DD-AA909F395740}"/>
              </a:ext>
            </a:extLst>
          </p:cNvPr>
          <p:cNvSpPr txBox="1"/>
          <p:nvPr/>
        </p:nvSpPr>
        <p:spPr>
          <a:xfrm>
            <a:off x="3350248"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Each batch has 1 modality</a:t>
            </a:r>
          </a:p>
        </p:txBody>
      </p:sp>
      <p:pic>
        <p:nvPicPr>
          <p:cNvPr id="18" name="图片 2">
            <a:extLst>
              <a:ext uri="{FF2B5EF4-FFF2-40B4-BE49-F238E27FC236}">
                <a16:creationId xmlns:a16="http://schemas.microsoft.com/office/drawing/2014/main" id="{72355482-2F97-0531-D956-60CC0C61BD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26" t="63439" r="50638"/>
          <a:stretch/>
        </p:blipFill>
        <p:spPr>
          <a:xfrm>
            <a:off x="3086880" y="3645606"/>
            <a:ext cx="2926998" cy="2538106"/>
          </a:xfrm>
          <a:prstGeom prst="rect">
            <a:avLst/>
          </a:prstGeom>
        </p:spPr>
      </p:pic>
      <p:pic>
        <p:nvPicPr>
          <p:cNvPr id="2" name="图片 18">
            <a:extLst>
              <a:ext uri="{FF2B5EF4-FFF2-40B4-BE49-F238E27FC236}">
                <a16:creationId xmlns:a16="http://schemas.microsoft.com/office/drawing/2014/main" id="{AEC2FFE9-DD74-2276-4A4C-1F8833E38917}"/>
              </a:ext>
            </a:extLst>
          </p:cNvPr>
          <p:cNvPicPr>
            <a:picLocks noChangeAspect="1"/>
          </p:cNvPicPr>
          <p:nvPr/>
        </p:nvPicPr>
        <p:blipFill>
          <a:blip r:embed="rId3"/>
          <a:stretch>
            <a:fillRect/>
          </a:stretch>
        </p:blipFill>
        <p:spPr>
          <a:xfrm>
            <a:off x="3357547" y="3918824"/>
            <a:ext cx="2522316" cy="2152038"/>
          </a:xfrm>
          <a:prstGeom prst="rect">
            <a:avLst/>
          </a:prstGeom>
        </p:spPr>
      </p:pic>
      <p:pic>
        <p:nvPicPr>
          <p:cNvPr id="7" name="图片 6">
            <a:extLst>
              <a:ext uri="{FF2B5EF4-FFF2-40B4-BE49-F238E27FC236}">
                <a16:creationId xmlns:a16="http://schemas.microsoft.com/office/drawing/2014/main" id="{D50AA003-5E4A-D5D2-41BE-204FE79D2E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776" t="5919" r="24530" b="73502"/>
          <a:stretch/>
        </p:blipFill>
        <p:spPr>
          <a:xfrm>
            <a:off x="6483855" y="2059479"/>
            <a:ext cx="2179983" cy="993913"/>
          </a:xfrm>
          <a:prstGeom prst="rect">
            <a:avLst/>
          </a:prstGeom>
        </p:spPr>
      </p:pic>
      <p:sp>
        <p:nvSpPr>
          <p:cNvPr id="8" name="文本框 52">
            <a:extLst>
              <a:ext uri="{FF2B5EF4-FFF2-40B4-BE49-F238E27FC236}">
                <a16:creationId xmlns:a16="http://schemas.microsoft.com/office/drawing/2014/main" id="{5900007E-0007-1531-06F0-A0424B11AF77}"/>
              </a:ext>
            </a:extLst>
          </p:cNvPr>
          <p:cNvSpPr txBox="1"/>
          <p:nvPr/>
        </p:nvSpPr>
        <p:spPr>
          <a:xfrm>
            <a:off x="6255845"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Missing modalities</a:t>
            </a:r>
          </a:p>
        </p:txBody>
      </p:sp>
      <p:pic>
        <p:nvPicPr>
          <p:cNvPr id="10" name="图片 17">
            <a:extLst>
              <a:ext uri="{FF2B5EF4-FFF2-40B4-BE49-F238E27FC236}">
                <a16:creationId xmlns:a16="http://schemas.microsoft.com/office/drawing/2014/main" id="{1ECD37B4-E25D-FFD3-2C4E-41444A72692F}"/>
              </a:ext>
            </a:extLst>
          </p:cNvPr>
          <p:cNvPicPr>
            <a:picLocks noChangeAspect="1"/>
          </p:cNvPicPr>
          <p:nvPr/>
        </p:nvPicPr>
        <p:blipFill>
          <a:blip r:embed="rId4"/>
          <a:stretch>
            <a:fillRect/>
          </a:stretch>
        </p:blipFill>
        <p:spPr>
          <a:xfrm>
            <a:off x="6013878" y="3645606"/>
            <a:ext cx="2713224" cy="2471219"/>
          </a:xfrm>
          <a:prstGeom prst="rect">
            <a:avLst/>
          </a:prstGeom>
        </p:spPr>
      </p:pic>
      <p:sp>
        <p:nvSpPr>
          <p:cNvPr id="12" name="Rectangle 11">
            <a:extLst>
              <a:ext uri="{FF2B5EF4-FFF2-40B4-BE49-F238E27FC236}">
                <a16:creationId xmlns:a16="http://schemas.microsoft.com/office/drawing/2014/main" id="{01D00A59-F0CF-D7A5-136F-FBD83BA8CF52}"/>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CC2AD2F0-E9CF-9321-8C6F-60651861E06E}"/>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Type </a:t>
            </a:r>
          </a:p>
        </p:txBody>
      </p:sp>
      <p:sp>
        <p:nvSpPr>
          <p:cNvPr id="4" name="文本框 8">
            <a:extLst>
              <a:ext uri="{FF2B5EF4-FFF2-40B4-BE49-F238E27FC236}">
                <a16:creationId xmlns:a16="http://schemas.microsoft.com/office/drawing/2014/main" id="{0557C5E4-E06D-27C3-0FF6-C29A39D6F364}"/>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191065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68A387-04A8-DB0B-1997-1F7E583283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09" r="77999" b="73912"/>
          <a:stretch/>
        </p:blipFill>
        <p:spPr>
          <a:xfrm>
            <a:off x="678876" y="1983010"/>
            <a:ext cx="1796681" cy="993913"/>
          </a:xfrm>
          <a:prstGeom prst="rect">
            <a:avLst/>
          </a:prstGeom>
        </p:spPr>
      </p:pic>
      <p:sp>
        <p:nvSpPr>
          <p:cNvPr id="11" name="文本框 49">
            <a:extLst>
              <a:ext uri="{FF2B5EF4-FFF2-40B4-BE49-F238E27FC236}">
                <a16:creationId xmlns:a16="http://schemas.microsoft.com/office/drawing/2014/main" id="{D817D3F0-00CE-32E9-9A90-C15354BDC74B}"/>
              </a:ext>
            </a:extLst>
          </p:cNvPr>
          <p:cNvSpPr txBox="1"/>
          <p:nvPr/>
        </p:nvSpPr>
        <p:spPr>
          <a:xfrm>
            <a:off x="329032" y="1339662"/>
            <a:ext cx="2622409" cy="584775"/>
          </a:xfrm>
          <a:prstGeom prst="rect">
            <a:avLst/>
          </a:prstGeom>
          <a:noFill/>
        </p:spPr>
        <p:txBody>
          <a:bodyPr wrap="square" rtlCol="0">
            <a:spAutoFit/>
          </a:bodyPr>
          <a:lstStyle/>
          <a:p>
            <a:pPr algn="ctr"/>
            <a:r>
              <a:rPr lang="en-US" altLang="zh-CN" sz="1600" dirty="0"/>
              <a:t>Single batch </a:t>
            </a:r>
          </a:p>
          <a:p>
            <a:pPr algn="ctr"/>
            <a:r>
              <a:rPr lang="en-US" altLang="zh-CN" sz="1600" dirty="0"/>
              <a:t>Multi-modality</a:t>
            </a:r>
          </a:p>
        </p:txBody>
      </p:sp>
      <p:pic>
        <p:nvPicPr>
          <p:cNvPr id="3" name="图片 4">
            <a:extLst>
              <a:ext uri="{FF2B5EF4-FFF2-40B4-BE49-F238E27FC236}">
                <a16:creationId xmlns:a16="http://schemas.microsoft.com/office/drawing/2014/main" id="{14F974BC-B85B-A388-7929-2A8C7CE09A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439" r="75574"/>
          <a:stretch/>
        </p:blipFill>
        <p:spPr>
          <a:xfrm>
            <a:off x="84346" y="3645606"/>
            <a:ext cx="2867095" cy="2538106"/>
          </a:xfrm>
          <a:prstGeom prst="rect">
            <a:avLst/>
          </a:prstGeom>
        </p:spPr>
      </p:pic>
      <p:pic>
        <p:nvPicPr>
          <p:cNvPr id="5" name="图片 10">
            <a:extLst>
              <a:ext uri="{FF2B5EF4-FFF2-40B4-BE49-F238E27FC236}">
                <a16:creationId xmlns:a16="http://schemas.microsoft.com/office/drawing/2014/main" id="{D9ADA548-5424-19AF-7A0D-E8326041B5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705" t="7247" r="51224" b="75146"/>
          <a:stretch/>
        </p:blipFill>
        <p:spPr>
          <a:xfrm>
            <a:off x="3701447" y="2068507"/>
            <a:ext cx="2047461" cy="850366"/>
          </a:xfrm>
          <a:prstGeom prst="rect">
            <a:avLst/>
          </a:prstGeom>
        </p:spPr>
      </p:pic>
      <p:sp>
        <p:nvSpPr>
          <p:cNvPr id="9" name="文本框 50">
            <a:extLst>
              <a:ext uri="{FF2B5EF4-FFF2-40B4-BE49-F238E27FC236}">
                <a16:creationId xmlns:a16="http://schemas.microsoft.com/office/drawing/2014/main" id="{E9B47774-E20A-EAD9-58DD-AA909F395740}"/>
              </a:ext>
            </a:extLst>
          </p:cNvPr>
          <p:cNvSpPr txBox="1"/>
          <p:nvPr/>
        </p:nvSpPr>
        <p:spPr>
          <a:xfrm>
            <a:off x="3350248"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Each batch has 1 modality</a:t>
            </a:r>
          </a:p>
        </p:txBody>
      </p:sp>
      <p:pic>
        <p:nvPicPr>
          <p:cNvPr id="18" name="图片 2">
            <a:extLst>
              <a:ext uri="{FF2B5EF4-FFF2-40B4-BE49-F238E27FC236}">
                <a16:creationId xmlns:a16="http://schemas.microsoft.com/office/drawing/2014/main" id="{72355482-2F97-0531-D956-60CC0C61BD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26" t="63439" r="50638"/>
          <a:stretch/>
        </p:blipFill>
        <p:spPr>
          <a:xfrm>
            <a:off x="3086880" y="3645606"/>
            <a:ext cx="2926998" cy="2538106"/>
          </a:xfrm>
          <a:prstGeom prst="rect">
            <a:avLst/>
          </a:prstGeom>
        </p:spPr>
      </p:pic>
      <p:pic>
        <p:nvPicPr>
          <p:cNvPr id="2" name="图片 18">
            <a:extLst>
              <a:ext uri="{FF2B5EF4-FFF2-40B4-BE49-F238E27FC236}">
                <a16:creationId xmlns:a16="http://schemas.microsoft.com/office/drawing/2014/main" id="{AEC2FFE9-DD74-2276-4A4C-1F8833E38917}"/>
              </a:ext>
            </a:extLst>
          </p:cNvPr>
          <p:cNvPicPr>
            <a:picLocks noChangeAspect="1"/>
          </p:cNvPicPr>
          <p:nvPr/>
        </p:nvPicPr>
        <p:blipFill>
          <a:blip r:embed="rId3"/>
          <a:stretch>
            <a:fillRect/>
          </a:stretch>
        </p:blipFill>
        <p:spPr>
          <a:xfrm>
            <a:off x="3357547" y="3918824"/>
            <a:ext cx="2522316" cy="2152038"/>
          </a:xfrm>
          <a:prstGeom prst="rect">
            <a:avLst/>
          </a:prstGeom>
        </p:spPr>
      </p:pic>
      <p:pic>
        <p:nvPicPr>
          <p:cNvPr id="7" name="图片 6">
            <a:extLst>
              <a:ext uri="{FF2B5EF4-FFF2-40B4-BE49-F238E27FC236}">
                <a16:creationId xmlns:a16="http://schemas.microsoft.com/office/drawing/2014/main" id="{D50AA003-5E4A-D5D2-41BE-204FE79D2E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776" t="5919" r="24530" b="73502"/>
          <a:stretch/>
        </p:blipFill>
        <p:spPr>
          <a:xfrm>
            <a:off x="6483855" y="2059479"/>
            <a:ext cx="2179983" cy="993913"/>
          </a:xfrm>
          <a:prstGeom prst="rect">
            <a:avLst/>
          </a:prstGeom>
        </p:spPr>
      </p:pic>
      <p:sp>
        <p:nvSpPr>
          <p:cNvPr id="8" name="文本框 52">
            <a:extLst>
              <a:ext uri="{FF2B5EF4-FFF2-40B4-BE49-F238E27FC236}">
                <a16:creationId xmlns:a16="http://schemas.microsoft.com/office/drawing/2014/main" id="{5900007E-0007-1531-06F0-A0424B11AF77}"/>
              </a:ext>
            </a:extLst>
          </p:cNvPr>
          <p:cNvSpPr txBox="1"/>
          <p:nvPr/>
        </p:nvSpPr>
        <p:spPr>
          <a:xfrm>
            <a:off x="6255845"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Missing modalities</a:t>
            </a:r>
          </a:p>
        </p:txBody>
      </p:sp>
      <p:pic>
        <p:nvPicPr>
          <p:cNvPr id="10" name="图片 17">
            <a:extLst>
              <a:ext uri="{FF2B5EF4-FFF2-40B4-BE49-F238E27FC236}">
                <a16:creationId xmlns:a16="http://schemas.microsoft.com/office/drawing/2014/main" id="{1ECD37B4-E25D-FFD3-2C4E-41444A72692F}"/>
              </a:ext>
            </a:extLst>
          </p:cNvPr>
          <p:cNvPicPr>
            <a:picLocks noChangeAspect="1"/>
          </p:cNvPicPr>
          <p:nvPr/>
        </p:nvPicPr>
        <p:blipFill>
          <a:blip r:embed="rId4"/>
          <a:stretch>
            <a:fillRect/>
          </a:stretch>
        </p:blipFill>
        <p:spPr>
          <a:xfrm>
            <a:off x="6013878" y="3645606"/>
            <a:ext cx="2713224" cy="2471219"/>
          </a:xfrm>
          <a:prstGeom prst="rect">
            <a:avLst/>
          </a:prstGeom>
        </p:spPr>
      </p:pic>
      <p:pic>
        <p:nvPicPr>
          <p:cNvPr id="13" name="图片 23">
            <a:extLst>
              <a:ext uri="{FF2B5EF4-FFF2-40B4-BE49-F238E27FC236}">
                <a16:creationId xmlns:a16="http://schemas.microsoft.com/office/drawing/2014/main" id="{37878992-6FC7-1C38-6647-0F84D524C576}"/>
              </a:ext>
            </a:extLst>
          </p:cNvPr>
          <p:cNvPicPr>
            <a:picLocks noChangeAspect="1"/>
          </p:cNvPicPr>
          <p:nvPr/>
        </p:nvPicPr>
        <p:blipFill>
          <a:blip r:embed="rId5"/>
          <a:stretch>
            <a:fillRect/>
          </a:stretch>
        </p:blipFill>
        <p:spPr>
          <a:xfrm>
            <a:off x="6354176" y="3918824"/>
            <a:ext cx="2309662" cy="2160978"/>
          </a:xfrm>
          <a:prstGeom prst="rect">
            <a:avLst/>
          </a:prstGeom>
        </p:spPr>
      </p:pic>
      <p:sp>
        <p:nvSpPr>
          <p:cNvPr id="12" name="Rectangle 11">
            <a:extLst>
              <a:ext uri="{FF2B5EF4-FFF2-40B4-BE49-F238E27FC236}">
                <a16:creationId xmlns:a16="http://schemas.microsoft.com/office/drawing/2014/main" id="{B0EEA009-CE3C-DDD7-61D5-5227C1455D76}"/>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C9A84786-779A-F9AF-0E5E-268335796DAF}"/>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Type </a:t>
            </a:r>
          </a:p>
        </p:txBody>
      </p:sp>
      <p:sp>
        <p:nvSpPr>
          <p:cNvPr id="4" name="文本框 8">
            <a:extLst>
              <a:ext uri="{FF2B5EF4-FFF2-40B4-BE49-F238E27FC236}">
                <a16:creationId xmlns:a16="http://schemas.microsoft.com/office/drawing/2014/main" id="{EBB8768B-782D-05FB-6026-67C7DFA102E3}"/>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3015769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68A387-04A8-DB0B-1997-1F7E583283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09" r="77999" b="73912"/>
          <a:stretch/>
        </p:blipFill>
        <p:spPr>
          <a:xfrm>
            <a:off x="678876" y="1983010"/>
            <a:ext cx="1796681" cy="993913"/>
          </a:xfrm>
          <a:prstGeom prst="rect">
            <a:avLst/>
          </a:prstGeom>
        </p:spPr>
      </p:pic>
      <p:sp>
        <p:nvSpPr>
          <p:cNvPr id="11" name="文本框 49">
            <a:extLst>
              <a:ext uri="{FF2B5EF4-FFF2-40B4-BE49-F238E27FC236}">
                <a16:creationId xmlns:a16="http://schemas.microsoft.com/office/drawing/2014/main" id="{D817D3F0-00CE-32E9-9A90-C15354BDC74B}"/>
              </a:ext>
            </a:extLst>
          </p:cNvPr>
          <p:cNvSpPr txBox="1"/>
          <p:nvPr/>
        </p:nvSpPr>
        <p:spPr>
          <a:xfrm>
            <a:off x="329032" y="1339662"/>
            <a:ext cx="2622409" cy="584775"/>
          </a:xfrm>
          <a:prstGeom prst="rect">
            <a:avLst/>
          </a:prstGeom>
          <a:noFill/>
        </p:spPr>
        <p:txBody>
          <a:bodyPr wrap="square" rtlCol="0">
            <a:spAutoFit/>
          </a:bodyPr>
          <a:lstStyle/>
          <a:p>
            <a:pPr algn="ctr"/>
            <a:r>
              <a:rPr lang="en-US" altLang="zh-CN" sz="1600" dirty="0"/>
              <a:t>Single batch </a:t>
            </a:r>
          </a:p>
          <a:p>
            <a:pPr algn="ctr"/>
            <a:r>
              <a:rPr lang="en-US" altLang="zh-CN" sz="1600" dirty="0"/>
              <a:t>Multi-modality</a:t>
            </a:r>
          </a:p>
        </p:txBody>
      </p:sp>
      <p:pic>
        <p:nvPicPr>
          <p:cNvPr id="3" name="图片 4">
            <a:extLst>
              <a:ext uri="{FF2B5EF4-FFF2-40B4-BE49-F238E27FC236}">
                <a16:creationId xmlns:a16="http://schemas.microsoft.com/office/drawing/2014/main" id="{14F974BC-B85B-A388-7929-2A8C7CE09A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439" r="75574"/>
          <a:stretch/>
        </p:blipFill>
        <p:spPr>
          <a:xfrm>
            <a:off x="84346" y="3645606"/>
            <a:ext cx="2867095" cy="2538106"/>
          </a:xfrm>
          <a:prstGeom prst="rect">
            <a:avLst/>
          </a:prstGeom>
        </p:spPr>
      </p:pic>
      <p:pic>
        <p:nvPicPr>
          <p:cNvPr id="5" name="图片 10">
            <a:extLst>
              <a:ext uri="{FF2B5EF4-FFF2-40B4-BE49-F238E27FC236}">
                <a16:creationId xmlns:a16="http://schemas.microsoft.com/office/drawing/2014/main" id="{D9ADA548-5424-19AF-7A0D-E8326041B5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705" t="7247" r="51224" b="75146"/>
          <a:stretch/>
        </p:blipFill>
        <p:spPr>
          <a:xfrm>
            <a:off x="3701447" y="2068507"/>
            <a:ext cx="2047461" cy="850366"/>
          </a:xfrm>
          <a:prstGeom prst="rect">
            <a:avLst/>
          </a:prstGeom>
        </p:spPr>
      </p:pic>
      <p:sp>
        <p:nvSpPr>
          <p:cNvPr id="9" name="文本框 50">
            <a:extLst>
              <a:ext uri="{FF2B5EF4-FFF2-40B4-BE49-F238E27FC236}">
                <a16:creationId xmlns:a16="http://schemas.microsoft.com/office/drawing/2014/main" id="{E9B47774-E20A-EAD9-58DD-AA909F395740}"/>
              </a:ext>
            </a:extLst>
          </p:cNvPr>
          <p:cNvSpPr txBox="1"/>
          <p:nvPr/>
        </p:nvSpPr>
        <p:spPr>
          <a:xfrm>
            <a:off x="3350248"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Each batch has 1 modality</a:t>
            </a:r>
          </a:p>
        </p:txBody>
      </p:sp>
      <p:pic>
        <p:nvPicPr>
          <p:cNvPr id="18" name="图片 2">
            <a:extLst>
              <a:ext uri="{FF2B5EF4-FFF2-40B4-BE49-F238E27FC236}">
                <a16:creationId xmlns:a16="http://schemas.microsoft.com/office/drawing/2014/main" id="{72355482-2F97-0531-D956-60CC0C61BD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26" t="63439" r="50638"/>
          <a:stretch/>
        </p:blipFill>
        <p:spPr>
          <a:xfrm>
            <a:off x="3086880" y="3645606"/>
            <a:ext cx="2926998" cy="2538106"/>
          </a:xfrm>
          <a:prstGeom prst="rect">
            <a:avLst/>
          </a:prstGeom>
        </p:spPr>
      </p:pic>
      <p:pic>
        <p:nvPicPr>
          <p:cNvPr id="2" name="图片 18">
            <a:extLst>
              <a:ext uri="{FF2B5EF4-FFF2-40B4-BE49-F238E27FC236}">
                <a16:creationId xmlns:a16="http://schemas.microsoft.com/office/drawing/2014/main" id="{AEC2FFE9-DD74-2276-4A4C-1F8833E38917}"/>
              </a:ext>
            </a:extLst>
          </p:cNvPr>
          <p:cNvPicPr>
            <a:picLocks noChangeAspect="1"/>
          </p:cNvPicPr>
          <p:nvPr/>
        </p:nvPicPr>
        <p:blipFill>
          <a:blip r:embed="rId3"/>
          <a:stretch>
            <a:fillRect/>
          </a:stretch>
        </p:blipFill>
        <p:spPr>
          <a:xfrm>
            <a:off x="3357547" y="3918824"/>
            <a:ext cx="2522316" cy="2152038"/>
          </a:xfrm>
          <a:prstGeom prst="rect">
            <a:avLst/>
          </a:prstGeom>
        </p:spPr>
      </p:pic>
      <p:pic>
        <p:nvPicPr>
          <p:cNvPr id="7" name="图片 6">
            <a:extLst>
              <a:ext uri="{FF2B5EF4-FFF2-40B4-BE49-F238E27FC236}">
                <a16:creationId xmlns:a16="http://schemas.microsoft.com/office/drawing/2014/main" id="{D50AA003-5E4A-D5D2-41BE-204FE79D2E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776" t="5919" r="24530" b="73502"/>
          <a:stretch/>
        </p:blipFill>
        <p:spPr>
          <a:xfrm>
            <a:off x="6483855" y="2059479"/>
            <a:ext cx="2179983" cy="993913"/>
          </a:xfrm>
          <a:prstGeom prst="rect">
            <a:avLst/>
          </a:prstGeom>
        </p:spPr>
      </p:pic>
      <p:sp>
        <p:nvSpPr>
          <p:cNvPr id="8" name="文本框 52">
            <a:extLst>
              <a:ext uri="{FF2B5EF4-FFF2-40B4-BE49-F238E27FC236}">
                <a16:creationId xmlns:a16="http://schemas.microsoft.com/office/drawing/2014/main" id="{5900007E-0007-1531-06F0-A0424B11AF77}"/>
              </a:ext>
            </a:extLst>
          </p:cNvPr>
          <p:cNvSpPr txBox="1"/>
          <p:nvPr/>
        </p:nvSpPr>
        <p:spPr>
          <a:xfrm>
            <a:off x="6255845"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Missing modalities</a:t>
            </a:r>
          </a:p>
        </p:txBody>
      </p:sp>
      <p:pic>
        <p:nvPicPr>
          <p:cNvPr id="10" name="图片 17">
            <a:extLst>
              <a:ext uri="{FF2B5EF4-FFF2-40B4-BE49-F238E27FC236}">
                <a16:creationId xmlns:a16="http://schemas.microsoft.com/office/drawing/2014/main" id="{1ECD37B4-E25D-FFD3-2C4E-41444A72692F}"/>
              </a:ext>
            </a:extLst>
          </p:cNvPr>
          <p:cNvPicPr>
            <a:picLocks noChangeAspect="1"/>
          </p:cNvPicPr>
          <p:nvPr/>
        </p:nvPicPr>
        <p:blipFill>
          <a:blip r:embed="rId4"/>
          <a:stretch>
            <a:fillRect/>
          </a:stretch>
        </p:blipFill>
        <p:spPr>
          <a:xfrm>
            <a:off x="6013878" y="3645606"/>
            <a:ext cx="2713224" cy="2471219"/>
          </a:xfrm>
          <a:prstGeom prst="rect">
            <a:avLst/>
          </a:prstGeom>
        </p:spPr>
      </p:pic>
      <p:pic>
        <p:nvPicPr>
          <p:cNvPr id="14" name="图片 25">
            <a:extLst>
              <a:ext uri="{FF2B5EF4-FFF2-40B4-BE49-F238E27FC236}">
                <a16:creationId xmlns:a16="http://schemas.microsoft.com/office/drawing/2014/main" id="{560F844C-24EF-3E1A-4334-2DB8872E795D}"/>
              </a:ext>
            </a:extLst>
          </p:cNvPr>
          <p:cNvPicPr>
            <a:picLocks noChangeAspect="1"/>
          </p:cNvPicPr>
          <p:nvPr/>
        </p:nvPicPr>
        <p:blipFill>
          <a:blip r:embed="rId5"/>
          <a:stretch>
            <a:fillRect/>
          </a:stretch>
        </p:blipFill>
        <p:spPr>
          <a:xfrm>
            <a:off x="6353522" y="3918824"/>
            <a:ext cx="2310316" cy="2162885"/>
          </a:xfrm>
          <a:prstGeom prst="rect">
            <a:avLst/>
          </a:prstGeom>
        </p:spPr>
      </p:pic>
      <p:sp>
        <p:nvSpPr>
          <p:cNvPr id="12" name="Rectangle 11">
            <a:extLst>
              <a:ext uri="{FF2B5EF4-FFF2-40B4-BE49-F238E27FC236}">
                <a16:creationId xmlns:a16="http://schemas.microsoft.com/office/drawing/2014/main" id="{16466A34-57F7-B8F7-FCB4-46F0330CE8D7}"/>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CFDAC9FB-0C48-B843-79A3-E7CF9528E5EE}"/>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Type </a:t>
            </a:r>
          </a:p>
        </p:txBody>
      </p:sp>
      <p:sp>
        <p:nvSpPr>
          <p:cNvPr id="4" name="文本框 8">
            <a:extLst>
              <a:ext uri="{FF2B5EF4-FFF2-40B4-BE49-F238E27FC236}">
                <a16:creationId xmlns:a16="http://schemas.microsoft.com/office/drawing/2014/main" id="{4A070637-48D1-49D1-F036-D65629FF747A}"/>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57683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68A387-04A8-DB0B-1997-1F7E583283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09" r="77999" b="73912"/>
          <a:stretch/>
        </p:blipFill>
        <p:spPr>
          <a:xfrm>
            <a:off x="678876" y="1983010"/>
            <a:ext cx="1796681" cy="993913"/>
          </a:xfrm>
          <a:prstGeom prst="rect">
            <a:avLst/>
          </a:prstGeom>
        </p:spPr>
      </p:pic>
      <p:sp>
        <p:nvSpPr>
          <p:cNvPr id="11" name="文本框 49">
            <a:extLst>
              <a:ext uri="{FF2B5EF4-FFF2-40B4-BE49-F238E27FC236}">
                <a16:creationId xmlns:a16="http://schemas.microsoft.com/office/drawing/2014/main" id="{D817D3F0-00CE-32E9-9A90-C15354BDC74B}"/>
              </a:ext>
            </a:extLst>
          </p:cNvPr>
          <p:cNvSpPr txBox="1"/>
          <p:nvPr/>
        </p:nvSpPr>
        <p:spPr>
          <a:xfrm>
            <a:off x="329032" y="1339662"/>
            <a:ext cx="2622409" cy="584775"/>
          </a:xfrm>
          <a:prstGeom prst="rect">
            <a:avLst/>
          </a:prstGeom>
          <a:noFill/>
        </p:spPr>
        <p:txBody>
          <a:bodyPr wrap="square" rtlCol="0">
            <a:spAutoFit/>
          </a:bodyPr>
          <a:lstStyle/>
          <a:p>
            <a:pPr algn="ctr"/>
            <a:r>
              <a:rPr lang="en-US" altLang="zh-CN" sz="1600" dirty="0"/>
              <a:t>Single batch </a:t>
            </a:r>
          </a:p>
          <a:p>
            <a:pPr algn="ctr"/>
            <a:r>
              <a:rPr lang="en-US" altLang="zh-CN" sz="1600" dirty="0"/>
              <a:t>Multi-modality</a:t>
            </a:r>
          </a:p>
        </p:txBody>
      </p:sp>
      <p:pic>
        <p:nvPicPr>
          <p:cNvPr id="3" name="图片 4">
            <a:extLst>
              <a:ext uri="{FF2B5EF4-FFF2-40B4-BE49-F238E27FC236}">
                <a16:creationId xmlns:a16="http://schemas.microsoft.com/office/drawing/2014/main" id="{14F974BC-B85B-A388-7929-2A8C7CE09A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3439" r="75574"/>
          <a:stretch/>
        </p:blipFill>
        <p:spPr>
          <a:xfrm>
            <a:off x="84346" y="3645606"/>
            <a:ext cx="2867095" cy="2538106"/>
          </a:xfrm>
          <a:prstGeom prst="rect">
            <a:avLst/>
          </a:prstGeom>
        </p:spPr>
      </p:pic>
      <p:pic>
        <p:nvPicPr>
          <p:cNvPr id="5" name="图片 10">
            <a:extLst>
              <a:ext uri="{FF2B5EF4-FFF2-40B4-BE49-F238E27FC236}">
                <a16:creationId xmlns:a16="http://schemas.microsoft.com/office/drawing/2014/main" id="{D9ADA548-5424-19AF-7A0D-E8326041B5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705" t="7247" r="51224" b="75146"/>
          <a:stretch/>
        </p:blipFill>
        <p:spPr>
          <a:xfrm>
            <a:off x="3701447" y="2068507"/>
            <a:ext cx="2047461" cy="850366"/>
          </a:xfrm>
          <a:prstGeom prst="rect">
            <a:avLst/>
          </a:prstGeom>
        </p:spPr>
      </p:pic>
      <p:sp>
        <p:nvSpPr>
          <p:cNvPr id="9" name="文本框 50">
            <a:extLst>
              <a:ext uri="{FF2B5EF4-FFF2-40B4-BE49-F238E27FC236}">
                <a16:creationId xmlns:a16="http://schemas.microsoft.com/office/drawing/2014/main" id="{E9B47774-E20A-EAD9-58DD-AA909F395740}"/>
              </a:ext>
            </a:extLst>
          </p:cNvPr>
          <p:cNvSpPr txBox="1"/>
          <p:nvPr/>
        </p:nvSpPr>
        <p:spPr>
          <a:xfrm>
            <a:off x="3350248"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Each batch has 1 modality</a:t>
            </a:r>
          </a:p>
        </p:txBody>
      </p:sp>
      <p:pic>
        <p:nvPicPr>
          <p:cNvPr id="18" name="图片 2">
            <a:extLst>
              <a:ext uri="{FF2B5EF4-FFF2-40B4-BE49-F238E27FC236}">
                <a16:creationId xmlns:a16="http://schemas.microsoft.com/office/drawing/2014/main" id="{72355482-2F97-0531-D956-60CC0C61BD7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426" t="63439" r="50638"/>
          <a:stretch/>
        </p:blipFill>
        <p:spPr>
          <a:xfrm>
            <a:off x="3086880" y="3645606"/>
            <a:ext cx="2926998" cy="2538106"/>
          </a:xfrm>
          <a:prstGeom prst="rect">
            <a:avLst/>
          </a:prstGeom>
        </p:spPr>
      </p:pic>
      <p:pic>
        <p:nvPicPr>
          <p:cNvPr id="2" name="图片 18">
            <a:extLst>
              <a:ext uri="{FF2B5EF4-FFF2-40B4-BE49-F238E27FC236}">
                <a16:creationId xmlns:a16="http://schemas.microsoft.com/office/drawing/2014/main" id="{AEC2FFE9-DD74-2276-4A4C-1F8833E38917}"/>
              </a:ext>
            </a:extLst>
          </p:cNvPr>
          <p:cNvPicPr>
            <a:picLocks noChangeAspect="1"/>
          </p:cNvPicPr>
          <p:nvPr/>
        </p:nvPicPr>
        <p:blipFill>
          <a:blip r:embed="rId3"/>
          <a:stretch>
            <a:fillRect/>
          </a:stretch>
        </p:blipFill>
        <p:spPr>
          <a:xfrm>
            <a:off x="3357547" y="3918824"/>
            <a:ext cx="2522316" cy="2152038"/>
          </a:xfrm>
          <a:prstGeom prst="rect">
            <a:avLst/>
          </a:prstGeom>
        </p:spPr>
      </p:pic>
      <p:pic>
        <p:nvPicPr>
          <p:cNvPr id="7" name="图片 6">
            <a:extLst>
              <a:ext uri="{FF2B5EF4-FFF2-40B4-BE49-F238E27FC236}">
                <a16:creationId xmlns:a16="http://schemas.microsoft.com/office/drawing/2014/main" id="{D50AA003-5E4A-D5D2-41BE-204FE79D2E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776" t="5919" r="24530" b="73502"/>
          <a:stretch/>
        </p:blipFill>
        <p:spPr>
          <a:xfrm>
            <a:off x="6483855" y="2059479"/>
            <a:ext cx="2179983" cy="993913"/>
          </a:xfrm>
          <a:prstGeom prst="rect">
            <a:avLst/>
          </a:prstGeom>
        </p:spPr>
      </p:pic>
      <p:sp>
        <p:nvSpPr>
          <p:cNvPr id="8" name="文本框 52">
            <a:extLst>
              <a:ext uri="{FF2B5EF4-FFF2-40B4-BE49-F238E27FC236}">
                <a16:creationId xmlns:a16="http://schemas.microsoft.com/office/drawing/2014/main" id="{5900007E-0007-1531-06F0-A0424B11AF77}"/>
              </a:ext>
            </a:extLst>
          </p:cNvPr>
          <p:cNvSpPr txBox="1"/>
          <p:nvPr/>
        </p:nvSpPr>
        <p:spPr>
          <a:xfrm>
            <a:off x="6255845"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Missing modalities</a:t>
            </a:r>
          </a:p>
        </p:txBody>
      </p:sp>
      <p:pic>
        <p:nvPicPr>
          <p:cNvPr id="10" name="图片 17">
            <a:extLst>
              <a:ext uri="{FF2B5EF4-FFF2-40B4-BE49-F238E27FC236}">
                <a16:creationId xmlns:a16="http://schemas.microsoft.com/office/drawing/2014/main" id="{1ECD37B4-E25D-FFD3-2C4E-41444A72692F}"/>
              </a:ext>
            </a:extLst>
          </p:cNvPr>
          <p:cNvPicPr>
            <a:picLocks noChangeAspect="1"/>
          </p:cNvPicPr>
          <p:nvPr/>
        </p:nvPicPr>
        <p:blipFill>
          <a:blip r:embed="rId4"/>
          <a:stretch>
            <a:fillRect/>
          </a:stretch>
        </p:blipFill>
        <p:spPr>
          <a:xfrm>
            <a:off x="6013878" y="3645606"/>
            <a:ext cx="2713224" cy="2471219"/>
          </a:xfrm>
          <a:prstGeom prst="rect">
            <a:avLst/>
          </a:prstGeom>
        </p:spPr>
      </p:pic>
      <p:pic>
        <p:nvPicPr>
          <p:cNvPr id="14" name="图片 25">
            <a:extLst>
              <a:ext uri="{FF2B5EF4-FFF2-40B4-BE49-F238E27FC236}">
                <a16:creationId xmlns:a16="http://schemas.microsoft.com/office/drawing/2014/main" id="{560F844C-24EF-3E1A-4334-2DB8872E795D}"/>
              </a:ext>
            </a:extLst>
          </p:cNvPr>
          <p:cNvPicPr>
            <a:picLocks noChangeAspect="1"/>
          </p:cNvPicPr>
          <p:nvPr/>
        </p:nvPicPr>
        <p:blipFill>
          <a:blip r:embed="rId5"/>
          <a:stretch>
            <a:fillRect/>
          </a:stretch>
        </p:blipFill>
        <p:spPr>
          <a:xfrm>
            <a:off x="6353522" y="3918824"/>
            <a:ext cx="2310316" cy="2162885"/>
          </a:xfrm>
          <a:prstGeom prst="rect">
            <a:avLst/>
          </a:prstGeom>
        </p:spPr>
      </p:pic>
      <p:pic>
        <p:nvPicPr>
          <p:cNvPr id="12" name="图片 7">
            <a:extLst>
              <a:ext uri="{FF2B5EF4-FFF2-40B4-BE49-F238E27FC236}">
                <a16:creationId xmlns:a16="http://schemas.microsoft.com/office/drawing/2014/main" id="{B0E89A7C-B93F-D10E-2196-E9FD6F85FE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471" t="5510" b="73911"/>
          <a:stretch/>
        </p:blipFill>
        <p:spPr>
          <a:xfrm>
            <a:off x="9625183" y="2059478"/>
            <a:ext cx="2003168" cy="993914"/>
          </a:xfrm>
          <a:prstGeom prst="rect">
            <a:avLst/>
          </a:prstGeom>
        </p:spPr>
      </p:pic>
      <p:sp>
        <p:nvSpPr>
          <p:cNvPr id="13" name="文本框 53">
            <a:extLst>
              <a:ext uri="{FF2B5EF4-FFF2-40B4-BE49-F238E27FC236}">
                <a16:creationId xmlns:a16="http://schemas.microsoft.com/office/drawing/2014/main" id="{410AA0EC-16BB-570E-3F39-6106DE2F0E28}"/>
              </a:ext>
            </a:extLst>
          </p:cNvPr>
          <p:cNvSpPr txBox="1"/>
          <p:nvPr/>
        </p:nvSpPr>
        <p:spPr>
          <a:xfrm>
            <a:off x="9315563"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No missing modalities </a:t>
            </a:r>
          </a:p>
        </p:txBody>
      </p:sp>
      <p:pic>
        <p:nvPicPr>
          <p:cNvPr id="15" name="图片 9">
            <a:extLst>
              <a:ext uri="{FF2B5EF4-FFF2-40B4-BE49-F238E27FC236}">
                <a16:creationId xmlns:a16="http://schemas.microsoft.com/office/drawing/2014/main" id="{C6CF5AEA-A68A-A317-C04D-91B89E126B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667" t="63439" r="1"/>
          <a:stretch/>
        </p:blipFill>
        <p:spPr>
          <a:xfrm>
            <a:off x="8947827" y="3675424"/>
            <a:ext cx="3090908" cy="2538105"/>
          </a:xfrm>
          <a:prstGeom prst="rect">
            <a:avLst/>
          </a:prstGeom>
        </p:spPr>
      </p:pic>
      <p:sp>
        <p:nvSpPr>
          <p:cNvPr id="16" name="Rectangle 15">
            <a:extLst>
              <a:ext uri="{FF2B5EF4-FFF2-40B4-BE49-F238E27FC236}">
                <a16:creationId xmlns:a16="http://schemas.microsoft.com/office/drawing/2014/main" id="{5416F3BE-1A22-1E1D-51F8-301B759C8D5B}"/>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762B1BCF-D600-8834-8491-89CE3E4C24F8}"/>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Type </a:t>
            </a:r>
          </a:p>
        </p:txBody>
      </p:sp>
      <p:sp>
        <p:nvSpPr>
          <p:cNvPr id="4" name="文本框 8">
            <a:extLst>
              <a:ext uri="{FF2B5EF4-FFF2-40B4-BE49-F238E27FC236}">
                <a16:creationId xmlns:a16="http://schemas.microsoft.com/office/drawing/2014/main" id="{5DCF8025-F967-D4A1-AB59-C4E17AB69AC5}"/>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1499423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368A387-04A8-DB0B-1997-1F7E583283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09" r="77999" b="73912"/>
          <a:stretch/>
        </p:blipFill>
        <p:spPr>
          <a:xfrm>
            <a:off x="678876" y="1983010"/>
            <a:ext cx="1796681" cy="993913"/>
          </a:xfrm>
          <a:prstGeom prst="rect">
            <a:avLst/>
          </a:prstGeom>
        </p:spPr>
      </p:pic>
      <p:sp>
        <p:nvSpPr>
          <p:cNvPr id="11" name="文本框 49">
            <a:extLst>
              <a:ext uri="{FF2B5EF4-FFF2-40B4-BE49-F238E27FC236}">
                <a16:creationId xmlns:a16="http://schemas.microsoft.com/office/drawing/2014/main" id="{D817D3F0-00CE-32E9-9A90-C15354BDC74B}"/>
              </a:ext>
            </a:extLst>
          </p:cNvPr>
          <p:cNvSpPr txBox="1"/>
          <p:nvPr/>
        </p:nvSpPr>
        <p:spPr>
          <a:xfrm>
            <a:off x="329032" y="1339662"/>
            <a:ext cx="2622409" cy="584775"/>
          </a:xfrm>
          <a:prstGeom prst="rect">
            <a:avLst/>
          </a:prstGeom>
          <a:noFill/>
        </p:spPr>
        <p:txBody>
          <a:bodyPr wrap="square" rtlCol="0">
            <a:spAutoFit/>
          </a:bodyPr>
          <a:lstStyle/>
          <a:p>
            <a:pPr algn="ctr"/>
            <a:r>
              <a:rPr lang="en-US" altLang="zh-CN" sz="1600" dirty="0"/>
              <a:t>Single batch </a:t>
            </a:r>
          </a:p>
          <a:p>
            <a:pPr algn="ctr"/>
            <a:r>
              <a:rPr lang="en-US" altLang="zh-CN" sz="1600" dirty="0"/>
              <a:t>Multi-modality</a:t>
            </a:r>
          </a:p>
        </p:txBody>
      </p:sp>
      <p:pic>
        <p:nvPicPr>
          <p:cNvPr id="5" name="图片 10">
            <a:extLst>
              <a:ext uri="{FF2B5EF4-FFF2-40B4-BE49-F238E27FC236}">
                <a16:creationId xmlns:a16="http://schemas.microsoft.com/office/drawing/2014/main" id="{D9ADA548-5424-19AF-7A0D-E8326041B5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705" t="7247" r="51224" b="75146"/>
          <a:stretch/>
        </p:blipFill>
        <p:spPr>
          <a:xfrm>
            <a:off x="3701447" y="2068507"/>
            <a:ext cx="2047461" cy="850366"/>
          </a:xfrm>
          <a:prstGeom prst="rect">
            <a:avLst/>
          </a:prstGeom>
        </p:spPr>
      </p:pic>
      <p:sp>
        <p:nvSpPr>
          <p:cNvPr id="9" name="文本框 50">
            <a:extLst>
              <a:ext uri="{FF2B5EF4-FFF2-40B4-BE49-F238E27FC236}">
                <a16:creationId xmlns:a16="http://schemas.microsoft.com/office/drawing/2014/main" id="{E9B47774-E20A-EAD9-58DD-AA909F395740}"/>
              </a:ext>
            </a:extLst>
          </p:cNvPr>
          <p:cNvSpPr txBox="1"/>
          <p:nvPr/>
        </p:nvSpPr>
        <p:spPr>
          <a:xfrm>
            <a:off x="3350248"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Each batch has 1 modality</a:t>
            </a:r>
          </a:p>
        </p:txBody>
      </p:sp>
      <p:pic>
        <p:nvPicPr>
          <p:cNvPr id="7" name="图片 6">
            <a:extLst>
              <a:ext uri="{FF2B5EF4-FFF2-40B4-BE49-F238E27FC236}">
                <a16:creationId xmlns:a16="http://schemas.microsoft.com/office/drawing/2014/main" id="{D50AA003-5E4A-D5D2-41BE-204FE79D2E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776" t="5919" r="24530" b="73502"/>
          <a:stretch/>
        </p:blipFill>
        <p:spPr>
          <a:xfrm>
            <a:off x="6483855" y="2059479"/>
            <a:ext cx="2179983" cy="993913"/>
          </a:xfrm>
          <a:prstGeom prst="rect">
            <a:avLst/>
          </a:prstGeom>
        </p:spPr>
      </p:pic>
      <p:sp>
        <p:nvSpPr>
          <p:cNvPr id="8" name="文本框 52">
            <a:extLst>
              <a:ext uri="{FF2B5EF4-FFF2-40B4-BE49-F238E27FC236}">
                <a16:creationId xmlns:a16="http://schemas.microsoft.com/office/drawing/2014/main" id="{5900007E-0007-1531-06F0-A0424B11AF77}"/>
              </a:ext>
            </a:extLst>
          </p:cNvPr>
          <p:cNvSpPr txBox="1"/>
          <p:nvPr/>
        </p:nvSpPr>
        <p:spPr>
          <a:xfrm>
            <a:off x="6255845"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Missing modalities</a:t>
            </a:r>
          </a:p>
        </p:txBody>
      </p:sp>
      <p:pic>
        <p:nvPicPr>
          <p:cNvPr id="12" name="图片 7">
            <a:extLst>
              <a:ext uri="{FF2B5EF4-FFF2-40B4-BE49-F238E27FC236}">
                <a16:creationId xmlns:a16="http://schemas.microsoft.com/office/drawing/2014/main" id="{B0E89A7C-B93F-D10E-2196-E9FD6F85FEE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471" t="5510" b="73911"/>
          <a:stretch/>
        </p:blipFill>
        <p:spPr>
          <a:xfrm>
            <a:off x="9625183" y="2059478"/>
            <a:ext cx="2003168" cy="993914"/>
          </a:xfrm>
          <a:prstGeom prst="rect">
            <a:avLst/>
          </a:prstGeom>
        </p:spPr>
      </p:pic>
      <p:sp>
        <p:nvSpPr>
          <p:cNvPr id="13" name="文本框 53">
            <a:extLst>
              <a:ext uri="{FF2B5EF4-FFF2-40B4-BE49-F238E27FC236}">
                <a16:creationId xmlns:a16="http://schemas.microsoft.com/office/drawing/2014/main" id="{410AA0EC-16BB-570E-3F39-6106DE2F0E28}"/>
              </a:ext>
            </a:extLst>
          </p:cNvPr>
          <p:cNvSpPr txBox="1"/>
          <p:nvPr/>
        </p:nvSpPr>
        <p:spPr>
          <a:xfrm>
            <a:off x="9315563" y="1237510"/>
            <a:ext cx="2622409" cy="830997"/>
          </a:xfrm>
          <a:prstGeom prst="rect">
            <a:avLst/>
          </a:prstGeom>
          <a:noFill/>
        </p:spPr>
        <p:txBody>
          <a:bodyPr wrap="square" rtlCol="0">
            <a:spAutoFit/>
          </a:bodyPr>
          <a:lstStyle/>
          <a:p>
            <a:pPr algn="ctr"/>
            <a:r>
              <a:rPr lang="en-US" altLang="zh-CN" sz="1600" dirty="0"/>
              <a:t>Multi-batch </a:t>
            </a:r>
          </a:p>
          <a:p>
            <a:pPr algn="ctr"/>
            <a:r>
              <a:rPr lang="en-US" altLang="zh-CN" sz="1600" dirty="0"/>
              <a:t>Multi-modality</a:t>
            </a:r>
          </a:p>
          <a:p>
            <a:pPr algn="ctr"/>
            <a:r>
              <a:rPr lang="en-US" altLang="zh-CN" sz="1600" dirty="0"/>
              <a:t>No missing modalities </a:t>
            </a:r>
          </a:p>
        </p:txBody>
      </p:sp>
      <p:pic>
        <p:nvPicPr>
          <p:cNvPr id="34" name="Picture 33">
            <a:extLst>
              <a:ext uri="{FF2B5EF4-FFF2-40B4-BE49-F238E27FC236}">
                <a16:creationId xmlns:a16="http://schemas.microsoft.com/office/drawing/2014/main" id="{CFA60A05-0FCF-250E-2C52-07ABCFA2CE83}"/>
              </a:ext>
            </a:extLst>
          </p:cNvPr>
          <p:cNvPicPr>
            <a:picLocks noChangeAspect="1"/>
          </p:cNvPicPr>
          <p:nvPr/>
        </p:nvPicPr>
        <p:blipFill>
          <a:blip r:embed="rId3"/>
          <a:stretch>
            <a:fillRect/>
          </a:stretch>
        </p:blipFill>
        <p:spPr>
          <a:xfrm>
            <a:off x="-181595" y="3656619"/>
            <a:ext cx="3517622" cy="2553890"/>
          </a:xfrm>
          <a:prstGeom prst="rect">
            <a:avLst/>
          </a:prstGeom>
        </p:spPr>
      </p:pic>
      <p:pic>
        <p:nvPicPr>
          <p:cNvPr id="35" name="Picture 34">
            <a:extLst>
              <a:ext uri="{FF2B5EF4-FFF2-40B4-BE49-F238E27FC236}">
                <a16:creationId xmlns:a16="http://schemas.microsoft.com/office/drawing/2014/main" id="{C9F6F225-BB33-1D57-1B55-780B3328044C}"/>
              </a:ext>
            </a:extLst>
          </p:cNvPr>
          <p:cNvPicPr>
            <a:picLocks noChangeAspect="1"/>
          </p:cNvPicPr>
          <p:nvPr/>
        </p:nvPicPr>
        <p:blipFill>
          <a:blip r:embed="rId4"/>
          <a:stretch>
            <a:fillRect/>
          </a:stretch>
        </p:blipFill>
        <p:spPr>
          <a:xfrm>
            <a:off x="2732828" y="3648124"/>
            <a:ext cx="3751027" cy="2553891"/>
          </a:xfrm>
          <a:prstGeom prst="rect">
            <a:avLst/>
          </a:prstGeom>
        </p:spPr>
      </p:pic>
      <p:pic>
        <p:nvPicPr>
          <p:cNvPr id="36" name="Picture 35">
            <a:extLst>
              <a:ext uri="{FF2B5EF4-FFF2-40B4-BE49-F238E27FC236}">
                <a16:creationId xmlns:a16="http://schemas.microsoft.com/office/drawing/2014/main" id="{4F5FCE04-3E0B-7453-DA94-EC6BB562D5A7}"/>
              </a:ext>
            </a:extLst>
          </p:cNvPr>
          <p:cNvPicPr>
            <a:picLocks noChangeAspect="1"/>
          </p:cNvPicPr>
          <p:nvPr/>
        </p:nvPicPr>
        <p:blipFill>
          <a:blip r:embed="rId5"/>
          <a:stretch>
            <a:fillRect/>
          </a:stretch>
        </p:blipFill>
        <p:spPr>
          <a:xfrm>
            <a:off x="6095999" y="3648125"/>
            <a:ext cx="3122567" cy="2623600"/>
          </a:xfrm>
          <a:prstGeom prst="rect">
            <a:avLst/>
          </a:prstGeom>
        </p:spPr>
      </p:pic>
      <p:pic>
        <p:nvPicPr>
          <p:cNvPr id="37" name="Picture 36">
            <a:extLst>
              <a:ext uri="{FF2B5EF4-FFF2-40B4-BE49-F238E27FC236}">
                <a16:creationId xmlns:a16="http://schemas.microsoft.com/office/drawing/2014/main" id="{FB96410D-8AD0-E67F-8659-007CEF340E58}"/>
              </a:ext>
            </a:extLst>
          </p:cNvPr>
          <p:cNvPicPr>
            <a:picLocks noChangeAspect="1"/>
          </p:cNvPicPr>
          <p:nvPr/>
        </p:nvPicPr>
        <p:blipFill>
          <a:blip r:embed="rId6"/>
          <a:stretch>
            <a:fillRect/>
          </a:stretch>
        </p:blipFill>
        <p:spPr>
          <a:xfrm>
            <a:off x="9078722" y="3648125"/>
            <a:ext cx="3420050" cy="2623600"/>
          </a:xfrm>
          <a:prstGeom prst="rect">
            <a:avLst/>
          </a:prstGeom>
        </p:spPr>
      </p:pic>
      <p:sp>
        <p:nvSpPr>
          <p:cNvPr id="2" name="Rectangle 1">
            <a:extLst>
              <a:ext uri="{FF2B5EF4-FFF2-40B4-BE49-F238E27FC236}">
                <a16:creationId xmlns:a16="http://schemas.microsoft.com/office/drawing/2014/main" id="{CB796753-B8FA-DBDC-BA41-36F549E9F4A0}"/>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10FDC35-0DB0-AA73-A13A-9C52859DE3C4}"/>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Integration </a:t>
            </a:r>
          </a:p>
        </p:txBody>
      </p:sp>
      <p:sp>
        <p:nvSpPr>
          <p:cNvPr id="4" name="文本框 8">
            <a:extLst>
              <a:ext uri="{FF2B5EF4-FFF2-40B4-BE49-F238E27FC236}">
                <a16:creationId xmlns:a16="http://schemas.microsoft.com/office/drawing/2014/main" id="{F73E1CEE-AC10-8DDC-E67D-78C315B4D77A}"/>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150633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6C43C-379F-2C6D-1B2D-53AE86C92ED3}"/>
              </a:ext>
            </a:extLst>
          </p:cNvPr>
          <p:cNvSpPr>
            <a:spLocks noGrp="1"/>
          </p:cNvSpPr>
          <p:nvPr>
            <p:ph type="title"/>
          </p:nvPr>
        </p:nvSpPr>
        <p:spPr/>
        <p:txBody>
          <a:bodyPr/>
          <a:lstStyle/>
          <a:p>
            <a:r>
              <a:rPr lang="en-US" dirty="0"/>
              <a:t>Schedule</a:t>
            </a:r>
          </a:p>
        </p:txBody>
      </p:sp>
      <p:graphicFrame>
        <p:nvGraphicFramePr>
          <p:cNvPr id="4" name="Content Placeholder 2">
            <a:extLst>
              <a:ext uri="{FF2B5EF4-FFF2-40B4-BE49-F238E27FC236}">
                <a16:creationId xmlns:a16="http://schemas.microsoft.com/office/drawing/2014/main" id="{CD0A054C-EA38-9B3D-0AE3-D01677161A27}"/>
              </a:ext>
            </a:extLst>
          </p:cNvPr>
          <p:cNvGraphicFramePr>
            <a:graphicFrameLocks noGrp="1"/>
          </p:cNvGraphicFramePr>
          <p:nvPr>
            <p:ph sz="half" idx="2"/>
            <p:extLst>
              <p:ext uri="{D42A27DB-BD31-4B8C-83A1-F6EECF244321}">
                <p14:modId xmlns:p14="http://schemas.microsoft.com/office/powerpoint/2010/main" val="2862219030"/>
              </p:ext>
            </p:extLst>
          </p:nvPr>
        </p:nvGraphicFramePr>
        <p:xfrm>
          <a:off x="770467" y="1541190"/>
          <a:ext cx="10866750" cy="4624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007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a:extLst>
              <a:ext uri="{FF2B5EF4-FFF2-40B4-BE49-F238E27FC236}">
                <a16:creationId xmlns:a16="http://schemas.microsoft.com/office/drawing/2014/main" id="{56F6B2A3-6D51-C3DC-5489-35686BF76A55}"/>
              </a:ext>
            </a:extLst>
          </p:cNvPr>
          <p:cNvPicPr>
            <a:picLocks noChangeAspect="1"/>
          </p:cNvPicPr>
          <p:nvPr/>
        </p:nvPicPr>
        <p:blipFill rotWithShape="1">
          <a:blip r:embed="rId2">
            <a:extLst>
              <a:ext uri="{28A0092B-C50C-407E-A947-70E740481C1C}">
                <a14:useLocalDpi xmlns:a14="http://schemas.microsoft.com/office/drawing/2010/main" val="0"/>
              </a:ext>
            </a:extLst>
          </a:blip>
          <a:srcRect b="54036"/>
          <a:stretch/>
        </p:blipFill>
        <p:spPr>
          <a:xfrm>
            <a:off x="335959" y="1148889"/>
            <a:ext cx="8139849" cy="2222054"/>
          </a:xfrm>
          <a:prstGeom prst="rect">
            <a:avLst/>
          </a:prstGeom>
        </p:spPr>
      </p:pic>
      <p:sp>
        <p:nvSpPr>
          <p:cNvPr id="3" name="Rectangle 2">
            <a:extLst>
              <a:ext uri="{FF2B5EF4-FFF2-40B4-BE49-F238E27FC236}">
                <a16:creationId xmlns:a16="http://schemas.microsoft.com/office/drawing/2014/main" id="{678CAE75-4A16-B836-192E-11F96A6738E2}"/>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166308F-4472-9A64-D98A-3A2CBD9B1154}"/>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 Integrative Analytical Tasks </a:t>
            </a:r>
          </a:p>
        </p:txBody>
      </p:sp>
      <p:pic>
        <p:nvPicPr>
          <p:cNvPr id="6" name="图片 4">
            <a:extLst>
              <a:ext uri="{FF2B5EF4-FFF2-40B4-BE49-F238E27FC236}">
                <a16:creationId xmlns:a16="http://schemas.microsoft.com/office/drawing/2014/main" id="{FACD5F52-D168-98B3-4CAF-73AB6FBF4BFF}"/>
              </a:ext>
            </a:extLst>
          </p:cNvPr>
          <p:cNvPicPr>
            <a:picLocks noChangeAspect="1"/>
          </p:cNvPicPr>
          <p:nvPr/>
        </p:nvPicPr>
        <p:blipFill rotWithShape="1">
          <a:blip r:embed="rId2">
            <a:extLst>
              <a:ext uri="{28A0092B-C50C-407E-A947-70E740481C1C}">
                <a14:useLocalDpi xmlns:a14="http://schemas.microsoft.com/office/drawing/2010/main" val="0"/>
              </a:ext>
            </a:extLst>
          </a:blip>
          <a:srcRect l="8476" t="48961" r="65866"/>
          <a:stretch/>
        </p:blipFill>
        <p:spPr>
          <a:xfrm>
            <a:off x="8686341" y="1069793"/>
            <a:ext cx="1757457" cy="2076319"/>
          </a:xfrm>
          <a:prstGeom prst="rect">
            <a:avLst/>
          </a:prstGeom>
        </p:spPr>
      </p:pic>
      <p:pic>
        <p:nvPicPr>
          <p:cNvPr id="4" name="图片 4">
            <a:extLst>
              <a:ext uri="{FF2B5EF4-FFF2-40B4-BE49-F238E27FC236}">
                <a16:creationId xmlns:a16="http://schemas.microsoft.com/office/drawing/2014/main" id="{FB52422A-35F4-107F-DA98-278130F836CD}"/>
              </a:ext>
            </a:extLst>
          </p:cNvPr>
          <p:cNvPicPr>
            <a:picLocks noChangeAspect="1"/>
          </p:cNvPicPr>
          <p:nvPr/>
        </p:nvPicPr>
        <p:blipFill rotWithShape="1">
          <a:blip r:embed="rId2">
            <a:extLst>
              <a:ext uri="{28A0092B-C50C-407E-A947-70E740481C1C}">
                <a14:useLocalDpi xmlns:a14="http://schemas.microsoft.com/office/drawing/2010/main" val="0"/>
              </a:ext>
            </a:extLst>
          </a:blip>
          <a:srcRect l="39792" t="52299" r="40038" b="4438"/>
          <a:stretch/>
        </p:blipFill>
        <p:spPr>
          <a:xfrm>
            <a:off x="10443798" y="1210258"/>
            <a:ext cx="1411491" cy="1798116"/>
          </a:xfrm>
          <a:prstGeom prst="rect">
            <a:avLst/>
          </a:prstGeom>
        </p:spPr>
      </p:pic>
      <p:sp>
        <p:nvSpPr>
          <p:cNvPr id="8" name="文本框 49">
            <a:extLst>
              <a:ext uri="{FF2B5EF4-FFF2-40B4-BE49-F238E27FC236}">
                <a16:creationId xmlns:a16="http://schemas.microsoft.com/office/drawing/2014/main" id="{2FCAAEE7-BC20-7F21-4771-BAC3B3E98AD9}"/>
              </a:ext>
            </a:extLst>
          </p:cNvPr>
          <p:cNvSpPr txBox="1"/>
          <p:nvPr/>
        </p:nvSpPr>
        <p:spPr>
          <a:xfrm>
            <a:off x="-170937" y="646428"/>
            <a:ext cx="5580816" cy="338554"/>
          </a:xfrm>
          <a:prstGeom prst="rect">
            <a:avLst/>
          </a:prstGeom>
          <a:noFill/>
        </p:spPr>
        <p:txBody>
          <a:bodyPr wrap="square" rtlCol="0">
            <a:spAutoFit/>
          </a:bodyPr>
          <a:lstStyle/>
          <a:p>
            <a:pPr algn="ctr"/>
            <a:r>
              <a:rPr lang="en-US" altLang="zh-CN" sz="1600" b="1" dirty="0"/>
              <a:t>Common downstream integrative analytical tasks</a:t>
            </a:r>
          </a:p>
        </p:txBody>
      </p:sp>
      <p:sp>
        <p:nvSpPr>
          <p:cNvPr id="9" name="文本框 8">
            <a:extLst>
              <a:ext uri="{FF2B5EF4-FFF2-40B4-BE49-F238E27FC236}">
                <a16:creationId xmlns:a16="http://schemas.microsoft.com/office/drawing/2014/main" id="{C3E94F43-8DD7-E7E9-4DFF-49D8D16ACE72}"/>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1056799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a:extLst>
              <a:ext uri="{FF2B5EF4-FFF2-40B4-BE49-F238E27FC236}">
                <a16:creationId xmlns:a16="http://schemas.microsoft.com/office/drawing/2014/main" id="{56F6B2A3-6D51-C3DC-5489-35686BF76A55}"/>
              </a:ext>
            </a:extLst>
          </p:cNvPr>
          <p:cNvPicPr>
            <a:picLocks noChangeAspect="1"/>
          </p:cNvPicPr>
          <p:nvPr/>
        </p:nvPicPr>
        <p:blipFill rotWithShape="1">
          <a:blip r:embed="rId2">
            <a:extLst>
              <a:ext uri="{28A0092B-C50C-407E-A947-70E740481C1C}">
                <a14:useLocalDpi xmlns:a14="http://schemas.microsoft.com/office/drawing/2010/main" val="0"/>
              </a:ext>
            </a:extLst>
          </a:blip>
          <a:srcRect b="54036"/>
          <a:stretch/>
        </p:blipFill>
        <p:spPr>
          <a:xfrm>
            <a:off x="335959" y="1148889"/>
            <a:ext cx="8139849" cy="2222054"/>
          </a:xfrm>
          <a:prstGeom prst="rect">
            <a:avLst/>
          </a:prstGeom>
        </p:spPr>
      </p:pic>
      <p:sp>
        <p:nvSpPr>
          <p:cNvPr id="3" name="Rectangle 2">
            <a:extLst>
              <a:ext uri="{FF2B5EF4-FFF2-40B4-BE49-F238E27FC236}">
                <a16:creationId xmlns:a16="http://schemas.microsoft.com/office/drawing/2014/main" id="{678CAE75-4A16-B836-192E-11F96A6738E2}"/>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166308F-4472-9A64-D98A-3A2CBD9B1154}"/>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 Integrative Analytical Tasks </a:t>
            </a:r>
          </a:p>
        </p:txBody>
      </p:sp>
      <p:pic>
        <p:nvPicPr>
          <p:cNvPr id="6" name="图片 4">
            <a:extLst>
              <a:ext uri="{FF2B5EF4-FFF2-40B4-BE49-F238E27FC236}">
                <a16:creationId xmlns:a16="http://schemas.microsoft.com/office/drawing/2014/main" id="{FACD5F52-D168-98B3-4CAF-73AB6FBF4BFF}"/>
              </a:ext>
            </a:extLst>
          </p:cNvPr>
          <p:cNvPicPr>
            <a:picLocks noChangeAspect="1"/>
          </p:cNvPicPr>
          <p:nvPr/>
        </p:nvPicPr>
        <p:blipFill rotWithShape="1">
          <a:blip r:embed="rId2">
            <a:extLst>
              <a:ext uri="{28A0092B-C50C-407E-A947-70E740481C1C}">
                <a14:useLocalDpi xmlns:a14="http://schemas.microsoft.com/office/drawing/2010/main" val="0"/>
              </a:ext>
            </a:extLst>
          </a:blip>
          <a:srcRect l="8476" t="48961" r="65866"/>
          <a:stretch/>
        </p:blipFill>
        <p:spPr>
          <a:xfrm>
            <a:off x="8686341" y="1069793"/>
            <a:ext cx="1757457" cy="2076319"/>
          </a:xfrm>
          <a:prstGeom prst="rect">
            <a:avLst/>
          </a:prstGeom>
        </p:spPr>
      </p:pic>
      <p:pic>
        <p:nvPicPr>
          <p:cNvPr id="4" name="图片 4">
            <a:extLst>
              <a:ext uri="{FF2B5EF4-FFF2-40B4-BE49-F238E27FC236}">
                <a16:creationId xmlns:a16="http://schemas.microsoft.com/office/drawing/2014/main" id="{FB52422A-35F4-107F-DA98-278130F836CD}"/>
              </a:ext>
            </a:extLst>
          </p:cNvPr>
          <p:cNvPicPr>
            <a:picLocks noChangeAspect="1"/>
          </p:cNvPicPr>
          <p:nvPr/>
        </p:nvPicPr>
        <p:blipFill rotWithShape="1">
          <a:blip r:embed="rId2">
            <a:extLst>
              <a:ext uri="{28A0092B-C50C-407E-A947-70E740481C1C}">
                <a14:useLocalDpi xmlns:a14="http://schemas.microsoft.com/office/drawing/2010/main" val="0"/>
              </a:ext>
            </a:extLst>
          </a:blip>
          <a:srcRect l="39792" t="52299" r="40038" b="4438"/>
          <a:stretch/>
        </p:blipFill>
        <p:spPr>
          <a:xfrm>
            <a:off x="10443798" y="1210258"/>
            <a:ext cx="1411491" cy="1798116"/>
          </a:xfrm>
          <a:prstGeom prst="rect">
            <a:avLst/>
          </a:prstGeom>
        </p:spPr>
      </p:pic>
      <p:sp>
        <p:nvSpPr>
          <p:cNvPr id="8" name="文本框 49">
            <a:extLst>
              <a:ext uri="{FF2B5EF4-FFF2-40B4-BE49-F238E27FC236}">
                <a16:creationId xmlns:a16="http://schemas.microsoft.com/office/drawing/2014/main" id="{2FCAAEE7-BC20-7F21-4771-BAC3B3E98AD9}"/>
              </a:ext>
            </a:extLst>
          </p:cNvPr>
          <p:cNvSpPr txBox="1"/>
          <p:nvPr/>
        </p:nvSpPr>
        <p:spPr>
          <a:xfrm>
            <a:off x="-170937" y="646428"/>
            <a:ext cx="5580816" cy="338554"/>
          </a:xfrm>
          <a:prstGeom prst="rect">
            <a:avLst/>
          </a:prstGeom>
          <a:noFill/>
        </p:spPr>
        <p:txBody>
          <a:bodyPr wrap="square" rtlCol="0">
            <a:spAutoFit/>
          </a:bodyPr>
          <a:lstStyle/>
          <a:p>
            <a:pPr algn="ctr"/>
            <a:r>
              <a:rPr lang="en-US" altLang="zh-CN" sz="1600" b="1" dirty="0"/>
              <a:t>Common downstream integrative analytical tasks</a:t>
            </a:r>
          </a:p>
        </p:txBody>
      </p:sp>
      <p:sp>
        <p:nvSpPr>
          <p:cNvPr id="7" name="Rectangle 6">
            <a:extLst>
              <a:ext uri="{FF2B5EF4-FFF2-40B4-BE49-F238E27FC236}">
                <a16:creationId xmlns:a16="http://schemas.microsoft.com/office/drawing/2014/main" id="{91737DB6-4734-ED1D-7408-B99916B12826}"/>
              </a:ext>
            </a:extLst>
          </p:cNvPr>
          <p:cNvSpPr/>
          <p:nvPr/>
        </p:nvSpPr>
        <p:spPr>
          <a:xfrm>
            <a:off x="280030" y="1210258"/>
            <a:ext cx="1831068" cy="20300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BAB6DD6C-4107-C628-847C-40BE53737BF9}"/>
              </a:ext>
            </a:extLst>
          </p:cNvPr>
          <p:cNvPicPr>
            <a:picLocks noChangeAspect="1"/>
          </p:cNvPicPr>
          <p:nvPr/>
        </p:nvPicPr>
        <p:blipFill rotWithShape="1">
          <a:blip r:embed="rId3"/>
          <a:srcRect t="2089" b="-1"/>
          <a:stretch/>
        </p:blipFill>
        <p:spPr>
          <a:xfrm>
            <a:off x="4090949" y="4285007"/>
            <a:ext cx="3770436" cy="1728271"/>
          </a:xfrm>
          <a:prstGeom prst="rect">
            <a:avLst/>
          </a:prstGeom>
        </p:spPr>
      </p:pic>
      <p:cxnSp>
        <p:nvCxnSpPr>
          <p:cNvPr id="11" name="Straight Connector 10">
            <a:extLst>
              <a:ext uri="{FF2B5EF4-FFF2-40B4-BE49-F238E27FC236}">
                <a16:creationId xmlns:a16="http://schemas.microsoft.com/office/drawing/2014/main" id="{1D4D618F-F660-FE09-703D-A83B69B0B3B3}"/>
              </a:ext>
            </a:extLst>
          </p:cNvPr>
          <p:cNvCxnSpPr/>
          <p:nvPr/>
        </p:nvCxnSpPr>
        <p:spPr>
          <a:xfrm>
            <a:off x="171834" y="3633052"/>
            <a:ext cx="11807420"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26223CD0-13BD-93CA-D5D6-C658B354847C}"/>
              </a:ext>
            </a:extLst>
          </p:cNvPr>
          <p:cNvSpPr/>
          <p:nvPr/>
        </p:nvSpPr>
        <p:spPr>
          <a:xfrm>
            <a:off x="2111097" y="1210258"/>
            <a:ext cx="9744191" cy="2030032"/>
          </a:xfrm>
          <a:prstGeom prst="rect">
            <a:avLst/>
          </a:prstGeom>
          <a:solidFill>
            <a:srgbClr val="BFBFBF">
              <a:alpha val="74118"/>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文本框 8">
            <a:extLst>
              <a:ext uri="{FF2B5EF4-FFF2-40B4-BE49-F238E27FC236}">
                <a16:creationId xmlns:a16="http://schemas.microsoft.com/office/drawing/2014/main" id="{20F93B0B-5A42-F5BE-6A17-B906F9D61AA4}"/>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3631693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a:extLst>
              <a:ext uri="{FF2B5EF4-FFF2-40B4-BE49-F238E27FC236}">
                <a16:creationId xmlns:a16="http://schemas.microsoft.com/office/drawing/2014/main" id="{56F6B2A3-6D51-C3DC-5489-35686BF76A55}"/>
              </a:ext>
            </a:extLst>
          </p:cNvPr>
          <p:cNvPicPr>
            <a:picLocks noChangeAspect="1"/>
          </p:cNvPicPr>
          <p:nvPr/>
        </p:nvPicPr>
        <p:blipFill rotWithShape="1">
          <a:blip r:embed="rId2">
            <a:extLst>
              <a:ext uri="{28A0092B-C50C-407E-A947-70E740481C1C}">
                <a14:useLocalDpi xmlns:a14="http://schemas.microsoft.com/office/drawing/2010/main" val="0"/>
              </a:ext>
            </a:extLst>
          </a:blip>
          <a:srcRect b="54036"/>
          <a:stretch/>
        </p:blipFill>
        <p:spPr>
          <a:xfrm>
            <a:off x="335959" y="1148889"/>
            <a:ext cx="8139849" cy="2222054"/>
          </a:xfrm>
          <a:prstGeom prst="rect">
            <a:avLst/>
          </a:prstGeom>
        </p:spPr>
      </p:pic>
      <p:sp>
        <p:nvSpPr>
          <p:cNvPr id="3" name="Rectangle 2">
            <a:extLst>
              <a:ext uri="{FF2B5EF4-FFF2-40B4-BE49-F238E27FC236}">
                <a16:creationId xmlns:a16="http://schemas.microsoft.com/office/drawing/2014/main" id="{678CAE75-4A16-B836-192E-11F96A6738E2}"/>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166308F-4472-9A64-D98A-3A2CBD9B1154}"/>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 Integrative Analytical Tasks </a:t>
            </a:r>
          </a:p>
        </p:txBody>
      </p:sp>
      <p:pic>
        <p:nvPicPr>
          <p:cNvPr id="6" name="图片 4">
            <a:extLst>
              <a:ext uri="{FF2B5EF4-FFF2-40B4-BE49-F238E27FC236}">
                <a16:creationId xmlns:a16="http://schemas.microsoft.com/office/drawing/2014/main" id="{FACD5F52-D168-98B3-4CAF-73AB6FBF4BFF}"/>
              </a:ext>
            </a:extLst>
          </p:cNvPr>
          <p:cNvPicPr>
            <a:picLocks noChangeAspect="1"/>
          </p:cNvPicPr>
          <p:nvPr/>
        </p:nvPicPr>
        <p:blipFill rotWithShape="1">
          <a:blip r:embed="rId2">
            <a:extLst>
              <a:ext uri="{28A0092B-C50C-407E-A947-70E740481C1C}">
                <a14:useLocalDpi xmlns:a14="http://schemas.microsoft.com/office/drawing/2010/main" val="0"/>
              </a:ext>
            </a:extLst>
          </a:blip>
          <a:srcRect l="8476" t="48961" r="65866"/>
          <a:stretch/>
        </p:blipFill>
        <p:spPr>
          <a:xfrm>
            <a:off x="8686341" y="1069793"/>
            <a:ext cx="1757457" cy="2076319"/>
          </a:xfrm>
          <a:prstGeom prst="rect">
            <a:avLst/>
          </a:prstGeom>
        </p:spPr>
      </p:pic>
      <p:pic>
        <p:nvPicPr>
          <p:cNvPr id="4" name="图片 4">
            <a:extLst>
              <a:ext uri="{FF2B5EF4-FFF2-40B4-BE49-F238E27FC236}">
                <a16:creationId xmlns:a16="http://schemas.microsoft.com/office/drawing/2014/main" id="{FB52422A-35F4-107F-DA98-278130F836CD}"/>
              </a:ext>
            </a:extLst>
          </p:cNvPr>
          <p:cNvPicPr>
            <a:picLocks noChangeAspect="1"/>
          </p:cNvPicPr>
          <p:nvPr/>
        </p:nvPicPr>
        <p:blipFill rotWithShape="1">
          <a:blip r:embed="rId2">
            <a:extLst>
              <a:ext uri="{28A0092B-C50C-407E-A947-70E740481C1C}">
                <a14:useLocalDpi xmlns:a14="http://schemas.microsoft.com/office/drawing/2010/main" val="0"/>
              </a:ext>
            </a:extLst>
          </a:blip>
          <a:srcRect l="39792" t="52299" r="40038" b="4438"/>
          <a:stretch/>
        </p:blipFill>
        <p:spPr>
          <a:xfrm>
            <a:off x="10443798" y="1210258"/>
            <a:ext cx="1411491" cy="1798116"/>
          </a:xfrm>
          <a:prstGeom prst="rect">
            <a:avLst/>
          </a:prstGeom>
        </p:spPr>
      </p:pic>
      <p:sp>
        <p:nvSpPr>
          <p:cNvPr id="8" name="文本框 49">
            <a:extLst>
              <a:ext uri="{FF2B5EF4-FFF2-40B4-BE49-F238E27FC236}">
                <a16:creationId xmlns:a16="http://schemas.microsoft.com/office/drawing/2014/main" id="{2FCAAEE7-BC20-7F21-4771-BAC3B3E98AD9}"/>
              </a:ext>
            </a:extLst>
          </p:cNvPr>
          <p:cNvSpPr txBox="1"/>
          <p:nvPr/>
        </p:nvSpPr>
        <p:spPr>
          <a:xfrm>
            <a:off x="-170937" y="646428"/>
            <a:ext cx="5580816" cy="338554"/>
          </a:xfrm>
          <a:prstGeom prst="rect">
            <a:avLst/>
          </a:prstGeom>
          <a:noFill/>
        </p:spPr>
        <p:txBody>
          <a:bodyPr wrap="square" rtlCol="0">
            <a:spAutoFit/>
          </a:bodyPr>
          <a:lstStyle/>
          <a:p>
            <a:pPr algn="ctr"/>
            <a:r>
              <a:rPr lang="en-US" altLang="zh-CN" sz="1600" b="1" dirty="0"/>
              <a:t>Common downstream integrative analytical tasks</a:t>
            </a:r>
          </a:p>
        </p:txBody>
      </p:sp>
      <p:sp>
        <p:nvSpPr>
          <p:cNvPr id="7" name="Rectangle 6">
            <a:extLst>
              <a:ext uri="{FF2B5EF4-FFF2-40B4-BE49-F238E27FC236}">
                <a16:creationId xmlns:a16="http://schemas.microsoft.com/office/drawing/2014/main" id="{91737DB6-4734-ED1D-7408-B99916B12826}"/>
              </a:ext>
            </a:extLst>
          </p:cNvPr>
          <p:cNvSpPr/>
          <p:nvPr/>
        </p:nvSpPr>
        <p:spPr>
          <a:xfrm>
            <a:off x="2348169" y="1210258"/>
            <a:ext cx="2027449" cy="20300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D4D618F-F660-FE09-703D-A83B69B0B3B3}"/>
              </a:ext>
            </a:extLst>
          </p:cNvPr>
          <p:cNvCxnSpPr/>
          <p:nvPr/>
        </p:nvCxnSpPr>
        <p:spPr>
          <a:xfrm>
            <a:off x="171834" y="3633052"/>
            <a:ext cx="11807420"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26223CD0-13BD-93CA-D5D6-C658B354847C}"/>
              </a:ext>
            </a:extLst>
          </p:cNvPr>
          <p:cNvSpPr/>
          <p:nvPr/>
        </p:nvSpPr>
        <p:spPr>
          <a:xfrm>
            <a:off x="4375618" y="1210258"/>
            <a:ext cx="7479670" cy="2030032"/>
          </a:xfrm>
          <a:prstGeom prst="rect">
            <a:avLst/>
          </a:prstGeom>
          <a:solidFill>
            <a:srgbClr val="BFBFBF">
              <a:alpha val="74118"/>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55EF43C-75F9-7E54-75E7-E69D383BACE7}"/>
              </a:ext>
            </a:extLst>
          </p:cNvPr>
          <p:cNvSpPr/>
          <p:nvPr/>
        </p:nvSpPr>
        <p:spPr>
          <a:xfrm>
            <a:off x="335958" y="1210258"/>
            <a:ext cx="2012210" cy="2030032"/>
          </a:xfrm>
          <a:prstGeom prst="rect">
            <a:avLst/>
          </a:prstGeom>
          <a:solidFill>
            <a:srgbClr val="BFBFBF">
              <a:alpha val="74118"/>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A6697B6C-BEAB-2B6F-D0A6-2F53B04D43CC}"/>
              </a:ext>
            </a:extLst>
          </p:cNvPr>
          <p:cNvPicPr>
            <a:picLocks noChangeAspect="1"/>
          </p:cNvPicPr>
          <p:nvPr/>
        </p:nvPicPr>
        <p:blipFill>
          <a:blip r:embed="rId3"/>
          <a:stretch>
            <a:fillRect/>
          </a:stretch>
        </p:blipFill>
        <p:spPr>
          <a:xfrm>
            <a:off x="4240522" y="4305057"/>
            <a:ext cx="3209690" cy="1583303"/>
          </a:xfrm>
          <a:prstGeom prst="rect">
            <a:avLst/>
          </a:prstGeom>
        </p:spPr>
      </p:pic>
      <p:sp>
        <p:nvSpPr>
          <p:cNvPr id="14" name="文本框 8">
            <a:extLst>
              <a:ext uri="{FF2B5EF4-FFF2-40B4-BE49-F238E27FC236}">
                <a16:creationId xmlns:a16="http://schemas.microsoft.com/office/drawing/2014/main" id="{FD71066E-6015-029A-5523-69FD7B57015F}"/>
              </a:ext>
            </a:extLst>
          </p:cNvPr>
          <p:cNvSpPr txBox="1"/>
          <p:nvPr/>
        </p:nvSpPr>
        <p:spPr>
          <a:xfrm>
            <a:off x="9818034" y="6576676"/>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313497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a:extLst>
              <a:ext uri="{FF2B5EF4-FFF2-40B4-BE49-F238E27FC236}">
                <a16:creationId xmlns:a16="http://schemas.microsoft.com/office/drawing/2014/main" id="{56F6B2A3-6D51-C3DC-5489-35686BF76A55}"/>
              </a:ext>
            </a:extLst>
          </p:cNvPr>
          <p:cNvPicPr>
            <a:picLocks noChangeAspect="1"/>
          </p:cNvPicPr>
          <p:nvPr/>
        </p:nvPicPr>
        <p:blipFill rotWithShape="1">
          <a:blip r:embed="rId2">
            <a:extLst>
              <a:ext uri="{28A0092B-C50C-407E-A947-70E740481C1C}">
                <a14:useLocalDpi xmlns:a14="http://schemas.microsoft.com/office/drawing/2010/main" val="0"/>
              </a:ext>
            </a:extLst>
          </a:blip>
          <a:srcRect b="54036"/>
          <a:stretch/>
        </p:blipFill>
        <p:spPr>
          <a:xfrm>
            <a:off x="335959" y="1148889"/>
            <a:ext cx="8139849" cy="2222054"/>
          </a:xfrm>
          <a:prstGeom prst="rect">
            <a:avLst/>
          </a:prstGeom>
        </p:spPr>
      </p:pic>
      <p:sp>
        <p:nvSpPr>
          <p:cNvPr id="3" name="Rectangle 2">
            <a:extLst>
              <a:ext uri="{FF2B5EF4-FFF2-40B4-BE49-F238E27FC236}">
                <a16:creationId xmlns:a16="http://schemas.microsoft.com/office/drawing/2014/main" id="{678CAE75-4A16-B836-192E-11F96A6738E2}"/>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166308F-4472-9A64-D98A-3A2CBD9B1154}"/>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 Integrative Analytical Tasks </a:t>
            </a:r>
          </a:p>
        </p:txBody>
      </p:sp>
      <p:pic>
        <p:nvPicPr>
          <p:cNvPr id="6" name="图片 4">
            <a:extLst>
              <a:ext uri="{FF2B5EF4-FFF2-40B4-BE49-F238E27FC236}">
                <a16:creationId xmlns:a16="http://schemas.microsoft.com/office/drawing/2014/main" id="{FACD5F52-D168-98B3-4CAF-73AB6FBF4BFF}"/>
              </a:ext>
            </a:extLst>
          </p:cNvPr>
          <p:cNvPicPr>
            <a:picLocks noChangeAspect="1"/>
          </p:cNvPicPr>
          <p:nvPr/>
        </p:nvPicPr>
        <p:blipFill rotWithShape="1">
          <a:blip r:embed="rId2">
            <a:extLst>
              <a:ext uri="{28A0092B-C50C-407E-A947-70E740481C1C}">
                <a14:useLocalDpi xmlns:a14="http://schemas.microsoft.com/office/drawing/2010/main" val="0"/>
              </a:ext>
            </a:extLst>
          </a:blip>
          <a:srcRect l="8476" t="48961" r="65866"/>
          <a:stretch/>
        </p:blipFill>
        <p:spPr>
          <a:xfrm>
            <a:off x="8686341" y="1069793"/>
            <a:ext cx="1757457" cy="2076319"/>
          </a:xfrm>
          <a:prstGeom prst="rect">
            <a:avLst/>
          </a:prstGeom>
        </p:spPr>
      </p:pic>
      <p:pic>
        <p:nvPicPr>
          <p:cNvPr id="4" name="图片 4">
            <a:extLst>
              <a:ext uri="{FF2B5EF4-FFF2-40B4-BE49-F238E27FC236}">
                <a16:creationId xmlns:a16="http://schemas.microsoft.com/office/drawing/2014/main" id="{FB52422A-35F4-107F-DA98-278130F836CD}"/>
              </a:ext>
            </a:extLst>
          </p:cNvPr>
          <p:cNvPicPr>
            <a:picLocks noChangeAspect="1"/>
          </p:cNvPicPr>
          <p:nvPr/>
        </p:nvPicPr>
        <p:blipFill rotWithShape="1">
          <a:blip r:embed="rId2">
            <a:extLst>
              <a:ext uri="{28A0092B-C50C-407E-A947-70E740481C1C}">
                <a14:useLocalDpi xmlns:a14="http://schemas.microsoft.com/office/drawing/2010/main" val="0"/>
              </a:ext>
            </a:extLst>
          </a:blip>
          <a:srcRect l="39792" t="52299" r="40038" b="4438"/>
          <a:stretch/>
        </p:blipFill>
        <p:spPr>
          <a:xfrm>
            <a:off x="10443798" y="1210258"/>
            <a:ext cx="1411491" cy="1798116"/>
          </a:xfrm>
          <a:prstGeom prst="rect">
            <a:avLst/>
          </a:prstGeom>
        </p:spPr>
      </p:pic>
      <p:sp>
        <p:nvSpPr>
          <p:cNvPr id="8" name="文本框 49">
            <a:extLst>
              <a:ext uri="{FF2B5EF4-FFF2-40B4-BE49-F238E27FC236}">
                <a16:creationId xmlns:a16="http://schemas.microsoft.com/office/drawing/2014/main" id="{2FCAAEE7-BC20-7F21-4771-BAC3B3E98AD9}"/>
              </a:ext>
            </a:extLst>
          </p:cNvPr>
          <p:cNvSpPr txBox="1"/>
          <p:nvPr/>
        </p:nvSpPr>
        <p:spPr>
          <a:xfrm>
            <a:off x="-170937" y="646428"/>
            <a:ext cx="5580816" cy="338554"/>
          </a:xfrm>
          <a:prstGeom prst="rect">
            <a:avLst/>
          </a:prstGeom>
          <a:noFill/>
        </p:spPr>
        <p:txBody>
          <a:bodyPr wrap="square" rtlCol="0">
            <a:spAutoFit/>
          </a:bodyPr>
          <a:lstStyle/>
          <a:p>
            <a:pPr algn="ctr"/>
            <a:r>
              <a:rPr lang="en-US" altLang="zh-CN" sz="1600" b="1" dirty="0"/>
              <a:t>Common downstream integrative analytical tasks</a:t>
            </a:r>
          </a:p>
        </p:txBody>
      </p:sp>
      <p:sp>
        <p:nvSpPr>
          <p:cNvPr id="7" name="Rectangle 6">
            <a:extLst>
              <a:ext uri="{FF2B5EF4-FFF2-40B4-BE49-F238E27FC236}">
                <a16:creationId xmlns:a16="http://schemas.microsoft.com/office/drawing/2014/main" id="{91737DB6-4734-ED1D-7408-B99916B12826}"/>
              </a:ext>
            </a:extLst>
          </p:cNvPr>
          <p:cNvSpPr/>
          <p:nvPr/>
        </p:nvSpPr>
        <p:spPr>
          <a:xfrm>
            <a:off x="4375618" y="1200107"/>
            <a:ext cx="4146676" cy="20300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D4D618F-F660-FE09-703D-A83B69B0B3B3}"/>
              </a:ext>
            </a:extLst>
          </p:cNvPr>
          <p:cNvCxnSpPr/>
          <p:nvPr/>
        </p:nvCxnSpPr>
        <p:spPr>
          <a:xfrm>
            <a:off x="171834" y="3633052"/>
            <a:ext cx="11807420"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26223CD0-13BD-93CA-D5D6-C658B354847C}"/>
              </a:ext>
            </a:extLst>
          </p:cNvPr>
          <p:cNvSpPr/>
          <p:nvPr/>
        </p:nvSpPr>
        <p:spPr>
          <a:xfrm>
            <a:off x="8522294" y="1210258"/>
            <a:ext cx="3332993" cy="2030032"/>
          </a:xfrm>
          <a:prstGeom prst="rect">
            <a:avLst/>
          </a:prstGeom>
          <a:solidFill>
            <a:srgbClr val="BFBFBF">
              <a:alpha val="74118"/>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55EF43C-75F9-7E54-75E7-E69D383BACE7}"/>
              </a:ext>
            </a:extLst>
          </p:cNvPr>
          <p:cNvSpPr/>
          <p:nvPr/>
        </p:nvSpPr>
        <p:spPr>
          <a:xfrm>
            <a:off x="335957" y="1210258"/>
            <a:ext cx="4039661" cy="2030032"/>
          </a:xfrm>
          <a:prstGeom prst="rect">
            <a:avLst/>
          </a:prstGeom>
          <a:solidFill>
            <a:srgbClr val="BFBFBF">
              <a:alpha val="74118"/>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1B275620-D445-9B55-C689-9993A3EB838C}"/>
              </a:ext>
            </a:extLst>
          </p:cNvPr>
          <p:cNvPicPr>
            <a:picLocks noChangeAspect="1"/>
          </p:cNvPicPr>
          <p:nvPr/>
        </p:nvPicPr>
        <p:blipFill rotWithShape="1">
          <a:blip r:embed="rId3"/>
          <a:srcRect t="1" b="2243"/>
          <a:stretch/>
        </p:blipFill>
        <p:spPr>
          <a:xfrm>
            <a:off x="4064000" y="4257731"/>
            <a:ext cx="4064000" cy="1837436"/>
          </a:xfrm>
          <a:prstGeom prst="rect">
            <a:avLst/>
          </a:prstGeom>
        </p:spPr>
      </p:pic>
      <p:sp>
        <p:nvSpPr>
          <p:cNvPr id="14" name="文本框 8">
            <a:extLst>
              <a:ext uri="{FF2B5EF4-FFF2-40B4-BE49-F238E27FC236}">
                <a16:creationId xmlns:a16="http://schemas.microsoft.com/office/drawing/2014/main" id="{E2CD8BF7-D949-9B2D-82CD-F2B95770AB30}"/>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491159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a:extLst>
              <a:ext uri="{FF2B5EF4-FFF2-40B4-BE49-F238E27FC236}">
                <a16:creationId xmlns:a16="http://schemas.microsoft.com/office/drawing/2014/main" id="{56F6B2A3-6D51-C3DC-5489-35686BF76A55}"/>
              </a:ext>
            </a:extLst>
          </p:cNvPr>
          <p:cNvPicPr>
            <a:picLocks noChangeAspect="1"/>
          </p:cNvPicPr>
          <p:nvPr/>
        </p:nvPicPr>
        <p:blipFill rotWithShape="1">
          <a:blip r:embed="rId2">
            <a:extLst>
              <a:ext uri="{28A0092B-C50C-407E-A947-70E740481C1C}">
                <a14:useLocalDpi xmlns:a14="http://schemas.microsoft.com/office/drawing/2010/main" val="0"/>
              </a:ext>
            </a:extLst>
          </a:blip>
          <a:srcRect b="54036"/>
          <a:stretch/>
        </p:blipFill>
        <p:spPr>
          <a:xfrm>
            <a:off x="335959" y="1148889"/>
            <a:ext cx="8139849" cy="2222054"/>
          </a:xfrm>
          <a:prstGeom prst="rect">
            <a:avLst/>
          </a:prstGeom>
        </p:spPr>
      </p:pic>
      <p:sp>
        <p:nvSpPr>
          <p:cNvPr id="3" name="Rectangle 2">
            <a:extLst>
              <a:ext uri="{FF2B5EF4-FFF2-40B4-BE49-F238E27FC236}">
                <a16:creationId xmlns:a16="http://schemas.microsoft.com/office/drawing/2014/main" id="{678CAE75-4A16-B836-192E-11F96A6738E2}"/>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166308F-4472-9A64-D98A-3A2CBD9B1154}"/>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 Integrative Analytical Tasks </a:t>
            </a:r>
          </a:p>
        </p:txBody>
      </p:sp>
      <p:pic>
        <p:nvPicPr>
          <p:cNvPr id="6" name="图片 4">
            <a:extLst>
              <a:ext uri="{FF2B5EF4-FFF2-40B4-BE49-F238E27FC236}">
                <a16:creationId xmlns:a16="http://schemas.microsoft.com/office/drawing/2014/main" id="{FACD5F52-D168-98B3-4CAF-73AB6FBF4BFF}"/>
              </a:ext>
            </a:extLst>
          </p:cNvPr>
          <p:cNvPicPr>
            <a:picLocks noChangeAspect="1"/>
          </p:cNvPicPr>
          <p:nvPr/>
        </p:nvPicPr>
        <p:blipFill rotWithShape="1">
          <a:blip r:embed="rId2">
            <a:extLst>
              <a:ext uri="{28A0092B-C50C-407E-A947-70E740481C1C}">
                <a14:useLocalDpi xmlns:a14="http://schemas.microsoft.com/office/drawing/2010/main" val="0"/>
              </a:ext>
            </a:extLst>
          </a:blip>
          <a:srcRect l="8476" t="48961" r="65866"/>
          <a:stretch/>
        </p:blipFill>
        <p:spPr>
          <a:xfrm>
            <a:off x="8686341" y="1069793"/>
            <a:ext cx="1757457" cy="2076319"/>
          </a:xfrm>
          <a:prstGeom prst="rect">
            <a:avLst/>
          </a:prstGeom>
        </p:spPr>
      </p:pic>
      <p:pic>
        <p:nvPicPr>
          <p:cNvPr id="4" name="图片 4">
            <a:extLst>
              <a:ext uri="{FF2B5EF4-FFF2-40B4-BE49-F238E27FC236}">
                <a16:creationId xmlns:a16="http://schemas.microsoft.com/office/drawing/2014/main" id="{FB52422A-35F4-107F-DA98-278130F836CD}"/>
              </a:ext>
            </a:extLst>
          </p:cNvPr>
          <p:cNvPicPr>
            <a:picLocks noChangeAspect="1"/>
          </p:cNvPicPr>
          <p:nvPr/>
        </p:nvPicPr>
        <p:blipFill rotWithShape="1">
          <a:blip r:embed="rId2">
            <a:extLst>
              <a:ext uri="{28A0092B-C50C-407E-A947-70E740481C1C}">
                <a14:useLocalDpi xmlns:a14="http://schemas.microsoft.com/office/drawing/2010/main" val="0"/>
              </a:ext>
            </a:extLst>
          </a:blip>
          <a:srcRect l="39792" t="52299" r="40038" b="4438"/>
          <a:stretch/>
        </p:blipFill>
        <p:spPr>
          <a:xfrm>
            <a:off x="10443798" y="1210258"/>
            <a:ext cx="1411491" cy="1798116"/>
          </a:xfrm>
          <a:prstGeom prst="rect">
            <a:avLst/>
          </a:prstGeom>
        </p:spPr>
      </p:pic>
      <p:sp>
        <p:nvSpPr>
          <p:cNvPr id="8" name="文本框 49">
            <a:extLst>
              <a:ext uri="{FF2B5EF4-FFF2-40B4-BE49-F238E27FC236}">
                <a16:creationId xmlns:a16="http://schemas.microsoft.com/office/drawing/2014/main" id="{2FCAAEE7-BC20-7F21-4771-BAC3B3E98AD9}"/>
              </a:ext>
            </a:extLst>
          </p:cNvPr>
          <p:cNvSpPr txBox="1"/>
          <p:nvPr/>
        </p:nvSpPr>
        <p:spPr>
          <a:xfrm>
            <a:off x="-170937" y="646428"/>
            <a:ext cx="5580816" cy="338554"/>
          </a:xfrm>
          <a:prstGeom prst="rect">
            <a:avLst/>
          </a:prstGeom>
          <a:noFill/>
        </p:spPr>
        <p:txBody>
          <a:bodyPr wrap="square" rtlCol="0">
            <a:spAutoFit/>
          </a:bodyPr>
          <a:lstStyle/>
          <a:p>
            <a:pPr algn="ctr"/>
            <a:r>
              <a:rPr lang="en-US" altLang="zh-CN" sz="1600" b="1" dirty="0"/>
              <a:t>Common downstream integrative analytical tasks</a:t>
            </a:r>
          </a:p>
        </p:txBody>
      </p:sp>
      <p:sp>
        <p:nvSpPr>
          <p:cNvPr id="7" name="Rectangle 6">
            <a:extLst>
              <a:ext uri="{FF2B5EF4-FFF2-40B4-BE49-F238E27FC236}">
                <a16:creationId xmlns:a16="http://schemas.microsoft.com/office/drawing/2014/main" id="{91737DB6-4734-ED1D-7408-B99916B12826}"/>
              </a:ext>
            </a:extLst>
          </p:cNvPr>
          <p:cNvSpPr/>
          <p:nvPr/>
        </p:nvSpPr>
        <p:spPr>
          <a:xfrm>
            <a:off x="8686341" y="1218723"/>
            <a:ext cx="1531580" cy="20300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D4D618F-F660-FE09-703D-A83B69B0B3B3}"/>
              </a:ext>
            </a:extLst>
          </p:cNvPr>
          <p:cNvCxnSpPr/>
          <p:nvPr/>
        </p:nvCxnSpPr>
        <p:spPr>
          <a:xfrm>
            <a:off x="171834" y="3633052"/>
            <a:ext cx="11807420"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26223CD0-13BD-93CA-D5D6-C658B354847C}"/>
              </a:ext>
            </a:extLst>
          </p:cNvPr>
          <p:cNvSpPr/>
          <p:nvPr/>
        </p:nvSpPr>
        <p:spPr>
          <a:xfrm>
            <a:off x="10233264" y="1210258"/>
            <a:ext cx="1622023" cy="2030032"/>
          </a:xfrm>
          <a:prstGeom prst="rect">
            <a:avLst/>
          </a:prstGeom>
          <a:solidFill>
            <a:srgbClr val="BFBFBF">
              <a:alpha val="74118"/>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55EF43C-75F9-7E54-75E7-E69D383BACE7}"/>
              </a:ext>
            </a:extLst>
          </p:cNvPr>
          <p:cNvSpPr/>
          <p:nvPr/>
        </p:nvSpPr>
        <p:spPr>
          <a:xfrm>
            <a:off x="335958" y="1210258"/>
            <a:ext cx="8335040" cy="2030032"/>
          </a:xfrm>
          <a:prstGeom prst="rect">
            <a:avLst/>
          </a:prstGeom>
          <a:solidFill>
            <a:srgbClr val="BFBFBF">
              <a:alpha val="74118"/>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485B27E-4FFA-766C-0ECD-44780A3F9AD1}"/>
              </a:ext>
            </a:extLst>
          </p:cNvPr>
          <p:cNvPicPr>
            <a:picLocks noChangeAspect="1"/>
          </p:cNvPicPr>
          <p:nvPr/>
        </p:nvPicPr>
        <p:blipFill>
          <a:blip r:embed="rId3"/>
          <a:stretch>
            <a:fillRect/>
          </a:stretch>
        </p:blipFill>
        <p:spPr>
          <a:xfrm>
            <a:off x="4306812" y="4333152"/>
            <a:ext cx="3578375" cy="1685861"/>
          </a:xfrm>
          <a:prstGeom prst="rect">
            <a:avLst/>
          </a:prstGeom>
        </p:spPr>
      </p:pic>
      <p:sp>
        <p:nvSpPr>
          <p:cNvPr id="14" name="文本框 8">
            <a:extLst>
              <a:ext uri="{FF2B5EF4-FFF2-40B4-BE49-F238E27FC236}">
                <a16:creationId xmlns:a16="http://schemas.microsoft.com/office/drawing/2014/main" id="{17D3A955-6815-8BD1-60A2-2892F070D416}"/>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420211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a:extLst>
              <a:ext uri="{FF2B5EF4-FFF2-40B4-BE49-F238E27FC236}">
                <a16:creationId xmlns:a16="http://schemas.microsoft.com/office/drawing/2014/main" id="{56F6B2A3-6D51-C3DC-5489-35686BF76A55}"/>
              </a:ext>
            </a:extLst>
          </p:cNvPr>
          <p:cNvPicPr>
            <a:picLocks noChangeAspect="1"/>
          </p:cNvPicPr>
          <p:nvPr/>
        </p:nvPicPr>
        <p:blipFill rotWithShape="1">
          <a:blip r:embed="rId2">
            <a:extLst>
              <a:ext uri="{28A0092B-C50C-407E-A947-70E740481C1C}">
                <a14:useLocalDpi xmlns:a14="http://schemas.microsoft.com/office/drawing/2010/main" val="0"/>
              </a:ext>
            </a:extLst>
          </a:blip>
          <a:srcRect b="54036"/>
          <a:stretch/>
        </p:blipFill>
        <p:spPr>
          <a:xfrm>
            <a:off x="335959" y="1148889"/>
            <a:ext cx="8139849" cy="2222054"/>
          </a:xfrm>
          <a:prstGeom prst="rect">
            <a:avLst/>
          </a:prstGeom>
        </p:spPr>
      </p:pic>
      <p:sp>
        <p:nvSpPr>
          <p:cNvPr id="3" name="Rectangle 2">
            <a:extLst>
              <a:ext uri="{FF2B5EF4-FFF2-40B4-BE49-F238E27FC236}">
                <a16:creationId xmlns:a16="http://schemas.microsoft.com/office/drawing/2014/main" id="{678CAE75-4A16-B836-192E-11F96A6738E2}"/>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166308F-4472-9A64-D98A-3A2CBD9B1154}"/>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 Data – Integrative Analytical Tasks </a:t>
            </a:r>
          </a:p>
        </p:txBody>
      </p:sp>
      <p:pic>
        <p:nvPicPr>
          <p:cNvPr id="6" name="图片 4">
            <a:extLst>
              <a:ext uri="{FF2B5EF4-FFF2-40B4-BE49-F238E27FC236}">
                <a16:creationId xmlns:a16="http://schemas.microsoft.com/office/drawing/2014/main" id="{FACD5F52-D168-98B3-4CAF-73AB6FBF4BFF}"/>
              </a:ext>
            </a:extLst>
          </p:cNvPr>
          <p:cNvPicPr>
            <a:picLocks noChangeAspect="1"/>
          </p:cNvPicPr>
          <p:nvPr/>
        </p:nvPicPr>
        <p:blipFill rotWithShape="1">
          <a:blip r:embed="rId2">
            <a:extLst>
              <a:ext uri="{28A0092B-C50C-407E-A947-70E740481C1C}">
                <a14:useLocalDpi xmlns:a14="http://schemas.microsoft.com/office/drawing/2010/main" val="0"/>
              </a:ext>
            </a:extLst>
          </a:blip>
          <a:srcRect l="8476" t="48961" r="65866"/>
          <a:stretch/>
        </p:blipFill>
        <p:spPr>
          <a:xfrm>
            <a:off x="8686341" y="1069793"/>
            <a:ext cx="1757457" cy="2076319"/>
          </a:xfrm>
          <a:prstGeom prst="rect">
            <a:avLst/>
          </a:prstGeom>
        </p:spPr>
      </p:pic>
      <p:pic>
        <p:nvPicPr>
          <p:cNvPr id="4" name="图片 4">
            <a:extLst>
              <a:ext uri="{FF2B5EF4-FFF2-40B4-BE49-F238E27FC236}">
                <a16:creationId xmlns:a16="http://schemas.microsoft.com/office/drawing/2014/main" id="{FB52422A-35F4-107F-DA98-278130F836CD}"/>
              </a:ext>
            </a:extLst>
          </p:cNvPr>
          <p:cNvPicPr>
            <a:picLocks noChangeAspect="1"/>
          </p:cNvPicPr>
          <p:nvPr/>
        </p:nvPicPr>
        <p:blipFill rotWithShape="1">
          <a:blip r:embed="rId2">
            <a:extLst>
              <a:ext uri="{28A0092B-C50C-407E-A947-70E740481C1C}">
                <a14:useLocalDpi xmlns:a14="http://schemas.microsoft.com/office/drawing/2010/main" val="0"/>
              </a:ext>
            </a:extLst>
          </a:blip>
          <a:srcRect l="39792" t="52299" r="40038" b="4438"/>
          <a:stretch/>
        </p:blipFill>
        <p:spPr>
          <a:xfrm>
            <a:off x="10443798" y="1210258"/>
            <a:ext cx="1411491" cy="1798116"/>
          </a:xfrm>
          <a:prstGeom prst="rect">
            <a:avLst/>
          </a:prstGeom>
        </p:spPr>
      </p:pic>
      <p:sp>
        <p:nvSpPr>
          <p:cNvPr id="8" name="文本框 49">
            <a:extLst>
              <a:ext uri="{FF2B5EF4-FFF2-40B4-BE49-F238E27FC236}">
                <a16:creationId xmlns:a16="http://schemas.microsoft.com/office/drawing/2014/main" id="{2FCAAEE7-BC20-7F21-4771-BAC3B3E98AD9}"/>
              </a:ext>
            </a:extLst>
          </p:cNvPr>
          <p:cNvSpPr txBox="1"/>
          <p:nvPr/>
        </p:nvSpPr>
        <p:spPr>
          <a:xfrm>
            <a:off x="-170937" y="646428"/>
            <a:ext cx="5580816" cy="338554"/>
          </a:xfrm>
          <a:prstGeom prst="rect">
            <a:avLst/>
          </a:prstGeom>
          <a:noFill/>
        </p:spPr>
        <p:txBody>
          <a:bodyPr wrap="square" rtlCol="0">
            <a:spAutoFit/>
          </a:bodyPr>
          <a:lstStyle/>
          <a:p>
            <a:pPr algn="ctr"/>
            <a:r>
              <a:rPr lang="en-US" altLang="zh-CN" sz="1600" b="1" dirty="0"/>
              <a:t>Common downstream integrative analytical tasks</a:t>
            </a:r>
          </a:p>
        </p:txBody>
      </p:sp>
      <p:sp>
        <p:nvSpPr>
          <p:cNvPr id="7" name="Rectangle 6">
            <a:extLst>
              <a:ext uri="{FF2B5EF4-FFF2-40B4-BE49-F238E27FC236}">
                <a16:creationId xmlns:a16="http://schemas.microsoft.com/office/drawing/2014/main" id="{91737DB6-4734-ED1D-7408-B99916B12826}"/>
              </a:ext>
            </a:extLst>
          </p:cNvPr>
          <p:cNvSpPr/>
          <p:nvPr/>
        </p:nvSpPr>
        <p:spPr>
          <a:xfrm>
            <a:off x="10273192" y="1210258"/>
            <a:ext cx="1706062" cy="20300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D4D618F-F660-FE09-703D-A83B69B0B3B3}"/>
              </a:ext>
            </a:extLst>
          </p:cNvPr>
          <p:cNvCxnSpPr/>
          <p:nvPr/>
        </p:nvCxnSpPr>
        <p:spPr>
          <a:xfrm>
            <a:off x="171834" y="3633052"/>
            <a:ext cx="11807420" cy="0"/>
          </a:xfrm>
          <a:prstGeom prst="line">
            <a:avLst/>
          </a:prstGeom>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355EF43C-75F9-7E54-75E7-E69D383BACE7}"/>
              </a:ext>
            </a:extLst>
          </p:cNvPr>
          <p:cNvSpPr/>
          <p:nvPr/>
        </p:nvSpPr>
        <p:spPr>
          <a:xfrm>
            <a:off x="335958" y="1210258"/>
            <a:ext cx="9937234" cy="2030032"/>
          </a:xfrm>
          <a:prstGeom prst="rect">
            <a:avLst/>
          </a:prstGeom>
          <a:solidFill>
            <a:srgbClr val="BFBFBF">
              <a:alpha val="74118"/>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FF49901D-66D0-4509-55A5-9E8748984AEF}"/>
              </a:ext>
            </a:extLst>
          </p:cNvPr>
          <p:cNvPicPr>
            <a:picLocks noChangeAspect="1"/>
          </p:cNvPicPr>
          <p:nvPr/>
        </p:nvPicPr>
        <p:blipFill>
          <a:blip r:embed="rId3"/>
          <a:stretch>
            <a:fillRect/>
          </a:stretch>
        </p:blipFill>
        <p:spPr>
          <a:xfrm>
            <a:off x="4156906" y="4207962"/>
            <a:ext cx="4013200" cy="1854200"/>
          </a:xfrm>
          <a:prstGeom prst="rect">
            <a:avLst/>
          </a:prstGeom>
        </p:spPr>
      </p:pic>
      <p:sp>
        <p:nvSpPr>
          <p:cNvPr id="14" name="文本框 8">
            <a:extLst>
              <a:ext uri="{FF2B5EF4-FFF2-40B4-BE49-F238E27FC236}">
                <a16:creationId xmlns:a16="http://schemas.microsoft.com/office/drawing/2014/main" id="{8E48A1F9-775C-8100-18FD-7D51DD05F286}"/>
              </a:ext>
            </a:extLst>
          </p:cNvPr>
          <p:cNvSpPr txBox="1"/>
          <p:nvPr/>
        </p:nvSpPr>
        <p:spPr>
          <a:xfrm>
            <a:off x="9818034" y="6570539"/>
            <a:ext cx="2319866" cy="230832"/>
          </a:xfrm>
          <a:prstGeom prst="rect">
            <a:avLst/>
          </a:prstGeom>
          <a:noFill/>
        </p:spPr>
        <p:txBody>
          <a:bodyPr wrap="none" rtlCol="0">
            <a:spAutoFit/>
          </a:bodyPr>
          <a:lstStyle/>
          <a:p>
            <a:r>
              <a:rPr lang="en-US" altLang="zh-CN" sz="900" dirty="0"/>
              <a:t>(Liu et al. (under review) Nature Methods)</a:t>
            </a:r>
            <a:endParaRPr lang="zh-CN" altLang="en-US" sz="900" dirty="0"/>
          </a:p>
        </p:txBody>
      </p:sp>
    </p:spTree>
    <p:extLst>
      <p:ext uri="{BB962C8B-B14F-4D97-AF65-F5344CB8AC3E}">
        <p14:creationId xmlns:p14="http://schemas.microsoft.com/office/powerpoint/2010/main" val="2277952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b="1" dirty="0"/>
              <a:t>Session 2: 10:00 – 11:30</a:t>
            </a:r>
          </a:p>
          <a:p>
            <a:endParaRPr lang="en-US" b="1"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a:xfrm>
            <a:off x="739956" y="1396999"/>
            <a:ext cx="7431892" cy="1307699"/>
          </a:xfrm>
        </p:spPr>
        <p:txBody>
          <a:bodyPr/>
          <a:lstStyle/>
          <a:p>
            <a:r>
              <a:rPr lang="en-US" dirty="0"/>
              <a:t>Multi-modal analysis of CITE-seq data with </a:t>
            </a:r>
            <a:r>
              <a:rPr lang="en-US" dirty="0" err="1"/>
              <a:t>CiteFuse</a:t>
            </a:r>
            <a:endParaRPr lang="en-US" dirty="0"/>
          </a:p>
        </p:txBody>
      </p:sp>
    </p:spTree>
    <p:extLst>
      <p:ext uri="{BB962C8B-B14F-4D97-AF65-F5344CB8AC3E}">
        <p14:creationId xmlns:p14="http://schemas.microsoft.com/office/powerpoint/2010/main" val="1150479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b="1" dirty="0"/>
              <a:t>☕️ Short break: 11:30 – 11:40</a:t>
            </a:r>
          </a:p>
          <a:p>
            <a:endParaRPr lang="en-US" b="1" dirty="0"/>
          </a:p>
        </p:txBody>
      </p:sp>
    </p:spTree>
    <p:extLst>
      <p:ext uri="{BB962C8B-B14F-4D97-AF65-F5344CB8AC3E}">
        <p14:creationId xmlns:p14="http://schemas.microsoft.com/office/powerpoint/2010/main" val="2842054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b="1" dirty="0"/>
              <a:t>Session 3: 11:40 – 12:30</a:t>
            </a:r>
          </a:p>
          <a:p>
            <a:endParaRPr lang="en-US" b="1"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a:xfrm>
            <a:off x="739956" y="1396999"/>
            <a:ext cx="7431892" cy="1307699"/>
          </a:xfrm>
        </p:spPr>
        <p:txBody>
          <a:bodyPr/>
          <a:lstStyle/>
          <a:p>
            <a:pPr lvl="0"/>
            <a:r>
              <a:rPr lang="en-GB" dirty="0"/>
              <a:t>Basics of 10x multiome data analysis</a:t>
            </a:r>
          </a:p>
        </p:txBody>
      </p:sp>
    </p:spTree>
    <p:extLst>
      <p:ext uri="{BB962C8B-B14F-4D97-AF65-F5344CB8AC3E}">
        <p14:creationId xmlns:p14="http://schemas.microsoft.com/office/powerpoint/2010/main" val="2402428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FA03BA-3E95-0A79-D50C-17256C21922F}"/>
              </a:ext>
            </a:extLst>
          </p:cNvPr>
          <p:cNvPicPr>
            <a:picLocks noChangeAspect="1"/>
          </p:cNvPicPr>
          <p:nvPr/>
        </p:nvPicPr>
        <p:blipFill>
          <a:blip r:embed="rId2"/>
          <a:stretch>
            <a:fillRect/>
          </a:stretch>
        </p:blipFill>
        <p:spPr>
          <a:xfrm>
            <a:off x="2198649" y="938054"/>
            <a:ext cx="7772400" cy="3478149"/>
          </a:xfrm>
          <a:prstGeom prst="rect">
            <a:avLst/>
          </a:prstGeom>
        </p:spPr>
      </p:pic>
      <p:sp>
        <p:nvSpPr>
          <p:cNvPr id="5" name="Rectangle 4">
            <a:extLst>
              <a:ext uri="{FF2B5EF4-FFF2-40B4-BE49-F238E27FC236}">
                <a16:creationId xmlns:a16="http://schemas.microsoft.com/office/drawing/2014/main" id="{EFD1C326-9FC9-136C-8ECC-993411140988}"/>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bg2">
                  <a:lumMod val="75000"/>
                </a:schemeClr>
              </a:gs>
              <a:gs pos="0">
                <a:schemeClr val="bg2">
                  <a:lumMod val="50000"/>
                </a:schemeClr>
              </a:gs>
              <a:gs pos="76000">
                <a:schemeClr val="bg2">
                  <a:lumMod val="90000"/>
                </a:schemeClr>
              </a:gs>
              <a:gs pos="90000">
                <a:schemeClr val="bg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E4496788-56CC-24ED-FF76-1162D254B6C6}"/>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ATAC-Peaks</a:t>
            </a:r>
          </a:p>
        </p:txBody>
      </p:sp>
      <p:pic>
        <p:nvPicPr>
          <p:cNvPr id="7" name="Picture 6">
            <a:extLst>
              <a:ext uri="{FF2B5EF4-FFF2-40B4-BE49-F238E27FC236}">
                <a16:creationId xmlns:a16="http://schemas.microsoft.com/office/drawing/2014/main" id="{DD85C150-BE52-3F60-0C24-5C5A7DF8278B}"/>
              </a:ext>
            </a:extLst>
          </p:cNvPr>
          <p:cNvPicPr>
            <a:picLocks noChangeAspect="1"/>
          </p:cNvPicPr>
          <p:nvPr/>
        </p:nvPicPr>
        <p:blipFill rotWithShape="1">
          <a:blip r:embed="rId3">
            <a:duotone>
              <a:schemeClr val="accent1">
                <a:shade val="45000"/>
                <a:satMod val="135000"/>
              </a:schemeClr>
              <a:prstClr val="white"/>
            </a:duotone>
          </a:blip>
          <a:srcRect l="31713" t="17228" r="5036" b="7298"/>
          <a:stretch/>
        </p:blipFill>
        <p:spPr>
          <a:xfrm>
            <a:off x="4925112" y="4995876"/>
            <a:ext cx="897494" cy="1124948"/>
          </a:xfrm>
          <a:prstGeom prst="rect">
            <a:avLst/>
          </a:prstGeom>
        </p:spPr>
      </p:pic>
      <p:sp>
        <p:nvSpPr>
          <p:cNvPr id="8" name="文本框 49">
            <a:extLst>
              <a:ext uri="{FF2B5EF4-FFF2-40B4-BE49-F238E27FC236}">
                <a16:creationId xmlns:a16="http://schemas.microsoft.com/office/drawing/2014/main" id="{57FD80E8-C8B2-1641-0FDF-F19359D19D82}"/>
              </a:ext>
            </a:extLst>
          </p:cNvPr>
          <p:cNvSpPr txBox="1"/>
          <p:nvPr/>
        </p:nvSpPr>
        <p:spPr>
          <a:xfrm>
            <a:off x="5048709" y="4785941"/>
            <a:ext cx="693472" cy="246221"/>
          </a:xfrm>
          <a:prstGeom prst="rect">
            <a:avLst/>
          </a:prstGeom>
          <a:noFill/>
        </p:spPr>
        <p:txBody>
          <a:bodyPr wrap="square" rtlCol="0">
            <a:spAutoFit/>
          </a:bodyPr>
          <a:lstStyle/>
          <a:p>
            <a:pPr algn="ctr"/>
            <a:r>
              <a:rPr lang="en-US" altLang="zh-CN" sz="1000" dirty="0"/>
              <a:t>Genes</a:t>
            </a:r>
          </a:p>
        </p:txBody>
      </p:sp>
      <p:sp>
        <p:nvSpPr>
          <p:cNvPr id="9" name="文本框 49">
            <a:extLst>
              <a:ext uri="{FF2B5EF4-FFF2-40B4-BE49-F238E27FC236}">
                <a16:creationId xmlns:a16="http://schemas.microsoft.com/office/drawing/2014/main" id="{8521B6FF-8735-5F79-381A-28D1D5911520}"/>
              </a:ext>
            </a:extLst>
          </p:cNvPr>
          <p:cNvSpPr txBox="1"/>
          <p:nvPr/>
        </p:nvSpPr>
        <p:spPr>
          <a:xfrm>
            <a:off x="4395941" y="5401899"/>
            <a:ext cx="693472" cy="246221"/>
          </a:xfrm>
          <a:prstGeom prst="rect">
            <a:avLst/>
          </a:prstGeom>
          <a:noFill/>
        </p:spPr>
        <p:txBody>
          <a:bodyPr wrap="square" rtlCol="0">
            <a:spAutoFit/>
          </a:bodyPr>
          <a:lstStyle/>
          <a:p>
            <a:pPr algn="ctr"/>
            <a:r>
              <a:rPr lang="en-US" altLang="zh-CN" sz="1000" dirty="0"/>
              <a:t>Cells</a:t>
            </a:r>
          </a:p>
        </p:txBody>
      </p:sp>
      <p:sp>
        <p:nvSpPr>
          <p:cNvPr id="10" name="文本框 49">
            <a:extLst>
              <a:ext uri="{FF2B5EF4-FFF2-40B4-BE49-F238E27FC236}">
                <a16:creationId xmlns:a16="http://schemas.microsoft.com/office/drawing/2014/main" id="{D4B05812-6381-3807-3062-1947E397B741}"/>
              </a:ext>
            </a:extLst>
          </p:cNvPr>
          <p:cNvSpPr txBox="1"/>
          <p:nvPr/>
        </p:nvSpPr>
        <p:spPr>
          <a:xfrm>
            <a:off x="6352089" y="4785940"/>
            <a:ext cx="768138" cy="246221"/>
          </a:xfrm>
          <a:prstGeom prst="rect">
            <a:avLst/>
          </a:prstGeom>
          <a:noFill/>
        </p:spPr>
        <p:txBody>
          <a:bodyPr wrap="square" rtlCol="0">
            <a:spAutoFit/>
          </a:bodyPr>
          <a:lstStyle/>
          <a:p>
            <a:pPr algn="ctr"/>
            <a:r>
              <a:rPr lang="en-US" altLang="zh-CN" sz="1000" dirty="0"/>
              <a:t>Peaks</a:t>
            </a:r>
          </a:p>
        </p:txBody>
      </p:sp>
      <p:grpSp>
        <p:nvGrpSpPr>
          <p:cNvPr id="11" name="Group 10">
            <a:extLst>
              <a:ext uri="{FF2B5EF4-FFF2-40B4-BE49-F238E27FC236}">
                <a16:creationId xmlns:a16="http://schemas.microsoft.com/office/drawing/2014/main" id="{88A2CDD6-2A80-A0E4-32B0-B07C932EC17F}"/>
              </a:ext>
            </a:extLst>
          </p:cNvPr>
          <p:cNvGrpSpPr/>
          <p:nvPr/>
        </p:nvGrpSpPr>
        <p:grpSpPr>
          <a:xfrm>
            <a:off x="6096000" y="4995876"/>
            <a:ext cx="1260980" cy="1129328"/>
            <a:chOff x="2777971" y="5055423"/>
            <a:chExt cx="1260980" cy="1129328"/>
          </a:xfrm>
        </p:grpSpPr>
        <p:pic>
          <p:nvPicPr>
            <p:cNvPr id="12" name="Picture 11">
              <a:extLst>
                <a:ext uri="{FF2B5EF4-FFF2-40B4-BE49-F238E27FC236}">
                  <a16:creationId xmlns:a16="http://schemas.microsoft.com/office/drawing/2014/main" id="{C475D6DE-2808-4FA2-D280-D45877BFEACF}"/>
                </a:ext>
              </a:extLst>
            </p:cNvPr>
            <p:cNvPicPr>
              <a:picLocks noChangeAspect="1"/>
            </p:cNvPicPr>
            <p:nvPr/>
          </p:nvPicPr>
          <p:blipFill rotWithShape="1">
            <a:blip r:embed="rId4"/>
            <a:srcRect l="10664" t="4360" r="12416" b="2823"/>
            <a:stretch/>
          </p:blipFill>
          <p:spPr>
            <a:xfrm>
              <a:off x="2777971" y="5055423"/>
              <a:ext cx="438534" cy="1129328"/>
            </a:xfrm>
            <a:prstGeom prst="rect">
              <a:avLst/>
            </a:prstGeom>
          </p:spPr>
        </p:pic>
        <p:pic>
          <p:nvPicPr>
            <p:cNvPr id="13" name="Picture 12">
              <a:extLst>
                <a:ext uri="{FF2B5EF4-FFF2-40B4-BE49-F238E27FC236}">
                  <a16:creationId xmlns:a16="http://schemas.microsoft.com/office/drawing/2014/main" id="{8E349242-E91D-2EC2-388C-7A3FACCDF560}"/>
                </a:ext>
              </a:extLst>
            </p:cNvPr>
            <p:cNvPicPr>
              <a:picLocks noChangeAspect="1"/>
            </p:cNvPicPr>
            <p:nvPr/>
          </p:nvPicPr>
          <p:blipFill rotWithShape="1">
            <a:blip r:embed="rId4"/>
            <a:srcRect l="24428" t="4360" r="26056" b="2823"/>
            <a:stretch/>
          </p:blipFill>
          <p:spPr>
            <a:xfrm>
              <a:off x="3135831" y="5055423"/>
              <a:ext cx="282298" cy="1129328"/>
            </a:xfrm>
            <a:prstGeom prst="rect">
              <a:avLst/>
            </a:prstGeom>
          </p:spPr>
        </p:pic>
        <p:pic>
          <p:nvPicPr>
            <p:cNvPr id="14" name="Picture 13">
              <a:extLst>
                <a:ext uri="{FF2B5EF4-FFF2-40B4-BE49-F238E27FC236}">
                  <a16:creationId xmlns:a16="http://schemas.microsoft.com/office/drawing/2014/main" id="{908764F2-4EC1-02AE-56E7-A52C4F0E39DE}"/>
                </a:ext>
              </a:extLst>
            </p:cNvPr>
            <p:cNvPicPr>
              <a:picLocks noChangeAspect="1"/>
            </p:cNvPicPr>
            <p:nvPr/>
          </p:nvPicPr>
          <p:blipFill rotWithShape="1">
            <a:blip r:embed="rId4"/>
            <a:srcRect l="24428" t="4360" r="26056" b="2823"/>
            <a:stretch/>
          </p:blipFill>
          <p:spPr>
            <a:xfrm>
              <a:off x="3403850" y="5055423"/>
              <a:ext cx="282298" cy="1129328"/>
            </a:xfrm>
            <a:prstGeom prst="rect">
              <a:avLst/>
            </a:prstGeom>
          </p:spPr>
        </p:pic>
        <p:pic>
          <p:nvPicPr>
            <p:cNvPr id="15" name="Picture 14">
              <a:extLst>
                <a:ext uri="{FF2B5EF4-FFF2-40B4-BE49-F238E27FC236}">
                  <a16:creationId xmlns:a16="http://schemas.microsoft.com/office/drawing/2014/main" id="{5648BCDE-6DB9-4D32-3930-D7B4EE69B571}"/>
                </a:ext>
              </a:extLst>
            </p:cNvPr>
            <p:cNvPicPr>
              <a:picLocks noChangeAspect="1"/>
            </p:cNvPicPr>
            <p:nvPr/>
          </p:nvPicPr>
          <p:blipFill rotWithShape="1">
            <a:blip r:embed="rId4"/>
            <a:srcRect l="24625" t="4360" r="12416" b="2823"/>
            <a:stretch/>
          </p:blipFill>
          <p:spPr>
            <a:xfrm>
              <a:off x="3680011" y="5055423"/>
              <a:ext cx="358940" cy="1129328"/>
            </a:xfrm>
            <a:prstGeom prst="rect">
              <a:avLst/>
            </a:prstGeom>
          </p:spPr>
        </p:pic>
      </p:grpSp>
      <p:sp>
        <p:nvSpPr>
          <p:cNvPr id="16" name="TextBox 15">
            <a:extLst>
              <a:ext uri="{FF2B5EF4-FFF2-40B4-BE49-F238E27FC236}">
                <a16:creationId xmlns:a16="http://schemas.microsoft.com/office/drawing/2014/main" id="{E8D4E263-B871-E093-934A-F7BFA5A8284C}"/>
              </a:ext>
            </a:extLst>
          </p:cNvPr>
          <p:cNvSpPr txBox="1"/>
          <p:nvPr/>
        </p:nvSpPr>
        <p:spPr>
          <a:xfrm>
            <a:off x="4858223" y="6125578"/>
            <a:ext cx="2609009" cy="276999"/>
          </a:xfrm>
          <a:prstGeom prst="rect">
            <a:avLst/>
          </a:prstGeom>
          <a:noFill/>
        </p:spPr>
        <p:txBody>
          <a:bodyPr wrap="square" rtlCol="0">
            <a:spAutoFit/>
          </a:bodyPr>
          <a:lstStyle/>
          <a:p>
            <a:pPr algn="ctr"/>
            <a:r>
              <a:rPr lang="en-US" sz="1200" dirty="0"/>
              <a:t>Structure of processed count matrix</a:t>
            </a:r>
          </a:p>
        </p:txBody>
      </p:sp>
    </p:spTree>
    <p:extLst>
      <p:ext uri="{BB962C8B-B14F-4D97-AF65-F5344CB8AC3E}">
        <p14:creationId xmlns:p14="http://schemas.microsoft.com/office/powerpoint/2010/main" val="149668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b="1" dirty="0"/>
              <a:t>Setting up: 9:30 – 9:40</a:t>
            </a:r>
          </a:p>
          <a:p>
            <a:endParaRPr lang="en-US" b="1"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p:txBody>
          <a:bodyPr/>
          <a:lstStyle/>
          <a:p>
            <a:r>
              <a:rPr lang="en-US" dirty="0"/>
              <a:t>Google cloud and </a:t>
            </a:r>
            <a:r>
              <a:rPr lang="en-US" dirty="0" err="1"/>
              <a:t>Colab</a:t>
            </a:r>
            <a:r>
              <a:rPr lang="en-US" dirty="0"/>
              <a:t> set up</a:t>
            </a:r>
          </a:p>
        </p:txBody>
      </p:sp>
    </p:spTree>
    <p:extLst>
      <p:ext uri="{BB962C8B-B14F-4D97-AF65-F5344CB8AC3E}">
        <p14:creationId xmlns:p14="http://schemas.microsoft.com/office/powerpoint/2010/main" val="106420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8CAE75-4A16-B836-192E-11F96A6738E2}"/>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bg2">
                  <a:lumMod val="75000"/>
                </a:schemeClr>
              </a:gs>
              <a:gs pos="0">
                <a:schemeClr val="bg2">
                  <a:lumMod val="50000"/>
                </a:schemeClr>
              </a:gs>
              <a:gs pos="76000">
                <a:schemeClr val="bg2">
                  <a:lumMod val="90000"/>
                </a:schemeClr>
              </a:gs>
              <a:gs pos="90000">
                <a:schemeClr val="bg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166308F-4472-9A64-D98A-3A2CBD9B1154}"/>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QC metrics of ATAC-seq – Nucleosome Signal</a:t>
            </a:r>
          </a:p>
        </p:txBody>
      </p:sp>
      <p:pic>
        <p:nvPicPr>
          <p:cNvPr id="9" name="Picture 8">
            <a:extLst>
              <a:ext uri="{FF2B5EF4-FFF2-40B4-BE49-F238E27FC236}">
                <a16:creationId xmlns:a16="http://schemas.microsoft.com/office/drawing/2014/main" id="{FACACBFE-720F-54D9-9B3A-B6F8E7365B7B}"/>
              </a:ext>
            </a:extLst>
          </p:cNvPr>
          <p:cNvPicPr>
            <a:picLocks noChangeAspect="1"/>
          </p:cNvPicPr>
          <p:nvPr/>
        </p:nvPicPr>
        <p:blipFill>
          <a:blip r:embed="rId2"/>
          <a:stretch>
            <a:fillRect/>
          </a:stretch>
        </p:blipFill>
        <p:spPr>
          <a:xfrm>
            <a:off x="176054" y="1085849"/>
            <a:ext cx="4978144" cy="3990976"/>
          </a:xfrm>
          <a:prstGeom prst="rect">
            <a:avLst/>
          </a:prstGeom>
          <a:ln>
            <a:solidFill>
              <a:schemeClr val="bg1">
                <a:lumMod val="50000"/>
              </a:schemeClr>
            </a:solidFill>
          </a:ln>
        </p:spPr>
      </p:pic>
      <p:pic>
        <p:nvPicPr>
          <p:cNvPr id="12" name="Picture 11">
            <a:extLst>
              <a:ext uri="{FF2B5EF4-FFF2-40B4-BE49-F238E27FC236}">
                <a16:creationId xmlns:a16="http://schemas.microsoft.com/office/drawing/2014/main" id="{9E7446CC-FC26-770D-C704-0B07D4752772}"/>
              </a:ext>
            </a:extLst>
          </p:cNvPr>
          <p:cNvPicPr>
            <a:picLocks noChangeAspect="1"/>
          </p:cNvPicPr>
          <p:nvPr/>
        </p:nvPicPr>
        <p:blipFill rotWithShape="1">
          <a:blip r:embed="rId3"/>
          <a:srcRect r="41230"/>
          <a:stretch/>
        </p:blipFill>
        <p:spPr>
          <a:xfrm>
            <a:off x="7975163" y="2190067"/>
            <a:ext cx="3203059" cy="2315741"/>
          </a:xfrm>
          <a:prstGeom prst="rect">
            <a:avLst/>
          </a:prstGeom>
        </p:spPr>
      </p:pic>
      <p:sp>
        <p:nvSpPr>
          <p:cNvPr id="16" name="TextBox 15">
            <a:extLst>
              <a:ext uri="{FF2B5EF4-FFF2-40B4-BE49-F238E27FC236}">
                <a16:creationId xmlns:a16="http://schemas.microsoft.com/office/drawing/2014/main" id="{0C180CBD-BED0-A25B-EB8B-D145A22D2F7D}"/>
              </a:ext>
            </a:extLst>
          </p:cNvPr>
          <p:cNvSpPr txBox="1"/>
          <p:nvPr/>
        </p:nvSpPr>
        <p:spPr>
          <a:xfrm>
            <a:off x="5644197" y="3348179"/>
            <a:ext cx="2563522" cy="369332"/>
          </a:xfrm>
          <a:prstGeom prst="rect">
            <a:avLst/>
          </a:prstGeom>
          <a:noFill/>
        </p:spPr>
        <p:txBody>
          <a:bodyPr wrap="none" rtlCol="0">
            <a:spAutoFit/>
          </a:bodyPr>
          <a:lstStyle/>
          <a:p>
            <a:r>
              <a:rPr lang="en-US" b="1" dirty="0"/>
              <a:t>Nucleosome Signal</a:t>
            </a:r>
            <a:r>
              <a:rPr lang="en-US" dirty="0"/>
              <a:t> = </a:t>
            </a:r>
          </a:p>
        </p:txBody>
      </p:sp>
      <p:sp>
        <p:nvSpPr>
          <p:cNvPr id="19" name="TextBox 18">
            <a:extLst>
              <a:ext uri="{FF2B5EF4-FFF2-40B4-BE49-F238E27FC236}">
                <a16:creationId xmlns:a16="http://schemas.microsoft.com/office/drawing/2014/main" id="{E94F5148-B0D7-A794-3C13-658885E4D3AB}"/>
              </a:ext>
            </a:extLst>
          </p:cNvPr>
          <p:cNvSpPr txBox="1"/>
          <p:nvPr/>
        </p:nvSpPr>
        <p:spPr>
          <a:xfrm>
            <a:off x="5644197" y="1042102"/>
            <a:ext cx="4852610" cy="369332"/>
          </a:xfrm>
          <a:prstGeom prst="rect">
            <a:avLst/>
          </a:prstGeom>
          <a:noFill/>
        </p:spPr>
        <p:txBody>
          <a:bodyPr wrap="none" rtlCol="0">
            <a:spAutoFit/>
          </a:bodyPr>
          <a:lstStyle/>
          <a:p>
            <a:r>
              <a:rPr lang="en-US" dirty="0"/>
              <a:t>Idea: To retain fragments free of nucleosome </a:t>
            </a:r>
          </a:p>
        </p:txBody>
      </p:sp>
      <p:cxnSp>
        <p:nvCxnSpPr>
          <p:cNvPr id="22" name="Straight Arrow Connector 21">
            <a:extLst>
              <a:ext uri="{FF2B5EF4-FFF2-40B4-BE49-F238E27FC236}">
                <a16:creationId xmlns:a16="http://schemas.microsoft.com/office/drawing/2014/main" id="{239AAAA6-FD64-D8ED-0661-181763CD55DB}"/>
              </a:ext>
            </a:extLst>
          </p:cNvPr>
          <p:cNvCxnSpPr/>
          <p:nvPr/>
        </p:nvCxnSpPr>
        <p:spPr>
          <a:xfrm>
            <a:off x="11630025" y="2971800"/>
            <a:ext cx="0" cy="9144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229C650-A650-BF3C-FBB6-024F683853BA}"/>
              </a:ext>
            </a:extLst>
          </p:cNvPr>
          <p:cNvSpPr txBox="1"/>
          <p:nvPr/>
        </p:nvSpPr>
        <p:spPr>
          <a:xfrm>
            <a:off x="10413364" y="4090790"/>
            <a:ext cx="572593" cy="230832"/>
          </a:xfrm>
          <a:prstGeom prst="rect">
            <a:avLst/>
          </a:prstGeom>
          <a:noFill/>
        </p:spPr>
        <p:txBody>
          <a:bodyPr wrap="none" rtlCol="0">
            <a:spAutoFit/>
          </a:bodyPr>
          <a:lstStyle/>
          <a:p>
            <a:r>
              <a:rPr lang="en-US" sz="900" dirty="0"/>
              <a:t>&lt;147bp</a:t>
            </a:r>
          </a:p>
        </p:txBody>
      </p:sp>
      <p:sp>
        <p:nvSpPr>
          <p:cNvPr id="25" name="TextBox 24">
            <a:extLst>
              <a:ext uri="{FF2B5EF4-FFF2-40B4-BE49-F238E27FC236}">
                <a16:creationId xmlns:a16="http://schemas.microsoft.com/office/drawing/2014/main" id="{01A508A2-3767-51CE-B296-B050E1454741}"/>
              </a:ext>
            </a:extLst>
          </p:cNvPr>
          <p:cNvSpPr txBox="1"/>
          <p:nvPr/>
        </p:nvSpPr>
        <p:spPr>
          <a:xfrm>
            <a:off x="10104540" y="3259980"/>
            <a:ext cx="1261745" cy="230832"/>
          </a:xfrm>
          <a:prstGeom prst="rect">
            <a:avLst/>
          </a:prstGeom>
          <a:noFill/>
        </p:spPr>
        <p:txBody>
          <a:bodyPr wrap="square">
            <a:spAutoFit/>
          </a:bodyPr>
          <a:lstStyle/>
          <a:p>
            <a:r>
              <a:rPr lang="en-AU" sz="900" dirty="0"/>
              <a:t>147 bp ~ 294 bp</a:t>
            </a:r>
            <a:endParaRPr lang="en-US" sz="900" dirty="0"/>
          </a:p>
        </p:txBody>
      </p:sp>
    </p:spTree>
    <p:extLst>
      <p:ext uri="{BB962C8B-B14F-4D97-AF65-F5344CB8AC3E}">
        <p14:creationId xmlns:p14="http://schemas.microsoft.com/office/powerpoint/2010/main" val="1169294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8CAE75-4A16-B836-192E-11F96A6738E2}"/>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bg2">
                  <a:lumMod val="75000"/>
                </a:schemeClr>
              </a:gs>
              <a:gs pos="0">
                <a:schemeClr val="bg2">
                  <a:lumMod val="50000"/>
                </a:schemeClr>
              </a:gs>
              <a:gs pos="76000">
                <a:schemeClr val="bg2">
                  <a:lumMod val="90000"/>
                </a:schemeClr>
              </a:gs>
              <a:gs pos="90000">
                <a:schemeClr val="bg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166308F-4472-9A64-D98A-3A2CBD9B1154}"/>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QC metrics of ATAC-seq – Nucleosome Signal</a:t>
            </a:r>
          </a:p>
        </p:txBody>
      </p:sp>
      <p:pic>
        <p:nvPicPr>
          <p:cNvPr id="9" name="Picture 8">
            <a:extLst>
              <a:ext uri="{FF2B5EF4-FFF2-40B4-BE49-F238E27FC236}">
                <a16:creationId xmlns:a16="http://schemas.microsoft.com/office/drawing/2014/main" id="{FACACBFE-720F-54D9-9B3A-B6F8E7365B7B}"/>
              </a:ext>
            </a:extLst>
          </p:cNvPr>
          <p:cNvPicPr>
            <a:picLocks noChangeAspect="1"/>
          </p:cNvPicPr>
          <p:nvPr/>
        </p:nvPicPr>
        <p:blipFill>
          <a:blip r:embed="rId2"/>
          <a:stretch>
            <a:fillRect/>
          </a:stretch>
        </p:blipFill>
        <p:spPr>
          <a:xfrm>
            <a:off x="176054" y="1085849"/>
            <a:ext cx="4978144" cy="3990976"/>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0C180CBD-BED0-A25B-EB8B-D145A22D2F7D}"/>
              </a:ext>
            </a:extLst>
          </p:cNvPr>
          <p:cNvSpPr txBox="1"/>
          <p:nvPr/>
        </p:nvSpPr>
        <p:spPr>
          <a:xfrm>
            <a:off x="5409879" y="3355315"/>
            <a:ext cx="2884123" cy="369332"/>
          </a:xfrm>
          <a:prstGeom prst="rect">
            <a:avLst/>
          </a:prstGeom>
          <a:noFill/>
        </p:spPr>
        <p:txBody>
          <a:bodyPr wrap="none" rtlCol="0">
            <a:spAutoFit/>
          </a:bodyPr>
          <a:lstStyle/>
          <a:p>
            <a:r>
              <a:rPr lang="en-US" b="1" dirty="0"/>
              <a:t>TSS enrichment score </a:t>
            </a:r>
            <a:r>
              <a:rPr lang="en-US" dirty="0"/>
              <a:t>= </a:t>
            </a:r>
          </a:p>
        </p:txBody>
      </p:sp>
      <p:sp>
        <p:nvSpPr>
          <p:cNvPr id="20" name="TextBox 19">
            <a:extLst>
              <a:ext uri="{FF2B5EF4-FFF2-40B4-BE49-F238E27FC236}">
                <a16:creationId xmlns:a16="http://schemas.microsoft.com/office/drawing/2014/main" id="{EF8104EC-BB5B-FC23-0CF1-337C7D8127FC}"/>
              </a:ext>
            </a:extLst>
          </p:cNvPr>
          <p:cNvSpPr txBox="1"/>
          <p:nvPr/>
        </p:nvSpPr>
        <p:spPr>
          <a:xfrm>
            <a:off x="5644197" y="1116441"/>
            <a:ext cx="5320687" cy="646331"/>
          </a:xfrm>
          <a:prstGeom prst="rect">
            <a:avLst/>
          </a:prstGeom>
          <a:noFill/>
        </p:spPr>
        <p:txBody>
          <a:bodyPr wrap="none" rtlCol="0">
            <a:spAutoFit/>
          </a:bodyPr>
          <a:lstStyle/>
          <a:p>
            <a:r>
              <a:rPr lang="en-US" dirty="0"/>
              <a:t>Idea: Open chromatin = Gene transcription </a:t>
            </a:r>
          </a:p>
          <a:p>
            <a:r>
              <a:rPr lang="en-US" dirty="0"/>
              <a:t>         = Nucleosome free regions enriched at TSS</a:t>
            </a:r>
          </a:p>
        </p:txBody>
      </p:sp>
      <p:cxnSp>
        <p:nvCxnSpPr>
          <p:cNvPr id="22" name="Straight Arrow Connector 21">
            <a:extLst>
              <a:ext uri="{FF2B5EF4-FFF2-40B4-BE49-F238E27FC236}">
                <a16:creationId xmlns:a16="http://schemas.microsoft.com/office/drawing/2014/main" id="{239AAAA6-FD64-D8ED-0661-181763CD55DB}"/>
              </a:ext>
            </a:extLst>
          </p:cNvPr>
          <p:cNvCxnSpPr>
            <a:cxnSpLocks/>
          </p:cNvCxnSpPr>
          <p:nvPr/>
        </p:nvCxnSpPr>
        <p:spPr>
          <a:xfrm flipV="1">
            <a:off x="12025471" y="2926690"/>
            <a:ext cx="0" cy="11119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8C3F88F-9EC6-954B-A3EA-675B6E8E3F53}"/>
              </a:ext>
            </a:extLst>
          </p:cNvPr>
          <p:cNvSpPr txBox="1"/>
          <p:nvPr/>
        </p:nvSpPr>
        <p:spPr>
          <a:xfrm>
            <a:off x="8644510" y="3059668"/>
            <a:ext cx="3018775" cy="369332"/>
          </a:xfrm>
          <a:prstGeom prst="rect">
            <a:avLst/>
          </a:prstGeom>
          <a:noFill/>
        </p:spPr>
        <p:txBody>
          <a:bodyPr wrap="none" rtlCol="0">
            <a:spAutoFit/>
          </a:bodyPr>
          <a:lstStyle/>
          <a:p>
            <a:r>
              <a:rPr lang="en-US" dirty="0"/>
              <a:t>Fragments centered at TSS</a:t>
            </a:r>
          </a:p>
        </p:txBody>
      </p:sp>
      <p:sp>
        <p:nvSpPr>
          <p:cNvPr id="4" name="TextBox 3">
            <a:extLst>
              <a:ext uri="{FF2B5EF4-FFF2-40B4-BE49-F238E27FC236}">
                <a16:creationId xmlns:a16="http://schemas.microsoft.com/office/drawing/2014/main" id="{F8269F9C-DE67-3EA8-DA1B-72FDFBB305BE}"/>
              </a:ext>
            </a:extLst>
          </p:cNvPr>
          <p:cNvSpPr txBox="1"/>
          <p:nvPr/>
        </p:nvSpPr>
        <p:spPr>
          <a:xfrm>
            <a:off x="8291849" y="3599274"/>
            <a:ext cx="3724096" cy="369332"/>
          </a:xfrm>
          <a:prstGeom prst="rect">
            <a:avLst/>
          </a:prstGeom>
          <a:noFill/>
        </p:spPr>
        <p:txBody>
          <a:bodyPr wrap="none" rtlCol="0">
            <a:spAutoFit/>
          </a:bodyPr>
          <a:lstStyle/>
          <a:p>
            <a:r>
              <a:rPr lang="en-US" dirty="0"/>
              <a:t>Fragments in TSS flanking regions</a:t>
            </a:r>
          </a:p>
        </p:txBody>
      </p:sp>
      <p:cxnSp>
        <p:nvCxnSpPr>
          <p:cNvPr id="8" name="Straight Connector 7">
            <a:extLst>
              <a:ext uri="{FF2B5EF4-FFF2-40B4-BE49-F238E27FC236}">
                <a16:creationId xmlns:a16="http://schemas.microsoft.com/office/drawing/2014/main" id="{404FCFF2-1FE5-2A46-9A95-9D8F67979C1F}"/>
              </a:ext>
            </a:extLst>
          </p:cNvPr>
          <p:cNvCxnSpPr>
            <a:stCxn id="16" idx="3"/>
          </p:cNvCxnSpPr>
          <p:nvPr/>
        </p:nvCxnSpPr>
        <p:spPr>
          <a:xfrm>
            <a:off x="8294002" y="3539981"/>
            <a:ext cx="3574148"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7732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A7A981-F28C-EC63-22A6-FB61BA292C1A}"/>
              </a:ext>
            </a:extLst>
          </p:cNvPr>
          <p:cNvPicPr>
            <a:picLocks noChangeAspect="1"/>
          </p:cNvPicPr>
          <p:nvPr/>
        </p:nvPicPr>
        <p:blipFill>
          <a:blip r:embed="rId2"/>
          <a:stretch>
            <a:fillRect/>
          </a:stretch>
        </p:blipFill>
        <p:spPr>
          <a:xfrm>
            <a:off x="1609725" y="877206"/>
            <a:ext cx="9144000" cy="5598888"/>
          </a:xfrm>
          <a:prstGeom prst="rect">
            <a:avLst/>
          </a:prstGeom>
        </p:spPr>
      </p:pic>
      <p:sp>
        <p:nvSpPr>
          <p:cNvPr id="7" name="Rectangle 6">
            <a:extLst>
              <a:ext uri="{FF2B5EF4-FFF2-40B4-BE49-F238E27FC236}">
                <a16:creationId xmlns:a16="http://schemas.microsoft.com/office/drawing/2014/main" id="{33E2060F-AD05-44C8-604A-70237D3CB949}"/>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bg2">
                  <a:lumMod val="75000"/>
                </a:schemeClr>
              </a:gs>
              <a:gs pos="0">
                <a:schemeClr val="bg2">
                  <a:lumMod val="50000"/>
                </a:schemeClr>
              </a:gs>
              <a:gs pos="76000">
                <a:schemeClr val="bg2">
                  <a:lumMod val="90000"/>
                </a:schemeClr>
              </a:gs>
              <a:gs pos="90000">
                <a:schemeClr val="bg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7C1EE229-7082-D813-6BD4-DC835C3C428F}"/>
              </a:ext>
            </a:extLst>
          </p:cNvPr>
          <p:cNvSpPr txBox="1">
            <a:spLocks/>
          </p:cNvSpPr>
          <p:nvPr/>
        </p:nvSpPr>
        <p:spPr>
          <a:xfrm>
            <a:off x="84346" y="-468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Peak-to-Gene Link Visualization</a:t>
            </a:r>
          </a:p>
        </p:txBody>
      </p:sp>
      <p:sp>
        <p:nvSpPr>
          <p:cNvPr id="9" name="Rectangle 8">
            <a:extLst>
              <a:ext uri="{FF2B5EF4-FFF2-40B4-BE49-F238E27FC236}">
                <a16:creationId xmlns:a16="http://schemas.microsoft.com/office/drawing/2014/main" id="{026D70A5-343B-F361-8805-675D20277748}"/>
              </a:ext>
            </a:extLst>
          </p:cNvPr>
          <p:cNvSpPr/>
          <p:nvPr/>
        </p:nvSpPr>
        <p:spPr>
          <a:xfrm>
            <a:off x="228600" y="4082624"/>
            <a:ext cx="11525250" cy="800100"/>
          </a:xfrm>
          <a:prstGeom prst="rect">
            <a:avLst/>
          </a:prstGeom>
          <a:solidFill>
            <a:srgbClr val="E9CBC7">
              <a:alpha val="5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EE60C3-7C93-F4A8-A8A4-BB1FBE14A89A}"/>
              </a:ext>
            </a:extLst>
          </p:cNvPr>
          <p:cNvSpPr txBox="1"/>
          <p:nvPr/>
        </p:nvSpPr>
        <p:spPr>
          <a:xfrm>
            <a:off x="228600" y="4159508"/>
            <a:ext cx="1609725" cy="646331"/>
          </a:xfrm>
          <a:prstGeom prst="rect">
            <a:avLst/>
          </a:prstGeom>
          <a:noFill/>
        </p:spPr>
        <p:txBody>
          <a:bodyPr wrap="square">
            <a:spAutoFit/>
          </a:bodyPr>
          <a:lstStyle/>
          <a:p>
            <a:r>
              <a:rPr lang="en-AU" sz="1200" b="1" i="0" dirty="0">
                <a:solidFill>
                  <a:srgbClr val="333333"/>
                </a:solidFill>
                <a:effectLst/>
                <a:latin typeface="Source Sans Pro" panose="020F0502020204030204" pitchFamily="34" charset="0"/>
              </a:rPr>
              <a:t>Gene annotations </a:t>
            </a:r>
            <a:r>
              <a:rPr lang="en-AU" sz="1200" b="0" i="0" dirty="0">
                <a:solidFill>
                  <a:srgbClr val="333333"/>
                </a:solidFill>
                <a:effectLst/>
                <a:latin typeface="Source Sans Pro" panose="020F0502020204030204" pitchFamily="34" charset="0"/>
              </a:rPr>
              <a:t>within </a:t>
            </a:r>
            <a:r>
              <a:rPr lang="en-AU" sz="1200" dirty="0">
                <a:solidFill>
                  <a:srgbClr val="333333"/>
                </a:solidFill>
                <a:latin typeface="Source Sans Pro" panose="020F0502020204030204" pitchFamily="34" charset="0"/>
              </a:rPr>
              <a:t>the</a:t>
            </a:r>
            <a:r>
              <a:rPr lang="en-AU" sz="1200" b="0" i="0" dirty="0">
                <a:solidFill>
                  <a:srgbClr val="333333"/>
                </a:solidFill>
                <a:effectLst/>
                <a:latin typeface="Source Sans Pro" panose="020F0502020204030204" pitchFamily="34" charset="0"/>
              </a:rPr>
              <a:t> given genomic region</a:t>
            </a:r>
            <a:endParaRPr lang="en-US" sz="1200" dirty="0"/>
          </a:p>
        </p:txBody>
      </p:sp>
      <p:sp>
        <p:nvSpPr>
          <p:cNvPr id="10" name="Rectangle 9">
            <a:extLst>
              <a:ext uri="{FF2B5EF4-FFF2-40B4-BE49-F238E27FC236}">
                <a16:creationId xmlns:a16="http://schemas.microsoft.com/office/drawing/2014/main" id="{E0ACF563-7053-99E1-7A9A-3F2E87D6FE1B}"/>
              </a:ext>
            </a:extLst>
          </p:cNvPr>
          <p:cNvSpPr/>
          <p:nvPr/>
        </p:nvSpPr>
        <p:spPr>
          <a:xfrm>
            <a:off x="228600" y="4901773"/>
            <a:ext cx="9515476" cy="527477"/>
          </a:xfrm>
          <a:prstGeom prst="rect">
            <a:avLst/>
          </a:prstGeom>
          <a:solidFill>
            <a:schemeClr val="accent6">
              <a:lumMod val="20000"/>
              <a:lumOff val="80000"/>
              <a:alpha val="5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4A2B088-6218-576D-9B2C-35E24575A2F7}"/>
              </a:ext>
            </a:extLst>
          </p:cNvPr>
          <p:cNvSpPr txBox="1"/>
          <p:nvPr/>
        </p:nvSpPr>
        <p:spPr>
          <a:xfrm>
            <a:off x="228599" y="4832820"/>
            <a:ext cx="1609725" cy="646331"/>
          </a:xfrm>
          <a:prstGeom prst="rect">
            <a:avLst/>
          </a:prstGeom>
          <a:noFill/>
        </p:spPr>
        <p:txBody>
          <a:bodyPr wrap="square">
            <a:spAutoFit/>
          </a:bodyPr>
          <a:lstStyle/>
          <a:p>
            <a:r>
              <a:rPr lang="en-AU" sz="1200" b="1" i="0" dirty="0">
                <a:solidFill>
                  <a:srgbClr val="333333"/>
                </a:solidFill>
                <a:effectLst/>
                <a:latin typeface="Source Sans Pro" panose="020F0502020204030204" pitchFamily="34" charset="0"/>
              </a:rPr>
              <a:t>Peak coordinates </a:t>
            </a:r>
            <a:r>
              <a:rPr lang="en-AU" sz="1200" b="0" i="0" dirty="0">
                <a:solidFill>
                  <a:srgbClr val="333333"/>
                </a:solidFill>
                <a:effectLst/>
                <a:latin typeface="Source Sans Pro" panose="020F0502020204030204" pitchFamily="34" charset="0"/>
              </a:rPr>
              <a:t>within </a:t>
            </a:r>
            <a:r>
              <a:rPr lang="en-AU" sz="1200" dirty="0">
                <a:solidFill>
                  <a:srgbClr val="333333"/>
                </a:solidFill>
                <a:latin typeface="Source Sans Pro" panose="020F0502020204030204" pitchFamily="34" charset="0"/>
              </a:rPr>
              <a:t>the</a:t>
            </a:r>
            <a:r>
              <a:rPr lang="en-AU" sz="1200" b="0" i="0" dirty="0">
                <a:solidFill>
                  <a:srgbClr val="333333"/>
                </a:solidFill>
                <a:effectLst/>
                <a:latin typeface="Source Sans Pro" panose="020F0502020204030204" pitchFamily="34" charset="0"/>
              </a:rPr>
              <a:t> given genomic region</a:t>
            </a:r>
            <a:endParaRPr lang="en-US" sz="1200" dirty="0"/>
          </a:p>
        </p:txBody>
      </p:sp>
      <p:sp>
        <p:nvSpPr>
          <p:cNvPr id="14" name="Rectangle 13">
            <a:extLst>
              <a:ext uri="{FF2B5EF4-FFF2-40B4-BE49-F238E27FC236}">
                <a16:creationId xmlns:a16="http://schemas.microsoft.com/office/drawing/2014/main" id="{2F697004-801E-0C11-27FC-611D1ED47ACF}"/>
              </a:ext>
            </a:extLst>
          </p:cNvPr>
          <p:cNvSpPr/>
          <p:nvPr/>
        </p:nvSpPr>
        <p:spPr>
          <a:xfrm>
            <a:off x="228599" y="5461664"/>
            <a:ext cx="11525250" cy="646331"/>
          </a:xfrm>
          <a:prstGeom prst="rect">
            <a:avLst/>
          </a:prstGeom>
          <a:solidFill>
            <a:schemeClr val="bg2">
              <a:lumMod val="75000"/>
              <a:alpha val="5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E3CB61-F804-5803-0ADF-0B71189EBDFD}"/>
              </a:ext>
            </a:extLst>
          </p:cNvPr>
          <p:cNvSpPr/>
          <p:nvPr/>
        </p:nvSpPr>
        <p:spPr>
          <a:xfrm>
            <a:off x="9734551" y="4900330"/>
            <a:ext cx="2019299" cy="561333"/>
          </a:xfrm>
          <a:prstGeom prst="rect">
            <a:avLst/>
          </a:prstGeom>
          <a:solidFill>
            <a:schemeClr val="bg2">
              <a:lumMod val="75000"/>
              <a:alpha val="5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8695383-1AD1-5348-A16D-BA737B2BA7DF}"/>
              </a:ext>
            </a:extLst>
          </p:cNvPr>
          <p:cNvSpPr txBox="1"/>
          <p:nvPr/>
        </p:nvSpPr>
        <p:spPr>
          <a:xfrm>
            <a:off x="228598" y="5646329"/>
            <a:ext cx="1609725" cy="276999"/>
          </a:xfrm>
          <a:prstGeom prst="rect">
            <a:avLst/>
          </a:prstGeom>
          <a:noFill/>
        </p:spPr>
        <p:txBody>
          <a:bodyPr wrap="square">
            <a:spAutoFit/>
          </a:bodyPr>
          <a:lstStyle/>
          <a:p>
            <a:r>
              <a:rPr lang="en-AU" sz="1200" b="1" i="0" dirty="0">
                <a:solidFill>
                  <a:srgbClr val="333333"/>
                </a:solidFill>
                <a:effectLst/>
                <a:latin typeface="Source Sans Pro" panose="020F0502020204030204" pitchFamily="34" charset="0"/>
              </a:rPr>
              <a:t>Peak-to-gene links</a:t>
            </a:r>
            <a:endParaRPr lang="en-US" sz="1200" dirty="0"/>
          </a:p>
        </p:txBody>
      </p:sp>
      <p:sp>
        <p:nvSpPr>
          <p:cNvPr id="19" name="Rectangle 18">
            <a:extLst>
              <a:ext uri="{FF2B5EF4-FFF2-40B4-BE49-F238E27FC236}">
                <a16:creationId xmlns:a16="http://schemas.microsoft.com/office/drawing/2014/main" id="{AB2D0A2F-9FF2-A0D8-8607-DF8481DF10C2}"/>
              </a:ext>
            </a:extLst>
          </p:cNvPr>
          <p:cNvSpPr/>
          <p:nvPr/>
        </p:nvSpPr>
        <p:spPr>
          <a:xfrm>
            <a:off x="228598" y="934672"/>
            <a:ext cx="9515478" cy="3118691"/>
          </a:xfrm>
          <a:prstGeom prst="rect">
            <a:avLst/>
          </a:prstGeom>
          <a:solidFill>
            <a:schemeClr val="accent3">
              <a:lumMod val="40000"/>
              <a:lumOff val="60000"/>
              <a:alpha val="5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D8AC8CA-053E-D22E-EAFE-3774B56FECF3}"/>
              </a:ext>
            </a:extLst>
          </p:cNvPr>
          <p:cNvSpPr txBox="1"/>
          <p:nvPr/>
        </p:nvSpPr>
        <p:spPr>
          <a:xfrm>
            <a:off x="228597" y="1957460"/>
            <a:ext cx="1609725" cy="1200329"/>
          </a:xfrm>
          <a:prstGeom prst="rect">
            <a:avLst/>
          </a:prstGeom>
          <a:noFill/>
        </p:spPr>
        <p:txBody>
          <a:bodyPr wrap="square">
            <a:spAutoFit/>
          </a:bodyPr>
          <a:lstStyle/>
          <a:p>
            <a:r>
              <a:rPr lang="en-AU" sz="1200" b="1" i="0" dirty="0">
                <a:solidFill>
                  <a:srgbClr val="333333"/>
                </a:solidFill>
                <a:effectLst/>
                <a:latin typeface="Source Sans Pro" panose="020B0503030403020204" pitchFamily="34" charset="0"/>
              </a:rPr>
              <a:t>Averaged frequency of sequenced DNA fragments </a:t>
            </a:r>
            <a:r>
              <a:rPr lang="en-AU" sz="1200" b="0" i="0" dirty="0">
                <a:solidFill>
                  <a:srgbClr val="333333"/>
                </a:solidFill>
                <a:effectLst/>
                <a:latin typeface="Source Sans Pro" panose="020B0503030403020204" pitchFamily="34" charset="0"/>
              </a:rPr>
              <a:t>for different groups of cells within a given genomic region</a:t>
            </a:r>
            <a:endParaRPr lang="en-US" sz="1200" dirty="0"/>
          </a:p>
        </p:txBody>
      </p:sp>
      <p:sp>
        <p:nvSpPr>
          <p:cNvPr id="20" name="Rectangle 19">
            <a:extLst>
              <a:ext uri="{FF2B5EF4-FFF2-40B4-BE49-F238E27FC236}">
                <a16:creationId xmlns:a16="http://schemas.microsoft.com/office/drawing/2014/main" id="{BDFFF591-589F-F6EF-95B4-87E2762885B7}"/>
              </a:ext>
            </a:extLst>
          </p:cNvPr>
          <p:cNvSpPr/>
          <p:nvPr/>
        </p:nvSpPr>
        <p:spPr>
          <a:xfrm>
            <a:off x="9772649" y="937999"/>
            <a:ext cx="1981201" cy="3106184"/>
          </a:xfrm>
          <a:prstGeom prst="rect">
            <a:avLst/>
          </a:prstGeom>
          <a:solidFill>
            <a:schemeClr val="accent1">
              <a:lumMod val="60000"/>
              <a:lumOff val="40000"/>
              <a:alpha val="5607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79DE73A-DB44-DC18-3F8C-BD7A3C896EEA}"/>
              </a:ext>
            </a:extLst>
          </p:cNvPr>
          <p:cNvSpPr txBox="1"/>
          <p:nvPr/>
        </p:nvSpPr>
        <p:spPr>
          <a:xfrm>
            <a:off x="10820399" y="2144356"/>
            <a:ext cx="962024" cy="646331"/>
          </a:xfrm>
          <a:prstGeom prst="rect">
            <a:avLst/>
          </a:prstGeom>
          <a:noFill/>
        </p:spPr>
        <p:txBody>
          <a:bodyPr wrap="square">
            <a:spAutoFit/>
          </a:bodyPr>
          <a:lstStyle/>
          <a:p>
            <a:r>
              <a:rPr lang="en-AU" sz="1200" b="1" i="0" dirty="0">
                <a:solidFill>
                  <a:srgbClr val="333333"/>
                </a:solidFill>
                <a:effectLst/>
                <a:latin typeface="Source Sans Pro" panose="020F0502020204030204" pitchFamily="34" charset="0"/>
              </a:rPr>
              <a:t>Gene expression plot</a:t>
            </a:r>
            <a:endParaRPr lang="en-US" sz="1200" dirty="0"/>
          </a:p>
        </p:txBody>
      </p:sp>
    </p:spTree>
    <p:extLst>
      <p:ext uri="{BB962C8B-B14F-4D97-AF65-F5344CB8AC3E}">
        <p14:creationId xmlns:p14="http://schemas.microsoft.com/office/powerpoint/2010/main" val="2683104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b="1" dirty="0"/>
              <a:t>🍱 Lunch break: 12:00 – 13:30</a:t>
            </a:r>
          </a:p>
          <a:p>
            <a:endParaRPr lang="en-US" b="1" dirty="0"/>
          </a:p>
        </p:txBody>
      </p:sp>
    </p:spTree>
    <p:extLst>
      <p:ext uri="{BB962C8B-B14F-4D97-AF65-F5344CB8AC3E}">
        <p14:creationId xmlns:p14="http://schemas.microsoft.com/office/powerpoint/2010/main" val="781541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b="1" dirty="0"/>
              <a:t>Session 4: 13:30 – 14:20</a:t>
            </a:r>
          </a:p>
          <a:p>
            <a:endParaRPr lang="en-US" b="1"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a:xfrm>
            <a:off x="739956" y="1396999"/>
            <a:ext cx="7431892" cy="1307699"/>
          </a:xfrm>
        </p:spPr>
        <p:txBody>
          <a:bodyPr/>
          <a:lstStyle/>
          <a:p>
            <a:pPr lvl="0"/>
            <a:r>
              <a:rPr lang="en-GB" dirty="0"/>
              <a:t>Introduction to Matilda</a:t>
            </a:r>
          </a:p>
        </p:txBody>
      </p:sp>
    </p:spTree>
    <p:extLst>
      <p:ext uri="{BB962C8B-B14F-4D97-AF65-F5344CB8AC3E}">
        <p14:creationId xmlns:p14="http://schemas.microsoft.com/office/powerpoint/2010/main" val="160541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7AFDC5-7749-B007-FCB5-40B331DD4CD6}"/>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0651067" cy="984885"/>
          </a:xfrm>
        </p:spPr>
        <p:txBody>
          <a:bodyPr/>
          <a:lstStyle/>
          <a:p>
            <a:r>
              <a:rPr lang="en-US" dirty="0">
                <a:solidFill>
                  <a:schemeClr val="bg1"/>
                </a:solidFill>
              </a:rPr>
              <a:t>Session 4: Introduction to Matilda </a:t>
            </a:r>
          </a:p>
        </p:txBody>
      </p:sp>
      <p:sp>
        <p:nvSpPr>
          <p:cNvPr id="8" name="Title 1">
            <a:extLst>
              <a:ext uri="{FF2B5EF4-FFF2-40B4-BE49-F238E27FC236}">
                <a16:creationId xmlns:a16="http://schemas.microsoft.com/office/drawing/2014/main" id="{8C91036E-F50E-29C5-CB6A-8DBFF4496F48}"/>
              </a:ext>
            </a:extLst>
          </p:cNvPr>
          <p:cNvSpPr txBox="1">
            <a:spLocks/>
          </p:cNvSpPr>
          <p:nvPr/>
        </p:nvSpPr>
        <p:spPr>
          <a:xfrm>
            <a:off x="2704043" y="1487418"/>
            <a:ext cx="7125757" cy="4035743"/>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dirty="0">
                <a:solidFill>
                  <a:schemeClr val="tx1"/>
                </a:solidFill>
              </a:rPr>
              <a:t>Brief introduction of Deep learning in general and in bioinformatics</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Deep learning basics</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Variational Auto-Encoder (VAE)</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Introduction to Matilda</a:t>
            </a:r>
          </a:p>
        </p:txBody>
      </p:sp>
    </p:spTree>
    <p:extLst>
      <p:ext uri="{BB962C8B-B14F-4D97-AF65-F5344CB8AC3E}">
        <p14:creationId xmlns:p14="http://schemas.microsoft.com/office/powerpoint/2010/main" val="2615962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7AFDC5-7749-B007-FCB5-40B331DD4CD6}"/>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0651067" cy="984885"/>
          </a:xfrm>
        </p:spPr>
        <p:txBody>
          <a:bodyPr/>
          <a:lstStyle/>
          <a:p>
            <a:r>
              <a:rPr lang="en-US" dirty="0">
                <a:solidFill>
                  <a:schemeClr val="bg1"/>
                </a:solidFill>
              </a:rPr>
              <a:t>Session 4: Introduction to Matilda </a:t>
            </a:r>
          </a:p>
        </p:txBody>
      </p:sp>
      <p:sp>
        <p:nvSpPr>
          <p:cNvPr id="7" name="Title 1">
            <a:extLst>
              <a:ext uri="{FF2B5EF4-FFF2-40B4-BE49-F238E27FC236}">
                <a16:creationId xmlns:a16="http://schemas.microsoft.com/office/drawing/2014/main" id="{C67F5274-DC8A-4232-E364-8E305BDF50FE}"/>
              </a:ext>
            </a:extLst>
          </p:cNvPr>
          <p:cNvSpPr txBox="1">
            <a:spLocks/>
          </p:cNvSpPr>
          <p:nvPr/>
        </p:nvSpPr>
        <p:spPr>
          <a:xfrm>
            <a:off x="2704043" y="1487418"/>
            <a:ext cx="7125757" cy="4035743"/>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b="1" dirty="0">
                <a:solidFill>
                  <a:schemeClr val="accent6">
                    <a:lumMod val="60000"/>
                    <a:lumOff val="40000"/>
                  </a:schemeClr>
                </a:solidFill>
              </a:rPr>
              <a:t>Brief introduction of Deep learning in general and in bioinformatics</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Deep learning basics</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Variational Auto-Encoder (VAE)</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Introduction to Matilda</a:t>
            </a:r>
          </a:p>
        </p:txBody>
      </p:sp>
      <p:sp>
        <p:nvSpPr>
          <p:cNvPr id="2" name="TextBox 1">
            <a:extLst>
              <a:ext uri="{FF2B5EF4-FFF2-40B4-BE49-F238E27FC236}">
                <a16:creationId xmlns:a16="http://schemas.microsoft.com/office/drawing/2014/main" id="{38DAA712-2B9D-222A-A6CE-C265966FA38E}"/>
              </a:ext>
            </a:extLst>
          </p:cNvPr>
          <p:cNvSpPr txBox="1"/>
          <p:nvPr/>
        </p:nvSpPr>
        <p:spPr>
          <a:xfrm>
            <a:off x="1837268" y="1487418"/>
            <a:ext cx="7334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2480732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7AFDC5-7749-B007-FCB5-40B331DD4CD6}"/>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90EEA7-3B32-A2F7-6393-2EAA2133247A}"/>
              </a:ext>
            </a:extLst>
          </p:cNvPr>
          <p:cNvSpPr>
            <a:spLocks noGrp="1"/>
          </p:cNvSpPr>
          <p:nvPr>
            <p:ph type="title"/>
          </p:nvPr>
        </p:nvSpPr>
        <p:spPr>
          <a:xfrm>
            <a:off x="132292" y="-32932"/>
            <a:ext cx="10651067" cy="984885"/>
          </a:xfrm>
        </p:spPr>
        <p:txBody>
          <a:bodyPr/>
          <a:lstStyle/>
          <a:p>
            <a:r>
              <a:rPr lang="en-US" dirty="0">
                <a:solidFill>
                  <a:schemeClr val="bg1"/>
                </a:solidFill>
              </a:rPr>
              <a:t>You Must Have Known about </a:t>
            </a:r>
            <a:r>
              <a:rPr lang="en-US" b="1" dirty="0">
                <a:solidFill>
                  <a:schemeClr val="bg1"/>
                </a:solidFill>
              </a:rPr>
              <a:t>Deep Learning</a:t>
            </a:r>
            <a:r>
              <a:rPr lang="en-US" dirty="0">
                <a:solidFill>
                  <a:schemeClr val="bg1"/>
                </a:solidFill>
              </a:rPr>
              <a:t>!</a:t>
            </a:r>
          </a:p>
        </p:txBody>
      </p:sp>
      <p:sp>
        <p:nvSpPr>
          <p:cNvPr id="19" name="TextBox 18">
            <a:extLst>
              <a:ext uri="{FF2B5EF4-FFF2-40B4-BE49-F238E27FC236}">
                <a16:creationId xmlns:a16="http://schemas.microsoft.com/office/drawing/2014/main" id="{2589415A-909D-7A8C-BBA7-12BD470726E7}"/>
              </a:ext>
            </a:extLst>
          </p:cNvPr>
          <p:cNvSpPr txBox="1"/>
          <p:nvPr/>
        </p:nvSpPr>
        <p:spPr>
          <a:xfrm>
            <a:off x="397834" y="1384770"/>
            <a:ext cx="4451698" cy="584775"/>
          </a:xfrm>
          <a:prstGeom prst="rect">
            <a:avLst/>
          </a:prstGeom>
          <a:noFill/>
        </p:spPr>
        <p:txBody>
          <a:bodyPr wrap="square">
            <a:spAutoFit/>
          </a:bodyPr>
          <a:lstStyle/>
          <a:p>
            <a:pPr algn="ctr"/>
            <a:r>
              <a:rPr lang="en-US" sz="1600" b="1" dirty="0"/>
              <a:t>Trend of “Deep learning” in General Search over past 10 years</a:t>
            </a:r>
            <a:endParaRPr lang="en-US" sz="1600" dirty="0"/>
          </a:p>
        </p:txBody>
      </p:sp>
      <p:pic>
        <p:nvPicPr>
          <p:cNvPr id="20" name="Picture 19">
            <a:extLst>
              <a:ext uri="{FF2B5EF4-FFF2-40B4-BE49-F238E27FC236}">
                <a16:creationId xmlns:a16="http://schemas.microsoft.com/office/drawing/2014/main" id="{E4962D3C-21F6-FBD2-C0EC-DFAB820A8BCA}"/>
              </a:ext>
            </a:extLst>
          </p:cNvPr>
          <p:cNvPicPr>
            <a:picLocks noChangeAspect="1"/>
          </p:cNvPicPr>
          <p:nvPr/>
        </p:nvPicPr>
        <p:blipFill>
          <a:blip r:embed="rId2"/>
          <a:stretch>
            <a:fillRect/>
          </a:stretch>
        </p:blipFill>
        <p:spPr>
          <a:xfrm>
            <a:off x="397834" y="2139950"/>
            <a:ext cx="4597628" cy="3333280"/>
          </a:xfrm>
          <a:prstGeom prst="rect">
            <a:avLst/>
          </a:prstGeom>
          <a:solidFill>
            <a:srgbClr val="F2F2F2"/>
          </a:solidFill>
          <a:ln>
            <a:solidFill>
              <a:schemeClr val="tx1">
                <a:lumMod val="50000"/>
                <a:lumOff val="50000"/>
              </a:schemeClr>
            </a:solidFill>
          </a:ln>
        </p:spPr>
      </p:pic>
    </p:spTree>
    <p:extLst>
      <p:ext uri="{BB962C8B-B14F-4D97-AF65-F5344CB8AC3E}">
        <p14:creationId xmlns:p14="http://schemas.microsoft.com/office/powerpoint/2010/main" val="2066226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7AFDC5-7749-B007-FCB5-40B331DD4CD6}"/>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90EEA7-3B32-A2F7-6393-2EAA2133247A}"/>
              </a:ext>
            </a:extLst>
          </p:cNvPr>
          <p:cNvSpPr>
            <a:spLocks noGrp="1"/>
          </p:cNvSpPr>
          <p:nvPr>
            <p:ph type="title"/>
          </p:nvPr>
        </p:nvSpPr>
        <p:spPr>
          <a:xfrm>
            <a:off x="132292" y="-32932"/>
            <a:ext cx="10651067" cy="984885"/>
          </a:xfrm>
        </p:spPr>
        <p:txBody>
          <a:bodyPr/>
          <a:lstStyle/>
          <a:p>
            <a:r>
              <a:rPr lang="en-US" dirty="0">
                <a:solidFill>
                  <a:schemeClr val="bg1"/>
                </a:solidFill>
              </a:rPr>
              <a:t>You Must Have Experienced </a:t>
            </a:r>
            <a:r>
              <a:rPr lang="en-US" b="1" dirty="0">
                <a:solidFill>
                  <a:schemeClr val="bg1"/>
                </a:solidFill>
              </a:rPr>
              <a:t>Deep Learning</a:t>
            </a:r>
            <a:r>
              <a:rPr lang="en-US" dirty="0">
                <a:solidFill>
                  <a:schemeClr val="bg1"/>
                </a:solidFill>
              </a:rPr>
              <a:t>!</a:t>
            </a:r>
          </a:p>
        </p:txBody>
      </p:sp>
      <p:grpSp>
        <p:nvGrpSpPr>
          <p:cNvPr id="29" name="Group 28">
            <a:extLst>
              <a:ext uri="{FF2B5EF4-FFF2-40B4-BE49-F238E27FC236}">
                <a16:creationId xmlns:a16="http://schemas.microsoft.com/office/drawing/2014/main" id="{F34C4D99-2141-C516-9952-B5DFAE49D972}"/>
              </a:ext>
            </a:extLst>
          </p:cNvPr>
          <p:cNvGrpSpPr/>
          <p:nvPr/>
        </p:nvGrpSpPr>
        <p:grpSpPr>
          <a:xfrm>
            <a:off x="5694892" y="592244"/>
            <a:ext cx="6267422" cy="6127988"/>
            <a:chOff x="132292" y="677969"/>
            <a:chExt cx="6267422" cy="6127988"/>
          </a:xfrm>
        </p:grpSpPr>
        <p:sp>
          <p:nvSpPr>
            <p:cNvPr id="28" name="Rectangle 27">
              <a:extLst>
                <a:ext uri="{FF2B5EF4-FFF2-40B4-BE49-F238E27FC236}">
                  <a16:creationId xmlns:a16="http://schemas.microsoft.com/office/drawing/2014/main" id="{9DE50488-5A0A-77DC-5CD6-139E4BE5A104}"/>
                </a:ext>
              </a:extLst>
            </p:cNvPr>
            <p:cNvSpPr/>
            <p:nvPr/>
          </p:nvSpPr>
          <p:spPr>
            <a:xfrm>
              <a:off x="580916" y="2961529"/>
              <a:ext cx="1750164" cy="289013"/>
            </a:xfrm>
            <a:prstGeom prst="rect">
              <a:avLst/>
            </a:prstGeom>
            <a:solidFill>
              <a:srgbClr val="FCD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B00CC4-BEB7-8D70-6851-07DD2FBBA0CB}"/>
                </a:ext>
              </a:extLst>
            </p:cNvPr>
            <p:cNvSpPr/>
            <p:nvPr/>
          </p:nvSpPr>
          <p:spPr>
            <a:xfrm>
              <a:off x="3509963" y="3161808"/>
              <a:ext cx="2795587" cy="610649"/>
            </a:xfrm>
            <a:prstGeom prst="rect">
              <a:avLst/>
            </a:prstGeom>
            <a:solidFill>
              <a:srgbClr val="FCD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69518B-1479-3B60-73BC-DDA153849680}"/>
                </a:ext>
              </a:extLst>
            </p:cNvPr>
            <p:cNvSpPr/>
            <p:nvPr/>
          </p:nvSpPr>
          <p:spPr>
            <a:xfrm>
              <a:off x="3414757" y="6195308"/>
              <a:ext cx="1957343" cy="61064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BD3B5E-2999-C658-7C67-C328AB1FCD27}"/>
                </a:ext>
              </a:extLst>
            </p:cNvPr>
            <p:cNvSpPr/>
            <p:nvPr/>
          </p:nvSpPr>
          <p:spPr>
            <a:xfrm>
              <a:off x="543874" y="4654265"/>
              <a:ext cx="1750163" cy="33855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1E57D01-EB53-F364-0A82-95B6AEE5FA8F}"/>
                </a:ext>
              </a:extLst>
            </p:cNvPr>
            <p:cNvSpPr/>
            <p:nvPr/>
          </p:nvSpPr>
          <p:spPr>
            <a:xfrm>
              <a:off x="543875" y="4247980"/>
              <a:ext cx="2126075" cy="3201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232C1C-154B-97F6-0F11-1019A005EE36}"/>
                </a:ext>
              </a:extLst>
            </p:cNvPr>
            <p:cNvSpPr/>
            <p:nvPr/>
          </p:nvSpPr>
          <p:spPr>
            <a:xfrm>
              <a:off x="585678" y="1703963"/>
              <a:ext cx="1750163" cy="28901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8AC069-CE07-CE2C-D422-A48E15D3DE44}"/>
                </a:ext>
              </a:extLst>
            </p:cNvPr>
            <p:cNvSpPr/>
            <p:nvPr/>
          </p:nvSpPr>
          <p:spPr>
            <a:xfrm>
              <a:off x="580916" y="2141101"/>
              <a:ext cx="1750164" cy="28901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59D95D0-00E7-1352-EBD7-2A024A71013D}"/>
                </a:ext>
              </a:extLst>
            </p:cNvPr>
            <p:cNvSpPr/>
            <p:nvPr/>
          </p:nvSpPr>
          <p:spPr>
            <a:xfrm>
              <a:off x="543876" y="3848100"/>
              <a:ext cx="1750163" cy="28901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F46D3DD-FAFC-3F7E-1603-19505CAD0FF5}"/>
                </a:ext>
              </a:extLst>
            </p:cNvPr>
            <p:cNvSpPr txBox="1"/>
            <p:nvPr/>
          </p:nvSpPr>
          <p:spPr>
            <a:xfrm>
              <a:off x="543875" y="1692445"/>
              <a:ext cx="2799399" cy="4616648"/>
            </a:xfrm>
            <a:prstGeom prst="rect">
              <a:avLst/>
            </a:prstGeom>
            <a:noFill/>
          </p:spPr>
          <p:txBody>
            <a:bodyPr wrap="square">
              <a:spAutoFit/>
            </a:bodyPr>
            <a:lstStyle/>
            <a:p>
              <a:pPr marL="285750" indent="-285750">
                <a:buFont typeface="Arial" panose="020B0604020202020204" pitchFamily="34" charset="0"/>
                <a:buChar char="•"/>
              </a:pPr>
              <a:r>
                <a:rPr lang="en-US" sz="1400" dirty="0"/>
                <a:t>Virtual Assistants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Chatbots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Healthcare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Recommendation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Advertising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Self-driving Cars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chemeClr val="bg1"/>
                  </a:solidFill>
                </a:rPr>
                <a:t>Machine Translation</a:t>
              </a:r>
            </a:p>
            <a:p>
              <a:endParaRPr lang="en-US" sz="1400" dirty="0"/>
            </a:p>
            <a:p>
              <a:pPr marL="285750" indent="-285750">
                <a:buFont typeface="Arial" panose="020B0604020202020204" pitchFamily="34" charset="0"/>
                <a:buChar char="•"/>
              </a:pPr>
              <a:r>
                <a:rPr lang="en-US" sz="1400" dirty="0"/>
                <a:t>Games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Fake News Detection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Fraud Detection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t>
              </a:r>
            </a:p>
          </p:txBody>
        </p:sp>
        <p:sp>
          <p:nvSpPr>
            <p:cNvPr id="5" name="TextBox 4">
              <a:extLst>
                <a:ext uri="{FF2B5EF4-FFF2-40B4-BE49-F238E27FC236}">
                  <a16:creationId xmlns:a16="http://schemas.microsoft.com/office/drawing/2014/main" id="{B85780EF-D7D4-D02F-4356-29CCE20F3FE6}"/>
                </a:ext>
              </a:extLst>
            </p:cNvPr>
            <p:cNvSpPr txBox="1"/>
            <p:nvPr/>
          </p:nvSpPr>
          <p:spPr>
            <a:xfrm>
              <a:off x="132292" y="677969"/>
              <a:ext cx="2875599" cy="338554"/>
            </a:xfrm>
            <a:prstGeom prst="rect">
              <a:avLst/>
            </a:prstGeom>
            <a:noFill/>
          </p:spPr>
          <p:txBody>
            <a:bodyPr wrap="square">
              <a:spAutoFit/>
            </a:bodyPr>
            <a:lstStyle/>
            <a:p>
              <a:r>
                <a:rPr lang="en-US" sz="1600" b="1" dirty="0"/>
                <a:t>Deep learning applications</a:t>
              </a:r>
              <a:endParaRPr lang="en-US" sz="1600" dirty="0"/>
            </a:p>
          </p:txBody>
        </p:sp>
        <p:sp>
          <p:nvSpPr>
            <p:cNvPr id="7" name="Rectangle 6">
              <a:extLst>
                <a:ext uri="{FF2B5EF4-FFF2-40B4-BE49-F238E27FC236}">
                  <a16:creationId xmlns:a16="http://schemas.microsoft.com/office/drawing/2014/main" id="{A2B8EF10-98BB-DFD2-F825-8AFF40400BA9}"/>
                </a:ext>
              </a:extLst>
            </p:cNvPr>
            <p:cNvSpPr/>
            <p:nvPr/>
          </p:nvSpPr>
          <p:spPr>
            <a:xfrm>
              <a:off x="3324225" y="1228725"/>
              <a:ext cx="2981325" cy="95719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4" descr="Download Amazon Alexa Logo in SVG Vector or PNG File Format - Logo.wine">
              <a:extLst>
                <a:ext uri="{FF2B5EF4-FFF2-40B4-BE49-F238E27FC236}">
                  <a16:creationId xmlns:a16="http://schemas.microsoft.com/office/drawing/2014/main" id="{A194EA73-CBAF-E4F0-024E-AFC58C0A7EA6}"/>
                </a:ext>
              </a:extLst>
            </p:cNvPr>
            <p:cNvSpPr>
              <a:spLocks noChangeAspect="1" noChangeArrowheads="1"/>
            </p:cNvSpPr>
            <p:nvPr/>
          </p:nvSpPr>
          <p:spPr bwMode="auto">
            <a:xfrm>
              <a:off x="4962525" y="26582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ownload Amazon Alexa Logo in SVG Vector or PNG File Format - Logo.wine">
              <a:extLst>
                <a:ext uri="{FF2B5EF4-FFF2-40B4-BE49-F238E27FC236}">
                  <a16:creationId xmlns:a16="http://schemas.microsoft.com/office/drawing/2014/main" id="{FC2AD285-B459-E18A-905C-5B462C015041}"/>
                </a:ext>
              </a:extLst>
            </p:cNvPr>
            <p:cNvSpPr>
              <a:spLocks noChangeAspect="1" noChangeArrowheads="1"/>
            </p:cNvSpPr>
            <p:nvPr/>
          </p:nvSpPr>
          <p:spPr bwMode="auto">
            <a:xfrm>
              <a:off x="5114925" y="28106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4" name="Picture 14" descr="Alexa logo and symbol, meaning, history, PNG">
              <a:extLst>
                <a:ext uri="{FF2B5EF4-FFF2-40B4-BE49-F238E27FC236}">
                  <a16:creationId xmlns:a16="http://schemas.microsoft.com/office/drawing/2014/main" id="{D2449934-8FC2-1D31-D29F-F0F98E21D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722" b="30306"/>
            <a:stretch/>
          </p:blipFill>
          <p:spPr bwMode="auto">
            <a:xfrm>
              <a:off x="3429000" y="1293760"/>
              <a:ext cx="1704975" cy="398685"/>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Cortana Logo PNG Vector (EPS) Free Download">
              <a:extLst>
                <a:ext uri="{FF2B5EF4-FFF2-40B4-BE49-F238E27FC236}">
                  <a16:creationId xmlns:a16="http://schemas.microsoft.com/office/drawing/2014/main" id="{F9216C66-199D-BA8F-2BDD-C15BE9B19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0" y="1355359"/>
              <a:ext cx="866775" cy="219583"/>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Siri (iOS) | Logopedia | Fandom">
              <a:extLst>
                <a:ext uri="{FF2B5EF4-FFF2-40B4-BE49-F238E27FC236}">
                  <a16:creationId xmlns:a16="http://schemas.microsoft.com/office/drawing/2014/main" id="{0663460A-AA71-81B1-B7D5-1676E9FA0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962" y="1703963"/>
              <a:ext cx="342549" cy="3425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785124D-7B88-CE3A-332C-049FCEEAB353}"/>
                </a:ext>
              </a:extLst>
            </p:cNvPr>
            <p:cNvSpPr txBox="1"/>
            <p:nvPr/>
          </p:nvSpPr>
          <p:spPr>
            <a:xfrm>
              <a:off x="3777821" y="1726137"/>
              <a:ext cx="799149" cy="307777"/>
            </a:xfrm>
            <a:prstGeom prst="rect">
              <a:avLst/>
            </a:prstGeom>
            <a:noFill/>
          </p:spPr>
          <p:txBody>
            <a:bodyPr wrap="square">
              <a:spAutoFit/>
            </a:bodyPr>
            <a:lstStyle/>
            <a:p>
              <a:r>
                <a:rPr lang="en-US" sz="1400" b="1" dirty="0"/>
                <a:t>Hi Siri</a:t>
              </a:r>
            </a:p>
          </p:txBody>
        </p:sp>
        <p:pic>
          <p:nvPicPr>
            <p:cNvPr id="5144" name="Picture 24" descr="Download Google Assistant Logo PNG Transparent Background 4096 x 4096, SVG,  EPS for free in 2024 | ? logo, Assistant, Eps">
              <a:extLst>
                <a:ext uri="{FF2B5EF4-FFF2-40B4-BE49-F238E27FC236}">
                  <a16:creationId xmlns:a16="http://schemas.microsoft.com/office/drawing/2014/main" id="{3A7E1097-34DD-D7DB-949D-DCCA244546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46" t="42492" r="6102" b="42493"/>
            <a:stretch/>
          </p:blipFill>
          <p:spPr bwMode="auto">
            <a:xfrm>
              <a:off x="4513656" y="1750160"/>
              <a:ext cx="1654673" cy="29247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5958A7B-55D2-0242-914D-E3C0030CC73D}"/>
                </a:ext>
              </a:extLst>
            </p:cNvPr>
            <p:cNvSpPr/>
            <p:nvPr/>
          </p:nvSpPr>
          <p:spPr>
            <a:xfrm>
              <a:off x="2771775" y="2332024"/>
              <a:ext cx="3088885" cy="61064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48" name="Picture 28" descr="ChatGPT Logo PNG With Transparent Background">
              <a:extLst>
                <a:ext uri="{FF2B5EF4-FFF2-40B4-BE49-F238E27FC236}">
                  <a16:creationId xmlns:a16="http://schemas.microsoft.com/office/drawing/2014/main" id="{AAF8EA56-9DA0-635F-95F6-DD1AA46917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066" y="2402181"/>
              <a:ext cx="1510274" cy="444036"/>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Copilot Logo and symbol, meaning, history, PNG, brand">
              <a:extLst>
                <a:ext uri="{FF2B5EF4-FFF2-40B4-BE49-F238E27FC236}">
                  <a16:creationId xmlns:a16="http://schemas.microsoft.com/office/drawing/2014/main" id="{3A27CA27-5EC4-798E-1349-1996D29D57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3595" y="2373767"/>
              <a:ext cx="1011389" cy="56890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5C7D310-C448-E77A-C557-4988F6DB594C}"/>
                </a:ext>
              </a:extLst>
            </p:cNvPr>
            <p:cNvSpPr/>
            <p:nvPr/>
          </p:nvSpPr>
          <p:spPr>
            <a:xfrm>
              <a:off x="3123548" y="3934374"/>
              <a:ext cx="2634154" cy="610649"/>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52" name="Picture 32" descr="Tesla logo PNG transparent image download, size: 800x390px">
              <a:extLst>
                <a:ext uri="{FF2B5EF4-FFF2-40B4-BE49-F238E27FC236}">
                  <a16:creationId xmlns:a16="http://schemas.microsoft.com/office/drawing/2014/main" id="{4E699EA4-9080-452F-9602-6F49647D8D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0481" b="26933"/>
            <a:stretch/>
          </p:blipFill>
          <p:spPr bwMode="auto">
            <a:xfrm>
              <a:off x="3123548" y="3872179"/>
              <a:ext cx="2550049" cy="6537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816A389-38D3-4CF2-CBB4-A1011EB67AAB}"/>
                </a:ext>
              </a:extLst>
            </p:cNvPr>
            <p:cNvPicPr>
              <a:picLocks noChangeAspect="1"/>
            </p:cNvPicPr>
            <p:nvPr/>
          </p:nvPicPr>
          <p:blipFill>
            <a:blip r:embed="rId9"/>
            <a:stretch>
              <a:fillRect/>
            </a:stretch>
          </p:blipFill>
          <p:spPr>
            <a:xfrm>
              <a:off x="2691704" y="4692079"/>
              <a:ext cx="3708010" cy="1431162"/>
            </a:xfrm>
            <a:prstGeom prst="rect">
              <a:avLst/>
            </a:prstGeom>
          </p:spPr>
        </p:pic>
        <p:pic>
          <p:nvPicPr>
            <p:cNvPr id="5160" name="Picture 40">
              <a:extLst>
                <a:ext uri="{FF2B5EF4-FFF2-40B4-BE49-F238E27FC236}">
                  <a16:creationId xmlns:a16="http://schemas.microsoft.com/office/drawing/2014/main" id="{187CD674-F763-4746-CCDC-01AD605F23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5956" y="6273086"/>
              <a:ext cx="1650090" cy="433149"/>
            </a:xfrm>
            <a:prstGeom prst="rect">
              <a:avLst/>
            </a:prstGeom>
            <a:noFill/>
            <a:extLst>
              <a:ext uri="{909E8E84-426E-40DD-AFC4-6F175D3DCCD1}">
                <a14:hiddenFill xmlns:a14="http://schemas.microsoft.com/office/drawing/2010/main">
                  <a:solidFill>
                    <a:srgbClr val="FFFFFF"/>
                  </a:solidFill>
                </a14:hiddenFill>
              </a:ext>
            </a:extLst>
          </p:spPr>
        </p:pic>
        <p:pic>
          <p:nvPicPr>
            <p:cNvPr id="5164" name="Picture 44" descr="Youtube Logo PNGs for Free Download">
              <a:extLst>
                <a:ext uri="{FF2B5EF4-FFF2-40B4-BE49-F238E27FC236}">
                  <a16:creationId xmlns:a16="http://schemas.microsoft.com/office/drawing/2014/main" id="{1D0992E5-B9F7-47C3-BB09-68478EC8AD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15884" y="3221954"/>
              <a:ext cx="523875" cy="52387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A6149DA-1CC7-BABD-3E0F-EADC44302D21}"/>
                </a:ext>
              </a:extLst>
            </p:cNvPr>
            <p:cNvSpPr txBox="1"/>
            <p:nvPr/>
          </p:nvSpPr>
          <p:spPr>
            <a:xfrm>
              <a:off x="3920138" y="3320675"/>
              <a:ext cx="946579" cy="307777"/>
            </a:xfrm>
            <a:prstGeom prst="rect">
              <a:avLst/>
            </a:prstGeom>
            <a:noFill/>
          </p:spPr>
          <p:txBody>
            <a:bodyPr wrap="square">
              <a:spAutoFit/>
            </a:bodyPr>
            <a:lstStyle/>
            <a:p>
              <a:r>
                <a:rPr lang="en-US" sz="1400" b="1" dirty="0"/>
                <a:t>YouTube</a:t>
              </a:r>
            </a:p>
          </p:txBody>
        </p:sp>
        <p:pic>
          <p:nvPicPr>
            <p:cNvPr id="5166" name="Picture 46" descr="Netflix logo PNG transparent image download, size: 400x300px">
              <a:extLst>
                <a:ext uri="{FF2B5EF4-FFF2-40B4-BE49-F238E27FC236}">
                  <a16:creationId xmlns:a16="http://schemas.microsoft.com/office/drawing/2014/main" id="{8A487318-2435-C788-9BC2-622BCF0364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86058" y="3294372"/>
              <a:ext cx="505383" cy="37903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8F682DE-4391-4BB2-40AF-E5E8E91F8F1D}"/>
                </a:ext>
              </a:extLst>
            </p:cNvPr>
            <p:cNvSpPr txBox="1"/>
            <p:nvPr/>
          </p:nvSpPr>
          <p:spPr>
            <a:xfrm>
              <a:off x="5387370" y="3349511"/>
              <a:ext cx="946579" cy="307777"/>
            </a:xfrm>
            <a:prstGeom prst="rect">
              <a:avLst/>
            </a:prstGeom>
            <a:noFill/>
          </p:spPr>
          <p:txBody>
            <a:bodyPr wrap="square">
              <a:spAutoFit/>
            </a:bodyPr>
            <a:lstStyle/>
            <a:p>
              <a:r>
                <a:rPr lang="en-US" sz="1400" b="1" dirty="0">
                  <a:solidFill>
                    <a:schemeClr val="accent1"/>
                  </a:solidFill>
                </a:rPr>
                <a:t>NETFLIX</a:t>
              </a:r>
            </a:p>
          </p:txBody>
        </p:sp>
      </p:grpSp>
      <p:sp>
        <p:nvSpPr>
          <p:cNvPr id="32" name="TextBox 31">
            <a:extLst>
              <a:ext uri="{FF2B5EF4-FFF2-40B4-BE49-F238E27FC236}">
                <a16:creationId xmlns:a16="http://schemas.microsoft.com/office/drawing/2014/main" id="{2A531837-7D0E-9EF3-C60E-086DBC02F20C}"/>
              </a:ext>
            </a:extLst>
          </p:cNvPr>
          <p:cNvSpPr txBox="1"/>
          <p:nvPr/>
        </p:nvSpPr>
        <p:spPr>
          <a:xfrm>
            <a:off x="397834" y="1384770"/>
            <a:ext cx="4451698" cy="584775"/>
          </a:xfrm>
          <a:prstGeom prst="rect">
            <a:avLst/>
          </a:prstGeom>
          <a:noFill/>
        </p:spPr>
        <p:txBody>
          <a:bodyPr wrap="square">
            <a:spAutoFit/>
          </a:bodyPr>
          <a:lstStyle/>
          <a:p>
            <a:pPr algn="ctr"/>
            <a:r>
              <a:rPr lang="en-US" sz="1600" b="1" dirty="0"/>
              <a:t>Trend of “Deep learning” in General Search over past 10 years</a:t>
            </a:r>
            <a:endParaRPr lang="en-US" sz="1600" dirty="0"/>
          </a:p>
        </p:txBody>
      </p:sp>
      <p:pic>
        <p:nvPicPr>
          <p:cNvPr id="33" name="Picture 32">
            <a:extLst>
              <a:ext uri="{FF2B5EF4-FFF2-40B4-BE49-F238E27FC236}">
                <a16:creationId xmlns:a16="http://schemas.microsoft.com/office/drawing/2014/main" id="{DB23EC69-ADD7-200B-E8A2-12B4B079AEBF}"/>
              </a:ext>
            </a:extLst>
          </p:cNvPr>
          <p:cNvPicPr>
            <a:picLocks noChangeAspect="1"/>
          </p:cNvPicPr>
          <p:nvPr/>
        </p:nvPicPr>
        <p:blipFill>
          <a:blip r:embed="rId13"/>
          <a:stretch>
            <a:fillRect/>
          </a:stretch>
        </p:blipFill>
        <p:spPr>
          <a:xfrm>
            <a:off x="397834" y="2139950"/>
            <a:ext cx="4597628" cy="3333280"/>
          </a:xfrm>
          <a:prstGeom prst="rect">
            <a:avLst/>
          </a:prstGeom>
          <a:solidFill>
            <a:srgbClr val="F2F2F2"/>
          </a:solidFill>
          <a:ln>
            <a:solidFill>
              <a:schemeClr val="tx1">
                <a:lumMod val="50000"/>
                <a:lumOff val="50000"/>
              </a:schemeClr>
            </a:solidFill>
          </a:ln>
        </p:spPr>
      </p:pic>
    </p:spTree>
    <p:extLst>
      <p:ext uri="{BB962C8B-B14F-4D97-AF65-F5344CB8AC3E}">
        <p14:creationId xmlns:p14="http://schemas.microsoft.com/office/powerpoint/2010/main" val="465995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037436-1851-9741-50A1-4B2AF47DF39D}"/>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5927D1-64CB-5AEA-C95D-6FE157B47FE8}"/>
              </a:ext>
            </a:extLst>
          </p:cNvPr>
          <p:cNvSpPr>
            <a:spLocks noGrp="1"/>
          </p:cNvSpPr>
          <p:nvPr>
            <p:ph type="title"/>
          </p:nvPr>
        </p:nvSpPr>
        <p:spPr>
          <a:xfrm>
            <a:off x="179107" y="-31833"/>
            <a:ext cx="10651067" cy="984885"/>
          </a:xfrm>
        </p:spPr>
        <p:txBody>
          <a:bodyPr/>
          <a:lstStyle/>
          <a:p>
            <a:r>
              <a:rPr lang="en-US" dirty="0">
                <a:solidFill>
                  <a:schemeClr val="bg1"/>
                </a:solidFill>
              </a:rPr>
              <a:t>Deep learning in bioinformatics</a:t>
            </a:r>
          </a:p>
        </p:txBody>
      </p:sp>
      <p:pic>
        <p:nvPicPr>
          <p:cNvPr id="4" name="Picture 3">
            <a:extLst>
              <a:ext uri="{FF2B5EF4-FFF2-40B4-BE49-F238E27FC236}">
                <a16:creationId xmlns:a16="http://schemas.microsoft.com/office/drawing/2014/main" id="{ED807C08-6A3E-81EE-7BCE-0AFBB9BB0A44}"/>
              </a:ext>
            </a:extLst>
          </p:cNvPr>
          <p:cNvPicPr>
            <a:picLocks noChangeAspect="1"/>
          </p:cNvPicPr>
          <p:nvPr/>
        </p:nvPicPr>
        <p:blipFill>
          <a:blip r:embed="rId3"/>
          <a:stretch>
            <a:fillRect/>
          </a:stretch>
        </p:blipFill>
        <p:spPr>
          <a:xfrm>
            <a:off x="4129976" y="1086207"/>
            <a:ext cx="4236793" cy="2445583"/>
          </a:xfrm>
          <a:prstGeom prst="rect">
            <a:avLst/>
          </a:prstGeom>
        </p:spPr>
      </p:pic>
      <p:sp>
        <p:nvSpPr>
          <p:cNvPr id="5" name="TextBox 4">
            <a:extLst>
              <a:ext uri="{FF2B5EF4-FFF2-40B4-BE49-F238E27FC236}">
                <a16:creationId xmlns:a16="http://schemas.microsoft.com/office/drawing/2014/main" id="{BD4D019F-617E-5AF1-4F8C-625FB381A7C6}"/>
              </a:ext>
            </a:extLst>
          </p:cNvPr>
          <p:cNvSpPr txBox="1"/>
          <p:nvPr/>
        </p:nvSpPr>
        <p:spPr>
          <a:xfrm>
            <a:off x="4210380" y="3516984"/>
            <a:ext cx="4522392" cy="415498"/>
          </a:xfrm>
          <a:prstGeom prst="rect">
            <a:avLst/>
          </a:prstGeom>
          <a:noFill/>
        </p:spPr>
        <p:txBody>
          <a:bodyPr wrap="none" rtlCol="0">
            <a:spAutoFit/>
          </a:bodyPr>
          <a:lstStyle/>
          <a:p>
            <a:pPr algn="ctr"/>
            <a:r>
              <a:rPr lang="en-US" sz="1200" dirty="0"/>
              <a:t>Approximate number of published deep learning articles by year</a:t>
            </a:r>
          </a:p>
          <a:p>
            <a:pPr algn="ctr"/>
            <a:r>
              <a:rPr lang="en-US" sz="900" dirty="0"/>
              <a:t>(Min et al, (2017), </a:t>
            </a:r>
            <a:r>
              <a:rPr lang="en-AU" sz="900" dirty="0"/>
              <a:t>Briefings in bioinformatics</a:t>
            </a:r>
            <a:r>
              <a:rPr lang="en-US" sz="900" dirty="0"/>
              <a:t>)</a:t>
            </a:r>
          </a:p>
        </p:txBody>
      </p:sp>
      <p:pic>
        <p:nvPicPr>
          <p:cNvPr id="6" name="Picture 5">
            <a:extLst>
              <a:ext uri="{FF2B5EF4-FFF2-40B4-BE49-F238E27FC236}">
                <a16:creationId xmlns:a16="http://schemas.microsoft.com/office/drawing/2014/main" id="{DD40F021-6C2E-BEF3-3997-55AA37BF1962}"/>
              </a:ext>
            </a:extLst>
          </p:cNvPr>
          <p:cNvPicPr>
            <a:picLocks noChangeAspect="1"/>
          </p:cNvPicPr>
          <p:nvPr/>
        </p:nvPicPr>
        <p:blipFill>
          <a:blip r:embed="rId4"/>
          <a:stretch>
            <a:fillRect/>
          </a:stretch>
        </p:blipFill>
        <p:spPr>
          <a:xfrm>
            <a:off x="9129898" y="1086207"/>
            <a:ext cx="2327248" cy="2445583"/>
          </a:xfrm>
          <a:prstGeom prst="rect">
            <a:avLst/>
          </a:prstGeom>
        </p:spPr>
      </p:pic>
      <p:sp>
        <p:nvSpPr>
          <p:cNvPr id="7" name="TextBox 6">
            <a:extLst>
              <a:ext uri="{FF2B5EF4-FFF2-40B4-BE49-F238E27FC236}">
                <a16:creationId xmlns:a16="http://schemas.microsoft.com/office/drawing/2014/main" id="{D3EB73C4-1C13-D65C-6B07-BFD5FD41D94E}"/>
              </a:ext>
            </a:extLst>
          </p:cNvPr>
          <p:cNvSpPr txBox="1"/>
          <p:nvPr/>
        </p:nvSpPr>
        <p:spPr>
          <a:xfrm>
            <a:off x="8893728" y="3516984"/>
            <a:ext cx="3090377" cy="615553"/>
          </a:xfrm>
          <a:prstGeom prst="rect">
            <a:avLst/>
          </a:prstGeom>
          <a:noFill/>
        </p:spPr>
        <p:txBody>
          <a:bodyPr wrap="square" rtlCol="0">
            <a:spAutoFit/>
          </a:bodyPr>
          <a:lstStyle/>
          <a:p>
            <a:pPr algn="ctr"/>
            <a:r>
              <a:rPr lang="en-US" sz="1200" dirty="0"/>
              <a:t>Approximate number of specialized deep learning models in bioinformatics</a:t>
            </a:r>
          </a:p>
          <a:p>
            <a:pPr algn="ctr"/>
            <a:r>
              <a:rPr lang="en-US" sz="900" dirty="0"/>
              <a:t>(</a:t>
            </a:r>
            <a:r>
              <a:rPr lang="en-US" sz="900" dirty="0" err="1"/>
              <a:t>Wysocka</a:t>
            </a:r>
            <a:r>
              <a:rPr lang="en-US" sz="900" dirty="0"/>
              <a:t> et al, (2023), </a:t>
            </a:r>
            <a:r>
              <a:rPr lang="en-AU" sz="900" dirty="0"/>
              <a:t>Nature Reviews Genetics</a:t>
            </a:r>
            <a:r>
              <a:rPr lang="en-US" sz="900" dirty="0"/>
              <a:t>)</a:t>
            </a:r>
          </a:p>
        </p:txBody>
      </p:sp>
      <p:sp>
        <p:nvSpPr>
          <p:cNvPr id="8" name="TextBox 7">
            <a:extLst>
              <a:ext uri="{FF2B5EF4-FFF2-40B4-BE49-F238E27FC236}">
                <a16:creationId xmlns:a16="http://schemas.microsoft.com/office/drawing/2014/main" id="{446B7F99-A062-3E27-4B9D-80DACE9A02E5}"/>
              </a:ext>
            </a:extLst>
          </p:cNvPr>
          <p:cNvSpPr txBox="1"/>
          <p:nvPr/>
        </p:nvSpPr>
        <p:spPr>
          <a:xfrm>
            <a:off x="372426" y="671389"/>
            <a:ext cx="9261768" cy="523220"/>
          </a:xfrm>
          <a:prstGeom prst="rect">
            <a:avLst/>
          </a:prstGeom>
          <a:noFill/>
        </p:spPr>
        <p:txBody>
          <a:bodyPr wrap="square">
            <a:spAutoFit/>
          </a:bodyPr>
          <a:lstStyle/>
          <a:p>
            <a:r>
              <a:rPr lang="en-US" sz="1400" b="1" dirty="0"/>
              <a:t>Trend: increased applications of deep learning in bioinformatics and single-cell (</a:t>
            </a:r>
            <a:r>
              <a:rPr lang="en-US" sz="1400" b="1" dirty="0" err="1"/>
              <a:t>multiomics</a:t>
            </a:r>
            <a:r>
              <a:rPr lang="en-US" sz="1400" b="1" dirty="0"/>
              <a:t>) research</a:t>
            </a:r>
            <a:endParaRPr lang="en-US" sz="1400" dirty="0">
              <a:solidFill>
                <a:schemeClr val="tx1"/>
              </a:solidFill>
            </a:endParaRPr>
          </a:p>
          <a:p>
            <a:r>
              <a:rPr lang="en-US" sz="1400" dirty="0"/>
              <a:t> </a:t>
            </a:r>
          </a:p>
        </p:txBody>
      </p:sp>
      <p:pic>
        <p:nvPicPr>
          <p:cNvPr id="10" name="Picture 9">
            <a:extLst>
              <a:ext uri="{FF2B5EF4-FFF2-40B4-BE49-F238E27FC236}">
                <a16:creationId xmlns:a16="http://schemas.microsoft.com/office/drawing/2014/main" id="{B96EC9CC-FF5B-0F58-58AE-8230B0C403AA}"/>
              </a:ext>
            </a:extLst>
          </p:cNvPr>
          <p:cNvPicPr>
            <a:picLocks noChangeAspect="1"/>
          </p:cNvPicPr>
          <p:nvPr/>
        </p:nvPicPr>
        <p:blipFill>
          <a:blip r:embed="rId5"/>
          <a:stretch>
            <a:fillRect/>
          </a:stretch>
        </p:blipFill>
        <p:spPr>
          <a:xfrm>
            <a:off x="875330" y="4201248"/>
            <a:ext cx="6325024" cy="2630500"/>
          </a:xfrm>
          <a:prstGeom prst="rect">
            <a:avLst/>
          </a:prstGeom>
          <a:ln>
            <a:solidFill>
              <a:schemeClr val="tx1"/>
            </a:solidFill>
          </a:ln>
        </p:spPr>
      </p:pic>
      <p:sp>
        <p:nvSpPr>
          <p:cNvPr id="11" name="Rectangle 10">
            <a:extLst>
              <a:ext uri="{FF2B5EF4-FFF2-40B4-BE49-F238E27FC236}">
                <a16:creationId xmlns:a16="http://schemas.microsoft.com/office/drawing/2014/main" id="{FA3AC22B-CD98-642D-E55D-A9BA1EB041AB}"/>
              </a:ext>
            </a:extLst>
          </p:cNvPr>
          <p:cNvSpPr/>
          <p:nvPr/>
        </p:nvSpPr>
        <p:spPr>
          <a:xfrm>
            <a:off x="1497137" y="5605164"/>
            <a:ext cx="490194"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12DCB2-EE6F-AAC5-E8E4-C8F094662978}"/>
              </a:ext>
            </a:extLst>
          </p:cNvPr>
          <p:cNvPicPr>
            <a:picLocks noChangeAspect="1"/>
          </p:cNvPicPr>
          <p:nvPr/>
        </p:nvPicPr>
        <p:blipFill>
          <a:blip r:embed="rId6"/>
          <a:stretch>
            <a:fillRect/>
          </a:stretch>
        </p:blipFill>
        <p:spPr>
          <a:xfrm>
            <a:off x="5786986" y="4334403"/>
            <a:ext cx="6010372" cy="2351681"/>
          </a:xfrm>
          <a:prstGeom prst="rect">
            <a:avLst/>
          </a:prstGeom>
          <a:ln>
            <a:solidFill>
              <a:schemeClr val="tx1"/>
            </a:solidFill>
          </a:ln>
        </p:spPr>
      </p:pic>
      <p:sp>
        <p:nvSpPr>
          <p:cNvPr id="13" name="Rectangle 12">
            <a:extLst>
              <a:ext uri="{FF2B5EF4-FFF2-40B4-BE49-F238E27FC236}">
                <a16:creationId xmlns:a16="http://schemas.microsoft.com/office/drawing/2014/main" id="{9A4B8CD0-B70D-24EA-A186-E3719869CB9D}"/>
              </a:ext>
            </a:extLst>
          </p:cNvPr>
          <p:cNvSpPr/>
          <p:nvPr/>
        </p:nvSpPr>
        <p:spPr>
          <a:xfrm>
            <a:off x="6381946" y="5661465"/>
            <a:ext cx="395926"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4CDFA238-D0BB-EB40-CB0F-2E6513758568}"/>
              </a:ext>
            </a:extLst>
          </p:cNvPr>
          <p:cNvPicPr>
            <a:picLocks noChangeAspect="1"/>
          </p:cNvPicPr>
          <p:nvPr/>
        </p:nvPicPr>
        <p:blipFill>
          <a:blip r:embed="rId7"/>
          <a:stretch>
            <a:fillRect/>
          </a:stretch>
        </p:blipFill>
        <p:spPr>
          <a:xfrm>
            <a:off x="639304" y="1194609"/>
            <a:ext cx="2989134" cy="2172952"/>
          </a:xfrm>
          <a:prstGeom prst="rect">
            <a:avLst/>
          </a:prstGeom>
          <a:ln>
            <a:solidFill>
              <a:schemeClr val="tx1">
                <a:lumMod val="50000"/>
                <a:lumOff val="50000"/>
              </a:schemeClr>
            </a:solidFill>
          </a:ln>
        </p:spPr>
      </p:pic>
      <p:sp>
        <p:nvSpPr>
          <p:cNvPr id="12" name="TextBox 11">
            <a:extLst>
              <a:ext uri="{FF2B5EF4-FFF2-40B4-BE49-F238E27FC236}">
                <a16:creationId xmlns:a16="http://schemas.microsoft.com/office/drawing/2014/main" id="{AFF2CF24-1E12-72BD-FB6F-70FD115ED559}"/>
              </a:ext>
            </a:extLst>
          </p:cNvPr>
          <p:cNvSpPr txBox="1"/>
          <p:nvPr/>
        </p:nvSpPr>
        <p:spPr>
          <a:xfrm>
            <a:off x="818150" y="3412796"/>
            <a:ext cx="2753108" cy="461665"/>
          </a:xfrm>
          <a:prstGeom prst="rect">
            <a:avLst/>
          </a:prstGeom>
          <a:noFill/>
        </p:spPr>
        <p:txBody>
          <a:bodyPr wrap="square" rtlCol="0">
            <a:spAutoFit/>
          </a:bodyPr>
          <a:lstStyle/>
          <a:p>
            <a:pPr algn="ctr"/>
            <a:r>
              <a:rPr lang="en-AU" sz="1200" dirty="0"/>
              <a:t>Trend of ”Deep learning” in Biological Science search over past 10 years</a:t>
            </a:r>
            <a:endParaRPr lang="en-US" sz="900" dirty="0"/>
          </a:p>
        </p:txBody>
      </p:sp>
    </p:spTree>
    <p:extLst>
      <p:ext uri="{BB962C8B-B14F-4D97-AF65-F5344CB8AC3E}">
        <p14:creationId xmlns:p14="http://schemas.microsoft.com/office/powerpoint/2010/main" val="47511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2ABF-9077-40A3-BEA1-785E015FC099}"/>
              </a:ext>
            </a:extLst>
          </p:cNvPr>
          <p:cNvSpPr>
            <a:spLocks noGrp="1"/>
          </p:cNvSpPr>
          <p:nvPr>
            <p:ph type="title"/>
          </p:nvPr>
        </p:nvSpPr>
        <p:spPr>
          <a:xfrm>
            <a:off x="770467" y="982131"/>
            <a:ext cx="10651067" cy="492443"/>
          </a:xfrm>
        </p:spPr>
        <p:txBody>
          <a:bodyPr/>
          <a:lstStyle/>
          <a:p>
            <a:r>
              <a:rPr lang="en-US" sz="3200" dirty="0">
                <a:ea typeface="ＭＳ Ｐゴシック"/>
              </a:rPr>
              <a:t>Configuring Google Cloud</a:t>
            </a:r>
            <a:endParaRPr lang="en-US" sz="3200" dirty="0"/>
          </a:p>
        </p:txBody>
      </p:sp>
      <p:sp>
        <p:nvSpPr>
          <p:cNvPr id="3" name="Content Placeholder 2">
            <a:extLst>
              <a:ext uri="{FF2B5EF4-FFF2-40B4-BE49-F238E27FC236}">
                <a16:creationId xmlns:a16="http://schemas.microsoft.com/office/drawing/2014/main" id="{B400B4BF-7A2C-48C3-9A16-4C7AA1C6A892}"/>
              </a:ext>
            </a:extLst>
          </p:cNvPr>
          <p:cNvSpPr>
            <a:spLocks noGrp="1"/>
          </p:cNvSpPr>
          <p:nvPr>
            <p:ph idx="1"/>
          </p:nvPr>
        </p:nvSpPr>
        <p:spPr>
          <a:xfrm>
            <a:off x="770466" y="1557836"/>
            <a:ext cx="8898467" cy="4947739"/>
          </a:xfrm>
        </p:spPr>
        <p:txBody>
          <a:bodyPr vert="horz" wrap="square" lIns="91440" tIns="45720" rIns="91440" bIns="45720" rtlCol="0" anchor="t">
            <a:normAutofit lnSpcReduction="10000"/>
          </a:bodyPr>
          <a:lstStyle/>
          <a:p>
            <a:pPr marL="342257" indent="-342257"/>
            <a:r>
              <a:rPr lang="en-US" sz="2800" dirty="0">
                <a:solidFill>
                  <a:schemeClr val="tx1"/>
                </a:solidFill>
                <a:latin typeface="Arial" panose="020B0604020202020204" pitchFamily="34" charset="0"/>
                <a:ea typeface="ＭＳ Ｐゴシック"/>
                <a:cs typeface="Arial" panose="020B0604020202020204" pitchFamily="34" charset="0"/>
              </a:rPr>
              <a:t>Workshop material</a:t>
            </a:r>
          </a:p>
          <a:p>
            <a:pPr marL="856595" lvl="1" indent="-342257"/>
            <a:r>
              <a:rPr lang="en-US" sz="2800" dirty="0">
                <a:solidFill>
                  <a:schemeClr val="accent1"/>
                </a:solidFill>
                <a:latin typeface="Arial" panose="020B0604020202020204" pitchFamily="34" charset="0"/>
                <a:ea typeface="ＭＳ Ｐゴシック"/>
                <a:cs typeface="Arial" panose="020B0604020202020204" pitchFamily="34" charset="0"/>
                <a:hlinkClick r:id="rId3">
                  <a:extLst>
                    <a:ext uri="{A12FA001-AC4F-418D-AE19-62706E023703}">
                      <ahyp:hlinkClr xmlns:ahyp="http://schemas.microsoft.com/office/drawing/2018/hyperlinkcolor" val="tx"/>
                    </a:ext>
                  </a:extLst>
                </a:hlinkClick>
              </a:rPr>
              <a:t>https://carissaynchen.github.io/SCMultiome-CNRS-workshop-R/</a:t>
            </a:r>
            <a:endParaRPr lang="en-US" sz="2800" dirty="0">
              <a:solidFill>
                <a:schemeClr val="accent1"/>
              </a:solidFill>
              <a:latin typeface="Arial" panose="020B0604020202020204" pitchFamily="34" charset="0"/>
              <a:ea typeface="ＭＳ Ｐゴシック"/>
              <a:cs typeface="Arial" panose="020B0604020202020204" pitchFamily="34" charset="0"/>
            </a:endParaRPr>
          </a:p>
          <a:p>
            <a:pPr marL="342257" indent="-342257"/>
            <a:r>
              <a:rPr lang="en-US" sz="2800" dirty="0">
                <a:solidFill>
                  <a:schemeClr val="tx1"/>
                </a:solidFill>
                <a:latin typeface="Arial" panose="020B0604020202020204" pitchFamily="34" charset="0"/>
                <a:ea typeface="ＭＳ Ｐゴシック"/>
                <a:cs typeface="Arial" panose="020B0604020202020204" pitchFamily="34" charset="0"/>
              </a:rPr>
              <a:t>Machine 1: </a:t>
            </a:r>
            <a:r>
              <a:rPr lang="en-US" sz="2800" dirty="0">
                <a:solidFill>
                  <a:schemeClr val="tx1"/>
                </a:solidFill>
                <a:latin typeface="Arial" panose="020B0604020202020204" pitchFamily="34" charset="0"/>
                <a:ea typeface="ＭＳ Ｐゴシック"/>
                <a:cs typeface="Arial" panose="020B0604020202020204" pitchFamily="34" charset="0"/>
                <a:hlinkClick r:id="rId4"/>
              </a:rPr>
              <a:t>http://</a:t>
            </a:r>
            <a:r>
              <a:rPr lang="en-AU" sz="2800" dirty="0">
                <a:solidFill>
                  <a:schemeClr val="tx1"/>
                </a:solidFill>
                <a:latin typeface="Arial" panose="020B0604020202020204" pitchFamily="34" charset="0"/>
                <a:ea typeface="Arial"/>
                <a:cs typeface="Arial" panose="020B0604020202020204" pitchFamily="34" charset="0"/>
                <a:sym typeface="Arial"/>
                <a:hlinkClick r:id="rId4"/>
              </a:rPr>
              <a:t>34.38.193.187/</a:t>
            </a:r>
            <a:endParaRPr lang="en-AU" sz="2800" dirty="0">
              <a:solidFill>
                <a:schemeClr val="tx1"/>
              </a:solidFill>
              <a:latin typeface="Arial" panose="020B0604020202020204" pitchFamily="34" charset="0"/>
              <a:ea typeface="Arial"/>
              <a:cs typeface="Arial" panose="020B0604020202020204" pitchFamily="34" charset="0"/>
              <a:sym typeface="Arial"/>
            </a:endParaRPr>
          </a:p>
          <a:p>
            <a:pPr marL="342257" indent="-342257"/>
            <a:r>
              <a:rPr lang="en-US" sz="2800" dirty="0">
                <a:solidFill>
                  <a:schemeClr val="tx1"/>
                </a:solidFill>
                <a:latin typeface="Arial" panose="020B0604020202020204" pitchFamily="34" charset="0"/>
                <a:ea typeface="ＭＳ Ｐゴシック"/>
                <a:cs typeface="Arial" panose="020B0604020202020204" pitchFamily="34" charset="0"/>
              </a:rPr>
              <a:t>Machine 2: </a:t>
            </a:r>
            <a:r>
              <a:rPr lang="en-US" sz="2800" dirty="0">
                <a:solidFill>
                  <a:schemeClr val="tx1"/>
                </a:solidFill>
                <a:latin typeface="Arial" panose="020B0604020202020204" pitchFamily="34" charset="0"/>
                <a:ea typeface="ＭＳ Ｐゴシック"/>
                <a:cs typeface="Arial" panose="020B0604020202020204" pitchFamily="34" charset="0"/>
                <a:hlinkClick r:id="rId5"/>
              </a:rPr>
              <a:t>http://</a:t>
            </a:r>
            <a:r>
              <a:rPr lang="en-AU" sz="2800" u="sng" dirty="0">
                <a:solidFill>
                  <a:schemeClr val="accent1"/>
                </a:solidFill>
                <a:latin typeface="Arial" panose="020B0604020202020204" pitchFamily="34" charset="0"/>
                <a:ea typeface="Arial"/>
                <a:cs typeface="Arial" panose="020B0604020202020204" pitchFamily="34" charset="0"/>
                <a:sym typeface="Arial"/>
              </a:rPr>
              <a:t>34.22.129.0</a:t>
            </a:r>
            <a:r>
              <a:rPr lang="en-AU" sz="2800" dirty="0">
                <a:solidFill>
                  <a:schemeClr val="accent1"/>
                </a:solidFill>
                <a:latin typeface="Arial" panose="020B0604020202020204" pitchFamily="34" charset="0"/>
                <a:ea typeface="Arial"/>
                <a:cs typeface="Arial" panose="020B0604020202020204" pitchFamily="34" charset="0"/>
                <a:sym typeface="Arial"/>
                <a:hlinkClick r:id="rId5">
                  <a:extLst>
                    <a:ext uri="{A12FA001-AC4F-418D-AE19-62706E023703}">
                      <ahyp:hlinkClr xmlns:ahyp="http://schemas.microsoft.com/office/drawing/2018/hyperlinkcolor" val="tx"/>
                    </a:ext>
                  </a:extLst>
                </a:hlinkClick>
              </a:rPr>
              <a:t>/</a:t>
            </a:r>
            <a:endParaRPr lang="en-AU" sz="2800" dirty="0">
              <a:solidFill>
                <a:schemeClr val="accent1"/>
              </a:solidFill>
              <a:latin typeface="Arial" panose="020B0604020202020204" pitchFamily="34" charset="0"/>
              <a:ea typeface="Arial"/>
              <a:cs typeface="Arial" panose="020B0604020202020204" pitchFamily="34" charset="0"/>
              <a:sym typeface="Arial"/>
            </a:endParaRPr>
          </a:p>
          <a:p>
            <a:pPr marL="342257" indent="-342257"/>
            <a:endParaRPr lang="en-US" sz="2800" dirty="0">
              <a:solidFill>
                <a:schemeClr val="tx1"/>
              </a:solidFill>
              <a:latin typeface="Arial" panose="020B0604020202020204" pitchFamily="34" charset="0"/>
              <a:ea typeface="ＭＳ Ｐゴシック"/>
              <a:cs typeface="Arial" panose="020B0604020202020204" pitchFamily="34" charset="0"/>
            </a:endParaRPr>
          </a:p>
          <a:p>
            <a:pPr marL="0" indent="0">
              <a:buNone/>
            </a:pPr>
            <a:r>
              <a:rPr lang="en-US" sz="2800" dirty="0">
                <a:solidFill>
                  <a:schemeClr val="tx1"/>
                </a:solidFill>
                <a:latin typeface="Arial" panose="020B0604020202020204" pitchFamily="34" charset="0"/>
                <a:ea typeface="ＭＳ Ｐゴシック"/>
                <a:cs typeface="Arial" panose="020B0604020202020204" pitchFamily="34" charset="0"/>
              </a:rPr>
              <a:t>After login, please type the following code in the console:</a:t>
            </a:r>
          </a:p>
          <a:p>
            <a:pPr marL="0" indent="0">
              <a:buNone/>
            </a:pPr>
            <a:r>
              <a:rPr lang="en-AU" sz="2800" dirty="0">
                <a:solidFill>
                  <a:schemeClr val="tx1"/>
                </a:solidFill>
                <a:latin typeface="Arial" panose="020B0604020202020204" pitchFamily="34" charset="0"/>
                <a:cs typeface="Arial" panose="020B0604020202020204" pitchFamily="34" charset="0"/>
              </a:rPr>
              <a:t>system(paste0("cp -r /home/</a:t>
            </a:r>
            <a:r>
              <a:rPr lang="en-AU" sz="2800" dirty="0" err="1">
                <a:solidFill>
                  <a:schemeClr val="tx1"/>
                </a:solidFill>
                <a:latin typeface="Arial" panose="020B0604020202020204" pitchFamily="34" charset="0"/>
                <a:cs typeface="Arial" panose="020B0604020202020204" pitchFamily="34" charset="0"/>
              </a:rPr>
              <a:t>gittmp</a:t>
            </a:r>
            <a:r>
              <a:rPr lang="en-AU" sz="2800" dirty="0">
                <a:solidFill>
                  <a:schemeClr val="tx1"/>
                </a:solidFill>
                <a:latin typeface="Arial" panose="020B0604020202020204" pitchFamily="34" charset="0"/>
                <a:cs typeface="Arial" panose="020B0604020202020204" pitchFamily="34" charset="0"/>
              </a:rPr>
              <a:t>/data/ ", </a:t>
            </a:r>
            <a:r>
              <a:rPr lang="en-AU" sz="2800" dirty="0" err="1">
                <a:solidFill>
                  <a:schemeClr val="tx1"/>
                </a:solidFill>
                <a:latin typeface="Arial" panose="020B0604020202020204" pitchFamily="34" charset="0"/>
                <a:cs typeface="Arial" panose="020B0604020202020204" pitchFamily="34" charset="0"/>
              </a:rPr>
              <a:t>getwd</a:t>
            </a:r>
            <a:r>
              <a:rPr lang="en-AU" sz="2800" dirty="0">
                <a:solidFill>
                  <a:schemeClr val="tx1"/>
                </a:solidFill>
                <a:latin typeface="Arial" panose="020B0604020202020204" pitchFamily="34" charset="0"/>
                <a:cs typeface="Arial" panose="020B0604020202020204" pitchFamily="34" charset="0"/>
              </a:rPr>
              <a:t>()))</a:t>
            </a:r>
          </a:p>
          <a:p>
            <a:pPr marL="0" indent="0">
              <a:buNone/>
            </a:pPr>
            <a:r>
              <a:rPr lang="en-US" sz="2800" dirty="0" err="1">
                <a:solidFill>
                  <a:schemeClr val="tx1"/>
                </a:solidFill>
                <a:latin typeface="Arial" panose="020B0604020202020204" pitchFamily="34" charset="0"/>
                <a:ea typeface="ＭＳ Ｐゴシック"/>
                <a:cs typeface="Arial" panose="020B0604020202020204" pitchFamily="34" charset="0"/>
              </a:rPr>
              <a:t>setwd</a:t>
            </a:r>
            <a:r>
              <a:rPr lang="en-US" sz="2800" dirty="0">
                <a:solidFill>
                  <a:schemeClr val="tx1"/>
                </a:solidFill>
                <a:latin typeface="Arial" panose="020B0604020202020204" pitchFamily="34" charset="0"/>
                <a:ea typeface="ＭＳ Ｐゴシック"/>
                <a:cs typeface="Arial" panose="020B0604020202020204" pitchFamily="34" charset="0"/>
              </a:rPr>
              <a:t>(’</a:t>
            </a:r>
            <a:r>
              <a:rPr lang="en-AU" sz="2800" b="0" i="0" u="none" strike="noStrike" dirty="0">
                <a:effectLst/>
                <a:highlight>
                  <a:srgbClr val="FFFFFF"/>
                </a:highlight>
                <a:latin typeface="-apple-system"/>
                <a:hlinkClick r:id="rId6" tooltip="vignettes"/>
              </a:rPr>
              <a:t> ./vignettes</a:t>
            </a:r>
            <a:r>
              <a:rPr lang="en-AU" sz="2800" b="0" i="0" u="none" strike="noStrike" dirty="0">
                <a:effectLst/>
                <a:highlight>
                  <a:srgbClr val="FFFFFF"/>
                </a:highlight>
                <a:latin typeface="-apple-system"/>
              </a:rPr>
              <a:t>’</a:t>
            </a:r>
            <a:r>
              <a:rPr lang="en-US" sz="2800" dirty="0">
                <a:solidFill>
                  <a:schemeClr val="tx1"/>
                </a:solidFill>
                <a:latin typeface="Arial" panose="020B0604020202020204" pitchFamily="34" charset="0"/>
                <a:ea typeface="ＭＳ Ｐゴシック"/>
                <a:cs typeface="Arial" panose="020B0604020202020204" pitchFamily="34" charset="0"/>
              </a:rPr>
              <a:t>)</a:t>
            </a:r>
          </a:p>
          <a:p>
            <a:pPr marL="0" indent="0">
              <a:buNone/>
            </a:pPr>
            <a:endParaRPr lang="en-US" sz="5400" dirty="0"/>
          </a:p>
          <a:p>
            <a:pPr marL="0" indent="0">
              <a:buNone/>
            </a:pPr>
            <a:endParaRPr lang="en-US" sz="2800" dirty="0"/>
          </a:p>
          <a:p>
            <a:pPr marL="0" indent="0">
              <a:buNone/>
            </a:pPr>
            <a:r>
              <a:rPr lang="en-US" sz="2800" dirty="0"/>
              <a:t>Prepare Google account for </a:t>
            </a:r>
            <a:r>
              <a:rPr lang="en-US" sz="2800" dirty="0" err="1"/>
              <a:t>Colab</a:t>
            </a:r>
            <a:endParaRPr lang="en-US" sz="4800" dirty="0"/>
          </a:p>
        </p:txBody>
      </p:sp>
      <p:sp>
        <p:nvSpPr>
          <p:cNvPr id="4" name="Title 1">
            <a:extLst>
              <a:ext uri="{FF2B5EF4-FFF2-40B4-BE49-F238E27FC236}">
                <a16:creationId xmlns:a16="http://schemas.microsoft.com/office/drawing/2014/main" id="{7CCC771A-2ADA-AF0A-232D-AC5EA7B30309}"/>
              </a:ext>
            </a:extLst>
          </p:cNvPr>
          <p:cNvSpPr txBox="1">
            <a:spLocks/>
          </p:cNvSpPr>
          <p:nvPr/>
        </p:nvSpPr>
        <p:spPr>
          <a:xfrm>
            <a:off x="770467" y="5383426"/>
            <a:ext cx="10651067" cy="492443"/>
          </a:xfrm>
        </p:spPr>
        <p:txBody>
          <a:bodyPr/>
          <a:lstStyle>
            <a:lvl1pPr eaLnBrk="1" hangingPunct="1">
              <a:defRPr>
                <a:solidFill>
                  <a:schemeClr val="accent1"/>
                </a:solidFill>
                <a:latin typeface="+mj-lt"/>
                <a:ea typeface="+mj-ea"/>
                <a:cs typeface="+mj-cs"/>
              </a:defRPr>
            </a:lvl1pPr>
          </a:lstStyle>
          <a:p>
            <a:r>
              <a:rPr lang="en-US" sz="3200" dirty="0">
                <a:ea typeface="ＭＳ Ｐゴシック"/>
              </a:rPr>
              <a:t>Configuring Google </a:t>
            </a:r>
            <a:r>
              <a:rPr lang="en-US" sz="3200" dirty="0" err="1">
                <a:ea typeface="ＭＳ Ｐゴシック"/>
              </a:rPr>
              <a:t>Colab</a:t>
            </a:r>
            <a:endParaRPr lang="en-US" sz="3200" dirty="0"/>
          </a:p>
        </p:txBody>
      </p:sp>
    </p:spTree>
    <p:extLst>
      <p:ext uri="{BB962C8B-B14F-4D97-AF65-F5344CB8AC3E}">
        <p14:creationId xmlns:p14="http://schemas.microsoft.com/office/powerpoint/2010/main" val="1877762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037436-1851-9741-50A1-4B2AF47DF39D}"/>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5927D1-64CB-5AEA-C95D-6FE157B47FE8}"/>
              </a:ext>
            </a:extLst>
          </p:cNvPr>
          <p:cNvSpPr>
            <a:spLocks noGrp="1"/>
          </p:cNvSpPr>
          <p:nvPr>
            <p:ph type="title"/>
          </p:nvPr>
        </p:nvSpPr>
        <p:spPr>
          <a:xfrm>
            <a:off x="179107" y="-31833"/>
            <a:ext cx="10651067" cy="984885"/>
          </a:xfrm>
        </p:spPr>
        <p:txBody>
          <a:bodyPr/>
          <a:lstStyle/>
          <a:p>
            <a:r>
              <a:rPr lang="en-US" dirty="0">
                <a:solidFill>
                  <a:schemeClr val="bg1"/>
                </a:solidFill>
              </a:rPr>
              <a:t>Deep learning in bioinformatics</a:t>
            </a:r>
          </a:p>
        </p:txBody>
      </p:sp>
      <p:pic>
        <p:nvPicPr>
          <p:cNvPr id="4" name="Picture 3">
            <a:extLst>
              <a:ext uri="{FF2B5EF4-FFF2-40B4-BE49-F238E27FC236}">
                <a16:creationId xmlns:a16="http://schemas.microsoft.com/office/drawing/2014/main" id="{ED807C08-6A3E-81EE-7BCE-0AFBB9BB0A44}"/>
              </a:ext>
            </a:extLst>
          </p:cNvPr>
          <p:cNvPicPr>
            <a:picLocks noChangeAspect="1"/>
          </p:cNvPicPr>
          <p:nvPr/>
        </p:nvPicPr>
        <p:blipFill>
          <a:blip r:embed="rId3"/>
          <a:stretch>
            <a:fillRect/>
          </a:stretch>
        </p:blipFill>
        <p:spPr>
          <a:xfrm>
            <a:off x="1361665" y="1134579"/>
            <a:ext cx="4236793" cy="2445583"/>
          </a:xfrm>
          <a:prstGeom prst="rect">
            <a:avLst/>
          </a:prstGeom>
        </p:spPr>
      </p:pic>
      <p:sp>
        <p:nvSpPr>
          <p:cNvPr id="5" name="TextBox 4">
            <a:extLst>
              <a:ext uri="{FF2B5EF4-FFF2-40B4-BE49-F238E27FC236}">
                <a16:creationId xmlns:a16="http://schemas.microsoft.com/office/drawing/2014/main" id="{BD4D019F-617E-5AF1-4F8C-625FB381A7C6}"/>
              </a:ext>
            </a:extLst>
          </p:cNvPr>
          <p:cNvSpPr txBox="1"/>
          <p:nvPr/>
        </p:nvSpPr>
        <p:spPr>
          <a:xfrm>
            <a:off x="1442069" y="3565356"/>
            <a:ext cx="4522392" cy="415498"/>
          </a:xfrm>
          <a:prstGeom prst="rect">
            <a:avLst/>
          </a:prstGeom>
          <a:noFill/>
        </p:spPr>
        <p:txBody>
          <a:bodyPr wrap="none" rtlCol="0">
            <a:spAutoFit/>
          </a:bodyPr>
          <a:lstStyle/>
          <a:p>
            <a:pPr algn="ctr"/>
            <a:r>
              <a:rPr lang="en-US" sz="1200" dirty="0"/>
              <a:t>Approximate number of published deep learning articles by year</a:t>
            </a:r>
          </a:p>
          <a:p>
            <a:pPr algn="ctr"/>
            <a:r>
              <a:rPr lang="en-US" sz="900" dirty="0"/>
              <a:t>(Min et al, (2017), </a:t>
            </a:r>
            <a:r>
              <a:rPr lang="en-AU" sz="900" dirty="0"/>
              <a:t>Briefings in bioinformatics</a:t>
            </a:r>
            <a:r>
              <a:rPr lang="en-US" sz="900" dirty="0"/>
              <a:t>)</a:t>
            </a:r>
          </a:p>
        </p:txBody>
      </p:sp>
      <p:pic>
        <p:nvPicPr>
          <p:cNvPr id="6" name="Picture 5">
            <a:extLst>
              <a:ext uri="{FF2B5EF4-FFF2-40B4-BE49-F238E27FC236}">
                <a16:creationId xmlns:a16="http://schemas.microsoft.com/office/drawing/2014/main" id="{DD40F021-6C2E-BEF3-3997-55AA37BF1962}"/>
              </a:ext>
            </a:extLst>
          </p:cNvPr>
          <p:cNvPicPr>
            <a:picLocks noChangeAspect="1"/>
          </p:cNvPicPr>
          <p:nvPr/>
        </p:nvPicPr>
        <p:blipFill>
          <a:blip r:embed="rId4"/>
          <a:stretch>
            <a:fillRect/>
          </a:stretch>
        </p:blipFill>
        <p:spPr>
          <a:xfrm>
            <a:off x="7586848" y="1124140"/>
            <a:ext cx="2327248" cy="2445583"/>
          </a:xfrm>
          <a:prstGeom prst="rect">
            <a:avLst/>
          </a:prstGeom>
        </p:spPr>
      </p:pic>
      <p:sp>
        <p:nvSpPr>
          <p:cNvPr id="7" name="TextBox 6">
            <a:extLst>
              <a:ext uri="{FF2B5EF4-FFF2-40B4-BE49-F238E27FC236}">
                <a16:creationId xmlns:a16="http://schemas.microsoft.com/office/drawing/2014/main" id="{D3EB73C4-1C13-D65C-6B07-BFD5FD41D94E}"/>
              </a:ext>
            </a:extLst>
          </p:cNvPr>
          <p:cNvSpPr txBox="1"/>
          <p:nvPr/>
        </p:nvSpPr>
        <p:spPr>
          <a:xfrm>
            <a:off x="7350678" y="3554917"/>
            <a:ext cx="3090377" cy="615553"/>
          </a:xfrm>
          <a:prstGeom prst="rect">
            <a:avLst/>
          </a:prstGeom>
          <a:noFill/>
        </p:spPr>
        <p:txBody>
          <a:bodyPr wrap="square" rtlCol="0">
            <a:spAutoFit/>
          </a:bodyPr>
          <a:lstStyle/>
          <a:p>
            <a:pPr algn="ctr"/>
            <a:r>
              <a:rPr lang="en-US" sz="1200" dirty="0"/>
              <a:t>Approximate number of specialized deep learning models in bioinformatics</a:t>
            </a:r>
          </a:p>
          <a:p>
            <a:pPr algn="ctr"/>
            <a:r>
              <a:rPr lang="en-US" sz="900" dirty="0"/>
              <a:t>(</a:t>
            </a:r>
            <a:r>
              <a:rPr lang="en-US" sz="900" dirty="0" err="1"/>
              <a:t>Wysocka</a:t>
            </a:r>
            <a:r>
              <a:rPr lang="en-US" sz="900" dirty="0"/>
              <a:t> et al, (2023), </a:t>
            </a:r>
            <a:r>
              <a:rPr lang="en-AU" sz="900" dirty="0"/>
              <a:t>Nature Reviews Genetics</a:t>
            </a:r>
            <a:r>
              <a:rPr lang="en-US" sz="900" dirty="0"/>
              <a:t>)</a:t>
            </a:r>
          </a:p>
        </p:txBody>
      </p:sp>
      <p:sp>
        <p:nvSpPr>
          <p:cNvPr id="8" name="TextBox 7">
            <a:extLst>
              <a:ext uri="{FF2B5EF4-FFF2-40B4-BE49-F238E27FC236}">
                <a16:creationId xmlns:a16="http://schemas.microsoft.com/office/drawing/2014/main" id="{446B7F99-A062-3E27-4B9D-80DACE9A02E5}"/>
              </a:ext>
            </a:extLst>
          </p:cNvPr>
          <p:cNvSpPr txBox="1"/>
          <p:nvPr/>
        </p:nvSpPr>
        <p:spPr>
          <a:xfrm>
            <a:off x="372426" y="671389"/>
            <a:ext cx="9261768" cy="523220"/>
          </a:xfrm>
          <a:prstGeom prst="rect">
            <a:avLst/>
          </a:prstGeom>
          <a:noFill/>
        </p:spPr>
        <p:txBody>
          <a:bodyPr wrap="square">
            <a:spAutoFit/>
          </a:bodyPr>
          <a:lstStyle/>
          <a:p>
            <a:r>
              <a:rPr lang="en-US" sz="1400" b="1" dirty="0"/>
              <a:t>Trend: increased applications of deep learning in bioinformatics and single-cell (</a:t>
            </a:r>
            <a:r>
              <a:rPr lang="en-US" sz="1400" b="1" dirty="0" err="1"/>
              <a:t>multiomics</a:t>
            </a:r>
            <a:r>
              <a:rPr lang="en-US" sz="1400" b="1" dirty="0"/>
              <a:t>) research</a:t>
            </a:r>
            <a:endParaRPr lang="en-US" sz="1400" dirty="0">
              <a:solidFill>
                <a:schemeClr val="tx1"/>
              </a:solidFill>
            </a:endParaRPr>
          </a:p>
          <a:p>
            <a:r>
              <a:rPr lang="en-US" sz="1400" dirty="0"/>
              <a:t> </a:t>
            </a:r>
          </a:p>
        </p:txBody>
      </p:sp>
      <p:pic>
        <p:nvPicPr>
          <p:cNvPr id="10" name="Picture 9">
            <a:extLst>
              <a:ext uri="{FF2B5EF4-FFF2-40B4-BE49-F238E27FC236}">
                <a16:creationId xmlns:a16="http://schemas.microsoft.com/office/drawing/2014/main" id="{B96EC9CC-FF5B-0F58-58AE-8230B0C403AA}"/>
              </a:ext>
            </a:extLst>
          </p:cNvPr>
          <p:cNvPicPr>
            <a:picLocks noChangeAspect="1"/>
          </p:cNvPicPr>
          <p:nvPr/>
        </p:nvPicPr>
        <p:blipFill>
          <a:blip r:embed="rId5"/>
          <a:stretch>
            <a:fillRect/>
          </a:stretch>
        </p:blipFill>
        <p:spPr>
          <a:xfrm>
            <a:off x="875330" y="4201248"/>
            <a:ext cx="6325024" cy="2630500"/>
          </a:xfrm>
          <a:prstGeom prst="rect">
            <a:avLst/>
          </a:prstGeom>
          <a:ln>
            <a:solidFill>
              <a:schemeClr val="tx1"/>
            </a:solidFill>
          </a:ln>
        </p:spPr>
      </p:pic>
      <p:sp>
        <p:nvSpPr>
          <p:cNvPr id="11" name="Rectangle 10">
            <a:extLst>
              <a:ext uri="{FF2B5EF4-FFF2-40B4-BE49-F238E27FC236}">
                <a16:creationId xmlns:a16="http://schemas.microsoft.com/office/drawing/2014/main" id="{FA3AC22B-CD98-642D-E55D-A9BA1EB041AB}"/>
              </a:ext>
            </a:extLst>
          </p:cNvPr>
          <p:cNvSpPr/>
          <p:nvPr/>
        </p:nvSpPr>
        <p:spPr>
          <a:xfrm>
            <a:off x="1497137" y="5605164"/>
            <a:ext cx="490194"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12DCB2-EE6F-AAC5-E8E4-C8F094662978}"/>
              </a:ext>
            </a:extLst>
          </p:cNvPr>
          <p:cNvPicPr>
            <a:picLocks noChangeAspect="1"/>
          </p:cNvPicPr>
          <p:nvPr/>
        </p:nvPicPr>
        <p:blipFill>
          <a:blip r:embed="rId6"/>
          <a:stretch>
            <a:fillRect/>
          </a:stretch>
        </p:blipFill>
        <p:spPr>
          <a:xfrm>
            <a:off x="5786986" y="4334403"/>
            <a:ext cx="6010372" cy="2351681"/>
          </a:xfrm>
          <a:prstGeom prst="rect">
            <a:avLst/>
          </a:prstGeom>
          <a:ln>
            <a:solidFill>
              <a:schemeClr val="tx1"/>
            </a:solidFill>
          </a:ln>
        </p:spPr>
      </p:pic>
      <p:sp>
        <p:nvSpPr>
          <p:cNvPr id="13" name="Rectangle 12">
            <a:extLst>
              <a:ext uri="{FF2B5EF4-FFF2-40B4-BE49-F238E27FC236}">
                <a16:creationId xmlns:a16="http://schemas.microsoft.com/office/drawing/2014/main" id="{9A4B8CD0-B70D-24EA-A186-E3719869CB9D}"/>
              </a:ext>
            </a:extLst>
          </p:cNvPr>
          <p:cNvSpPr/>
          <p:nvPr/>
        </p:nvSpPr>
        <p:spPr>
          <a:xfrm>
            <a:off x="6381946" y="5661465"/>
            <a:ext cx="395926"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835E2F8C-AD26-6469-5230-FDE3A57F2101}"/>
              </a:ext>
            </a:extLst>
          </p:cNvPr>
          <p:cNvSpPr/>
          <p:nvPr/>
        </p:nvSpPr>
        <p:spPr>
          <a:xfrm>
            <a:off x="-15723" y="484258"/>
            <a:ext cx="12201144" cy="6373742"/>
          </a:xfrm>
          <a:prstGeom prst="rect">
            <a:avLst/>
          </a:prstGeom>
          <a:solidFill>
            <a:srgbClr val="F2F2F2">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554542F-2A71-90AB-871B-4BA39308AA02}"/>
              </a:ext>
            </a:extLst>
          </p:cNvPr>
          <p:cNvPicPr>
            <a:picLocks noChangeAspect="1"/>
          </p:cNvPicPr>
          <p:nvPr/>
        </p:nvPicPr>
        <p:blipFill>
          <a:blip r:embed="rId7"/>
          <a:stretch>
            <a:fillRect/>
          </a:stretch>
        </p:blipFill>
        <p:spPr>
          <a:xfrm>
            <a:off x="274445" y="1262855"/>
            <a:ext cx="10410900" cy="1312012"/>
          </a:xfrm>
          <a:prstGeom prst="rect">
            <a:avLst/>
          </a:prstGeom>
          <a:ln>
            <a:solidFill>
              <a:schemeClr val="tx1">
                <a:lumMod val="50000"/>
                <a:lumOff val="50000"/>
              </a:schemeClr>
            </a:solidFill>
          </a:ln>
        </p:spPr>
      </p:pic>
      <p:sp>
        <p:nvSpPr>
          <p:cNvPr id="16" name="TextBox 15">
            <a:extLst>
              <a:ext uri="{FF2B5EF4-FFF2-40B4-BE49-F238E27FC236}">
                <a16:creationId xmlns:a16="http://schemas.microsoft.com/office/drawing/2014/main" id="{140FA462-C6A9-598B-FD2F-FD33DEFE0574}"/>
              </a:ext>
            </a:extLst>
          </p:cNvPr>
          <p:cNvSpPr txBox="1"/>
          <p:nvPr/>
        </p:nvSpPr>
        <p:spPr>
          <a:xfrm>
            <a:off x="8650552" y="2287270"/>
            <a:ext cx="2113637" cy="338554"/>
          </a:xfrm>
          <a:prstGeom prst="rect">
            <a:avLst/>
          </a:prstGeom>
          <a:noFill/>
        </p:spPr>
        <p:txBody>
          <a:bodyPr wrap="square">
            <a:spAutoFit/>
          </a:bodyPr>
          <a:lstStyle/>
          <a:p>
            <a:r>
              <a:rPr lang="en-US" sz="1600" b="1" dirty="0"/>
              <a:t>Transformer-based</a:t>
            </a:r>
            <a:endParaRPr lang="en-US" sz="1600" dirty="0"/>
          </a:p>
        </p:txBody>
      </p:sp>
      <p:sp>
        <p:nvSpPr>
          <p:cNvPr id="20" name="TextBox 19">
            <a:extLst>
              <a:ext uri="{FF2B5EF4-FFF2-40B4-BE49-F238E27FC236}">
                <a16:creationId xmlns:a16="http://schemas.microsoft.com/office/drawing/2014/main" id="{39B0080F-78DC-60C0-58FD-2420C441092D}"/>
              </a:ext>
            </a:extLst>
          </p:cNvPr>
          <p:cNvSpPr txBox="1"/>
          <p:nvPr/>
        </p:nvSpPr>
        <p:spPr>
          <a:xfrm>
            <a:off x="5660095" y="2300396"/>
            <a:ext cx="3090377" cy="338554"/>
          </a:xfrm>
          <a:prstGeom prst="rect">
            <a:avLst/>
          </a:prstGeom>
          <a:noFill/>
        </p:spPr>
        <p:txBody>
          <a:bodyPr wrap="square">
            <a:spAutoFit/>
          </a:bodyPr>
          <a:lstStyle/>
          <a:p>
            <a:r>
              <a:rPr lang="en-US" sz="1600" b="1" dirty="0"/>
              <a:t>Protein structure prediction</a:t>
            </a:r>
            <a:endParaRPr lang="en-US" sz="1600" dirty="0"/>
          </a:p>
        </p:txBody>
      </p:sp>
    </p:spTree>
    <p:extLst>
      <p:ext uri="{BB962C8B-B14F-4D97-AF65-F5344CB8AC3E}">
        <p14:creationId xmlns:p14="http://schemas.microsoft.com/office/powerpoint/2010/main" val="4294812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037436-1851-9741-50A1-4B2AF47DF39D}"/>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5927D1-64CB-5AEA-C95D-6FE157B47FE8}"/>
              </a:ext>
            </a:extLst>
          </p:cNvPr>
          <p:cNvSpPr>
            <a:spLocks noGrp="1"/>
          </p:cNvSpPr>
          <p:nvPr>
            <p:ph type="title"/>
          </p:nvPr>
        </p:nvSpPr>
        <p:spPr>
          <a:xfrm>
            <a:off x="179107" y="-31833"/>
            <a:ext cx="10651067" cy="984885"/>
          </a:xfrm>
        </p:spPr>
        <p:txBody>
          <a:bodyPr/>
          <a:lstStyle/>
          <a:p>
            <a:r>
              <a:rPr lang="en-US" dirty="0">
                <a:solidFill>
                  <a:schemeClr val="bg1"/>
                </a:solidFill>
              </a:rPr>
              <a:t>Deep learning in bioinformatics</a:t>
            </a:r>
          </a:p>
        </p:txBody>
      </p:sp>
      <p:pic>
        <p:nvPicPr>
          <p:cNvPr id="4" name="Picture 3">
            <a:extLst>
              <a:ext uri="{FF2B5EF4-FFF2-40B4-BE49-F238E27FC236}">
                <a16:creationId xmlns:a16="http://schemas.microsoft.com/office/drawing/2014/main" id="{ED807C08-6A3E-81EE-7BCE-0AFBB9BB0A44}"/>
              </a:ext>
            </a:extLst>
          </p:cNvPr>
          <p:cNvPicPr>
            <a:picLocks noChangeAspect="1"/>
          </p:cNvPicPr>
          <p:nvPr/>
        </p:nvPicPr>
        <p:blipFill>
          <a:blip r:embed="rId3"/>
          <a:stretch>
            <a:fillRect/>
          </a:stretch>
        </p:blipFill>
        <p:spPr>
          <a:xfrm>
            <a:off x="1361665" y="1134579"/>
            <a:ext cx="4236793" cy="2445583"/>
          </a:xfrm>
          <a:prstGeom prst="rect">
            <a:avLst/>
          </a:prstGeom>
        </p:spPr>
      </p:pic>
      <p:sp>
        <p:nvSpPr>
          <p:cNvPr id="5" name="TextBox 4">
            <a:extLst>
              <a:ext uri="{FF2B5EF4-FFF2-40B4-BE49-F238E27FC236}">
                <a16:creationId xmlns:a16="http://schemas.microsoft.com/office/drawing/2014/main" id="{BD4D019F-617E-5AF1-4F8C-625FB381A7C6}"/>
              </a:ext>
            </a:extLst>
          </p:cNvPr>
          <p:cNvSpPr txBox="1"/>
          <p:nvPr/>
        </p:nvSpPr>
        <p:spPr>
          <a:xfrm>
            <a:off x="1442069" y="3565356"/>
            <a:ext cx="4522392" cy="415498"/>
          </a:xfrm>
          <a:prstGeom prst="rect">
            <a:avLst/>
          </a:prstGeom>
          <a:noFill/>
        </p:spPr>
        <p:txBody>
          <a:bodyPr wrap="none" rtlCol="0">
            <a:spAutoFit/>
          </a:bodyPr>
          <a:lstStyle/>
          <a:p>
            <a:pPr algn="ctr"/>
            <a:r>
              <a:rPr lang="en-US" sz="1200" dirty="0"/>
              <a:t>Approximate number of published deep learning articles by year</a:t>
            </a:r>
          </a:p>
          <a:p>
            <a:pPr algn="ctr"/>
            <a:r>
              <a:rPr lang="en-US" sz="900" dirty="0"/>
              <a:t>(Min et al, (2017), </a:t>
            </a:r>
            <a:r>
              <a:rPr lang="en-AU" sz="900" dirty="0"/>
              <a:t>Briefings in bioinformatics</a:t>
            </a:r>
            <a:r>
              <a:rPr lang="en-US" sz="900" dirty="0"/>
              <a:t>)</a:t>
            </a:r>
          </a:p>
        </p:txBody>
      </p:sp>
      <p:pic>
        <p:nvPicPr>
          <p:cNvPr id="6" name="Picture 5">
            <a:extLst>
              <a:ext uri="{FF2B5EF4-FFF2-40B4-BE49-F238E27FC236}">
                <a16:creationId xmlns:a16="http://schemas.microsoft.com/office/drawing/2014/main" id="{DD40F021-6C2E-BEF3-3997-55AA37BF1962}"/>
              </a:ext>
            </a:extLst>
          </p:cNvPr>
          <p:cNvPicPr>
            <a:picLocks noChangeAspect="1"/>
          </p:cNvPicPr>
          <p:nvPr/>
        </p:nvPicPr>
        <p:blipFill>
          <a:blip r:embed="rId4"/>
          <a:stretch>
            <a:fillRect/>
          </a:stretch>
        </p:blipFill>
        <p:spPr>
          <a:xfrm>
            <a:off x="7586848" y="1124140"/>
            <a:ext cx="2327248" cy="2445583"/>
          </a:xfrm>
          <a:prstGeom prst="rect">
            <a:avLst/>
          </a:prstGeom>
        </p:spPr>
      </p:pic>
      <p:sp>
        <p:nvSpPr>
          <p:cNvPr id="7" name="TextBox 6">
            <a:extLst>
              <a:ext uri="{FF2B5EF4-FFF2-40B4-BE49-F238E27FC236}">
                <a16:creationId xmlns:a16="http://schemas.microsoft.com/office/drawing/2014/main" id="{D3EB73C4-1C13-D65C-6B07-BFD5FD41D94E}"/>
              </a:ext>
            </a:extLst>
          </p:cNvPr>
          <p:cNvSpPr txBox="1"/>
          <p:nvPr/>
        </p:nvSpPr>
        <p:spPr>
          <a:xfrm>
            <a:off x="7350678" y="3554917"/>
            <a:ext cx="3090377" cy="615553"/>
          </a:xfrm>
          <a:prstGeom prst="rect">
            <a:avLst/>
          </a:prstGeom>
          <a:noFill/>
        </p:spPr>
        <p:txBody>
          <a:bodyPr wrap="square" rtlCol="0">
            <a:spAutoFit/>
          </a:bodyPr>
          <a:lstStyle/>
          <a:p>
            <a:pPr algn="ctr"/>
            <a:r>
              <a:rPr lang="en-US" sz="1200" dirty="0"/>
              <a:t>Approximate number of specialized deep learning models in bioinformatics</a:t>
            </a:r>
          </a:p>
          <a:p>
            <a:pPr algn="ctr"/>
            <a:r>
              <a:rPr lang="en-US" sz="900" dirty="0"/>
              <a:t>(</a:t>
            </a:r>
            <a:r>
              <a:rPr lang="en-US" sz="900" dirty="0" err="1"/>
              <a:t>Wysocka</a:t>
            </a:r>
            <a:r>
              <a:rPr lang="en-US" sz="900" dirty="0"/>
              <a:t> et al, (2023), </a:t>
            </a:r>
            <a:r>
              <a:rPr lang="en-AU" sz="900" dirty="0"/>
              <a:t>Nature Reviews Genetics</a:t>
            </a:r>
            <a:r>
              <a:rPr lang="en-US" sz="900" dirty="0"/>
              <a:t>)</a:t>
            </a:r>
          </a:p>
        </p:txBody>
      </p:sp>
      <p:sp>
        <p:nvSpPr>
          <p:cNvPr id="8" name="TextBox 7">
            <a:extLst>
              <a:ext uri="{FF2B5EF4-FFF2-40B4-BE49-F238E27FC236}">
                <a16:creationId xmlns:a16="http://schemas.microsoft.com/office/drawing/2014/main" id="{446B7F99-A062-3E27-4B9D-80DACE9A02E5}"/>
              </a:ext>
            </a:extLst>
          </p:cNvPr>
          <p:cNvSpPr txBox="1"/>
          <p:nvPr/>
        </p:nvSpPr>
        <p:spPr>
          <a:xfrm>
            <a:off x="372426" y="671389"/>
            <a:ext cx="9261768" cy="523220"/>
          </a:xfrm>
          <a:prstGeom prst="rect">
            <a:avLst/>
          </a:prstGeom>
          <a:noFill/>
        </p:spPr>
        <p:txBody>
          <a:bodyPr wrap="square">
            <a:spAutoFit/>
          </a:bodyPr>
          <a:lstStyle/>
          <a:p>
            <a:r>
              <a:rPr lang="en-US" sz="1400" b="1" dirty="0"/>
              <a:t>Trend: increased applications of deep learning in bioinformatics and single-cell (</a:t>
            </a:r>
            <a:r>
              <a:rPr lang="en-US" sz="1400" b="1" dirty="0" err="1"/>
              <a:t>multiomics</a:t>
            </a:r>
            <a:r>
              <a:rPr lang="en-US" sz="1400" b="1" dirty="0"/>
              <a:t>) research</a:t>
            </a:r>
            <a:endParaRPr lang="en-US" sz="1400" dirty="0">
              <a:solidFill>
                <a:schemeClr val="tx1"/>
              </a:solidFill>
            </a:endParaRPr>
          </a:p>
          <a:p>
            <a:r>
              <a:rPr lang="en-US" sz="1400" dirty="0"/>
              <a:t> </a:t>
            </a:r>
          </a:p>
        </p:txBody>
      </p:sp>
      <p:pic>
        <p:nvPicPr>
          <p:cNvPr id="10" name="Picture 9">
            <a:extLst>
              <a:ext uri="{FF2B5EF4-FFF2-40B4-BE49-F238E27FC236}">
                <a16:creationId xmlns:a16="http://schemas.microsoft.com/office/drawing/2014/main" id="{B96EC9CC-FF5B-0F58-58AE-8230B0C403AA}"/>
              </a:ext>
            </a:extLst>
          </p:cNvPr>
          <p:cNvPicPr>
            <a:picLocks noChangeAspect="1"/>
          </p:cNvPicPr>
          <p:nvPr/>
        </p:nvPicPr>
        <p:blipFill>
          <a:blip r:embed="rId5"/>
          <a:stretch>
            <a:fillRect/>
          </a:stretch>
        </p:blipFill>
        <p:spPr>
          <a:xfrm>
            <a:off x="875330" y="4201248"/>
            <a:ext cx="6325024" cy="2630500"/>
          </a:xfrm>
          <a:prstGeom prst="rect">
            <a:avLst/>
          </a:prstGeom>
          <a:ln>
            <a:solidFill>
              <a:schemeClr val="tx1"/>
            </a:solidFill>
          </a:ln>
        </p:spPr>
      </p:pic>
      <p:sp>
        <p:nvSpPr>
          <p:cNvPr id="11" name="Rectangle 10">
            <a:extLst>
              <a:ext uri="{FF2B5EF4-FFF2-40B4-BE49-F238E27FC236}">
                <a16:creationId xmlns:a16="http://schemas.microsoft.com/office/drawing/2014/main" id="{FA3AC22B-CD98-642D-E55D-A9BA1EB041AB}"/>
              </a:ext>
            </a:extLst>
          </p:cNvPr>
          <p:cNvSpPr/>
          <p:nvPr/>
        </p:nvSpPr>
        <p:spPr>
          <a:xfrm>
            <a:off x="1497137" y="5605164"/>
            <a:ext cx="490194"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12DCB2-EE6F-AAC5-E8E4-C8F094662978}"/>
              </a:ext>
            </a:extLst>
          </p:cNvPr>
          <p:cNvPicPr>
            <a:picLocks noChangeAspect="1"/>
          </p:cNvPicPr>
          <p:nvPr/>
        </p:nvPicPr>
        <p:blipFill>
          <a:blip r:embed="rId6"/>
          <a:stretch>
            <a:fillRect/>
          </a:stretch>
        </p:blipFill>
        <p:spPr>
          <a:xfrm>
            <a:off x="5786986" y="4334403"/>
            <a:ext cx="6010372" cy="2351681"/>
          </a:xfrm>
          <a:prstGeom prst="rect">
            <a:avLst/>
          </a:prstGeom>
          <a:ln>
            <a:solidFill>
              <a:schemeClr val="tx1"/>
            </a:solidFill>
          </a:ln>
        </p:spPr>
      </p:pic>
      <p:sp>
        <p:nvSpPr>
          <p:cNvPr id="13" name="Rectangle 12">
            <a:extLst>
              <a:ext uri="{FF2B5EF4-FFF2-40B4-BE49-F238E27FC236}">
                <a16:creationId xmlns:a16="http://schemas.microsoft.com/office/drawing/2014/main" id="{9A4B8CD0-B70D-24EA-A186-E3719869CB9D}"/>
              </a:ext>
            </a:extLst>
          </p:cNvPr>
          <p:cNvSpPr/>
          <p:nvPr/>
        </p:nvSpPr>
        <p:spPr>
          <a:xfrm>
            <a:off x="6381946" y="5661465"/>
            <a:ext cx="395926"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835E2F8C-AD26-6469-5230-FDE3A57F2101}"/>
              </a:ext>
            </a:extLst>
          </p:cNvPr>
          <p:cNvSpPr/>
          <p:nvPr/>
        </p:nvSpPr>
        <p:spPr>
          <a:xfrm>
            <a:off x="-15723" y="484258"/>
            <a:ext cx="12201144" cy="6373742"/>
          </a:xfrm>
          <a:prstGeom prst="rect">
            <a:avLst/>
          </a:prstGeom>
          <a:solidFill>
            <a:srgbClr val="F2F2F2">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30861B-DD24-D2AB-D2C8-B36FE11B0D46}"/>
              </a:ext>
            </a:extLst>
          </p:cNvPr>
          <p:cNvPicPr>
            <a:picLocks noChangeAspect="1"/>
          </p:cNvPicPr>
          <p:nvPr/>
        </p:nvPicPr>
        <p:blipFill>
          <a:blip r:embed="rId7"/>
          <a:stretch>
            <a:fillRect/>
          </a:stretch>
        </p:blipFill>
        <p:spPr>
          <a:xfrm>
            <a:off x="274445" y="1262855"/>
            <a:ext cx="10410900" cy="1312012"/>
          </a:xfrm>
          <a:prstGeom prst="rect">
            <a:avLst/>
          </a:prstGeom>
          <a:ln>
            <a:solidFill>
              <a:schemeClr val="tx1">
                <a:lumMod val="50000"/>
                <a:lumOff val="50000"/>
              </a:schemeClr>
            </a:solidFill>
          </a:ln>
        </p:spPr>
      </p:pic>
      <p:sp>
        <p:nvSpPr>
          <p:cNvPr id="20" name="TextBox 19">
            <a:extLst>
              <a:ext uri="{FF2B5EF4-FFF2-40B4-BE49-F238E27FC236}">
                <a16:creationId xmlns:a16="http://schemas.microsoft.com/office/drawing/2014/main" id="{C7188D66-72BE-70CC-7CE4-8C8C3489A2A0}"/>
              </a:ext>
            </a:extLst>
          </p:cNvPr>
          <p:cNvSpPr txBox="1"/>
          <p:nvPr/>
        </p:nvSpPr>
        <p:spPr>
          <a:xfrm>
            <a:off x="8650552" y="2287270"/>
            <a:ext cx="2113637" cy="338554"/>
          </a:xfrm>
          <a:prstGeom prst="rect">
            <a:avLst/>
          </a:prstGeom>
          <a:noFill/>
        </p:spPr>
        <p:txBody>
          <a:bodyPr wrap="square">
            <a:spAutoFit/>
          </a:bodyPr>
          <a:lstStyle/>
          <a:p>
            <a:r>
              <a:rPr lang="en-US" sz="1600" b="1" dirty="0"/>
              <a:t>Transformer-based</a:t>
            </a:r>
            <a:endParaRPr lang="en-US" sz="1600" dirty="0"/>
          </a:p>
        </p:txBody>
      </p:sp>
      <p:sp>
        <p:nvSpPr>
          <p:cNvPr id="21" name="TextBox 20">
            <a:extLst>
              <a:ext uri="{FF2B5EF4-FFF2-40B4-BE49-F238E27FC236}">
                <a16:creationId xmlns:a16="http://schemas.microsoft.com/office/drawing/2014/main" id="{5DFAD021-7998-005A-F30E-1267F2DAD51B}"/>
              </a:ext>
            </a:extLst>
          </p:cNvPr>
          <p:cNvSpPr txBox="1"/>
          <p:nvPr/>
        </p:nvSpPr>
        <p:spPr>
          <a:xfrm>
            <a:off x="5660095" y="2300396"/>
            <a:ext cx="3090377" cy="338554"/>
          </a:xfrm>
          <a:prstGeom prst="rect">
            <a:avLst/>
          </a:prstGeom>
          <a:noFill/>
        </p:spPr>
        <p:txBody>
          <a:bodyPr wrap="square">
            <a:spAutoFit/>
          </a:bodyPr>
          <a:lstStyle/>
          <a:p>
            <a:r>
              <a:rPr lang="en-US" sz="1600" b="1" dirty="0"/>
              <a:t>Protein structure prediction</a:t>
            </a:r>
            <a:endParaRPr lang="en-US" sz="1600" dirty="0"/>
          </a:p>
        </p:txBody>
      </p:sp>
      <p:pic>
        <p:nvPicPr>
          <p:cNvPr id="19" name="Picture 18">
            <a:extLst>
              <a:ext uri="{FF2B5EF4-FFF2-40B4-BE49-F238E27FC236}">
                <a16:creationId xmlns:a16="http://schemas.microsoft.com/office/drawing/2014/main" id="{37301FEB-C418-9A3D-F856-917A316C43B6}"/>
              </a:ext>
            </a:extLst>
          </p:cNvPr>
          <p:cNvPicPr>
            <a:picLocks noChangeAspect="1"/>
          </p:cNvPicPr>
          <p:nvPr/>
        </p:nvPicPr>
        <p:blipFill>
          <a:blip r:embed="rId8"/>
          <a:stretch>
            <a:fillRect/>
          </a:stretch>
        </p:blipFill>
        <p:spPr>
          <a:xfrm>
            <a:off x="943509" y="1888296"/>
            <a:ext cx="10853849" cy="1545587"/>
          </a:xfrm>
          <a:prstGeom prst="rect">
            <a:avLst/>
          </a:prstGeom>
          <a:ln>
            <a:solidFill>
              <a:schemeClr val="tx1">
                <a:lumMod val="50000"/>
                <a:lumOff val="50000"/>
              </a:schemeClr>
            </a:solidFill>
          </a:ln>
        </p:spPr>
      </p:pic>
      <p:sp>
        <p:nvSpPr>
          <p:cNvPr id="9" name="TextBox 8">
            <a:extLst>
              <a:ext uri="{FF2B5EF4-FFF2-40B4-BE49-F238E27FC236}">
                <a16:creationId xmlns:a16="http://schemas.microsoft.com/office/drawing/2014/main" id="{CADD1A14-C41E-A5C1-E509-56234DFFE6D9}"/>
              </a:ext>
            </a:extLst>
          </p:cNvPr>
          <p:cNvSpPr txBox="1"/>
          <p:nvPr/>
        </p:nvSpPr>
        <p:spPr>
          <a:xfrm>
            <a:off x="9956597" y="3083082"/>
            <a:ext cx="2113637" cy="338554"/>
          </a:xfrm>
          <a:prstGeom prst="rect">
            <a:avLst/>
          </a:prstGeom>
          <a:noFill/>
        </p:spPr>
        <p:txBody>
          <a:bodyPr wrap="square">
            <a:spAutoFit/>
          </a:bodyPr>
          <a:lstStyle/>
          <a:p>
            <a:r>
              <a:rPr lang="en-US" sz="1600" b="1" dirty="0"/>
              <a:t>VAE-based</a:t>
            </a:r>
            <a:endParaRPr lang="en-US" sz="1600" dirty="0"/>
          </a:p>
        </p:txBody>
      </p:sp>
      <p:sp>
        <p:nvSpPr>
          <p:cNvPr id="22" name="TextBox 21">
            <a:extLst>
              <a:ext uri="{FF2B5EF4-FFF2-40B4-BE49-F238E27FC236}">
                <a16:creationId xmlns:a16="http://schemas.microsoft.com/office/drawing/2014/main" id="{59078C78-3565-676D-E037-272CADFF13FD}"/>
              </a:ext>
            </a:extLst>
          </p:cNvPr>
          <p:cNvSpPr txBox="1"/>
          <p:nvPr/>
        </p:nvSpPr>
        <p:spPr>
          <a:xfrm>
            <a:off x="7879303" y="3078930"/>
            <a:ext cx="2113637" cy="338554"/>
          </a:xfrm>
          <a:prstGeom prst="rect">
            <a:avLst/>
          </a:prstGeom>
          <a:noFill/>
        </p:spPr>
        <p:txBody>
          <a:bodyPr wrap="square">
            <a:spAutoFit/>
          </a:bodyPr>
          <a:lstStyle/>
          <a:p>
            <a:r>
              <a:rPr lang="en-US" sz="1600" b="1" dirty="0"/>
              <a:t>Drug discovery</a:t>
            </a:r>
            <a:endParaRPr lang="en-US" sz="1600" dirty="0"/>
          </a:p>
        </p:txBody>
      </p:sp>
    </p:spTree>
    <p:extLst>
      <p:ext uri="{BB962C8B-B14F-4D97-AF65-F5344CB8AC3E}">
        <p14:creationId xmlns:p14="http://schemas.microsoft.com/office/powerpoint/2010/main" val="3152206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037436-1851-9741-50A1-4B2AF47DF39D}"/>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5927D1-64CB-5AEA-C95D-6FE157B47FE8}"/>
              </a:ext>
            </a:extLst>
          </p:cNvPr>
          <p:cNvSpPr>
            <a:spLocks noGrp="1"/>
          </p:cNvSpPr>
          <p:nvPr>
            <p:ph type="title"/>
          </p:nvPr>
        </p:nvSpPr>
        <p:spPr>
          <a:xfrm>
            <a:off x="179107" y="-31833"/>
            <a:ext cx="10651067" cy="984885"/>
          </a:xfrm>
        </p:spPr>
        <p:txBody>
          <a:bodyPr/>
          <a:lstStyle/>
          <a:p>
            <a:r>
              <a:rPr lang="en-US" dirty="0">
                <a:solidFill>
                  <a:schemeClr val="bg1"/>
                </a:solidFill>
              </a:rPr>
              <a:t>Deep learning in bioinformatics</a:t>
            </a:r>
          </a:p>
        </p:txBody>
      </p:sp>
      <p:pic>
        <p:nvPicPr>
          <p:cNvPr id="4" name="Picture 3">
            <a:extLst>
              <a:ext uri="{FF2B5EF4-FFF2-40B4-BE49-F238E27FC236}">
                <a16:creationId xmlns:a16="http://schemas.microsoft.com/office/drawing/2014/main" id="{ED807C08-6A3E-81EE-7BCE-0AFBB9BB0A44}"/>
              </a:ext>
            </a:extLst>
          </p:cNvPr>
          <p:cNvPicPr>
            <a:picLocks noChangeAspect="1"/>
          </p:cNvPicPr>
          <p:nvPr/>
        </p:nvPicPr>
        <p:blipFill>
          <a:blip r:embed="rId3"/>
          <a:stretch>
            <a:fillRect/>
          </a:stretch>
        </p:blipFill>
        <p:spPr>
          <a:xfrm>
            <a:off x="1361665" y="1134579"/>
            <a:ext cx="4236793" cy="2445583"/>
          </a:xfrm>
          <a:prstGeom prst="rect">
            <a:avLst/>
          </a:prstGeom>
        </p:spPr>
      </p:pic>
      <p:sp>
        <p:nvSpPr>
          <p:cNvPr id="5" name="TextBox 4">
            <a:extLst>
              <a:ext uri="{FF2B5EF4-FFF2-40B4-BE49-F238E27FC236}">
                <a16:creationId xmlns:a16="http://schemas.microsoft.com/office/drawing/2014/main" id="{BD4D019F-617E-5AF1-4F8C-625FB381A7C6}"/>
              </a:ext>
            </a:extLst>
          </p:cNvPr>
          <p:cNvSpPr txBox="1"/>
          <p:nvPr/>
        </p:nvSpPr>
        <p:spPr>
          <a:xfrm>
            <a:off x="1442069" y="3565356"/>
            <a:ext cx="4522392" cy="415498"/>
          </a:xfrm>
          <a:prstGeom prst="rect">
            <a:avLst/>
          </a:prstGeom>
          <a:noFill/>
        </p:spPr>
        <p:txBody>
          <a:bodyPr wrap="none" rtlCol="0">
            <a:spAutoFit/>
          </a:bodyPr>
          <a:lstStyle/>
          <a:p>
            <a:pPr algn="ctr"/>
            <a:r>
              <a:rPr lang="en-US" sz="1200" dirty="0"/>
              <a:t>Approximate number of published deep learning articles by year</a:t>
            </a:r>
          </a:p>
          <a:p>
            <a:pPr algn="ctr"/>
            <a:r>
              <a:rPr lang="en-US" sz="900" dirty="0"/>
              <a:t>(Min et al, (2017), </a:t>
            </a:r>
            <a:r>
              <a:rPr lang="en-AU" sz="900" dirty="0"/>
              <a:t>Briefings in bioinformatics</a:t>
            </a:r>
            <a:r>
              <a:rPr lang="en-US" sz="900" dirty="0"/>
              <a:t>)</a:t>
            </a:r>
          </a:p>
        </p:txBody>
      </p:sp>
      <p:pic>
        <p:nvPicPr>
          <p:cNvPr id="6" name="Picture 5">
            <a:extLst>
              <a:ext uri="{FF2B5EF4-FFF2-40B4-BE49-F238E27FC236}">
                <a16:creationId xmlns:a16="http://schemas.microsoft.com/office/drawing/2014/main" id="{DD40F021-6C2E-BEF3-3997-55AA37BF1962}"/>
              </a:ext>
            </a:extLst>
          </p:cNvPr>
          <p:cNvPicPr>
            <a:picLocks noChangeAspect="1"/>
          </p:cNvPicPr>
          <p:nvPr/>
        </p:nvPicPr>
        <p:blipFill>
          <a:blip r:embed="rId4"/>
          <a:stretch>
            <a:fillRect/>
          </a:stretch>
        </p:blipFill>
        <p:spPr>
          <a:xfrm>
            <a:off x="7586848" y="1124140"/>
            <a:ext cx="2327248" cy="2445583"/>
          </a:xfrm>
          <a:prstGeom prst="rect">
            <a:avLst/>
          </a:prstGeom>
        </p:spPr>
      </p:pic>
      <p:sp>
        <p:nvSpPr>
          <p:cNvPr id="7" name="TextBox 6">
            <a:extLst>
              <a:ext uri="{FF2B5EF4-FFF2-40B4-BE49-F238E27FC236}">
                <a16:creationId xmlns:a16="http://schemas.microsoft.com/office/drawing/2014/main" id="{D3EB73C4-1C13-D65C-6B07-BFD5FD41D94E}"/>
              </a:ext>
            </a:extLst>
          </p:cNvPr>
          <p:cNvSpPr txBox="1"/>
          <p:nvPr/>
        </p:nvSpPr>
        <p:spPr>
          <a:xfrm>
            <a:off x="7350678" y="3554917"/>
            <a:ext cx="3090377" cy="615553"/>
          </a:xfrm>
          <a:prstGeom prst="rect">
            <a:avLst/>
          </a:prstGeom>
          <a:noFill/>
        </p:spPr>
        <p:txBody>
          <a:bodyPr wrap="square" rtlCol="0">
            <a:spAutoFit/>
          </a:bodyPr>
          <a:lstStyle/>
          <a:p>
            <a:pPr algn="ctr"/>
            <a:r>
              <a:rPr lang="en-US" sz="1200" dirty="0"/>
              <a:t>Approximate number of specialized deep learning models in bioinformatics</a:t>
            </a:r>
          </a:p>
          <a:p>
            <a:pPr algn="ctr"/>
            <a:r>
              <a:rPr lang="en-US" sz="900" dirty="0"/>
              <a:t>(</a:t>
            </a:r>
            <a:r>
              <a:rPr lang="en-US" sz="900" dirty="0" err="1"/>
              <a:t>Wysocka</a:t>
            </a:r>
            <a:r>
              <a:rPr lang="en-US" sz="900" dirty="0"/>
              <a:t> et al, (2023), </a:t>
            </a:r>
            <a:r>
              <a:rPr lang="en-AU" sz="900" dirty="0"/>
              <a:t>Nature Reviews Genetics</a:t>
            </a:r>
            <a:r>
              <a:rPr lang="en-US" sz="900" dirty="0"/>
              <a:t>)</a:t>
            </a:r>
          </a:p>
        </p:txBody>
      </p:sp>
      <p:sp>
        <p:nvSpPr>
          <p:cNvPr id="8" name="TextBox 7">
            <a:extLst>
              <a:ext uri="{FF2B5EF4-FFF2-40B4-BE49-F238E27FC236}">
                <a16:creationId xmlns:a16="http://schemas.microsoft.com/office/drawing/2014/main" id="{446B7F99-A062-3E27-4B9D-80DACE9A02E5}"/>
              </a:ext>
            </a:extLst>
          </p:cNvPr>
          <p:cNvSpPr txBox="1"/>
          <p:nvPr/>
        </p:nvSpPr>
        <p:spPr>
          <a:xfrm>
            <a:off x="372426" y="671389"/>
            <a:ext cx="9261768" cy="523220"/>
          </a:xfrm>
          <a:prstGeom prst="rect">
            <a:avLst/>
          </a:prstGeom>
          <a:noFill/>
        </p:spPr>
        <p:txBody>
          <a:bodyPr wrap="square">
            <a:spAutoFit/>
          </a:bodyPr>
          <a:lstStyle/>
          <a:p>
            <a:r>
              <a:rPr lang="en-US" sz="1400" b="1" dirty="0"/>
              <a:t>Trend: increased applications of deep learning in bioinformatics and single-cell (</a:t>
            </a:r>
            <a:r>
              <a:rPr lang="en-US" sz="1400" b="1" dirty="0" err="1"/>
              <a:t>multiomics</a:t>
            </a:r>
            <a:r>
              <a:rPr lang="en-US" sz="1400" b="1" dirty="0"/>
              <a:t>) research</a:t>
            </a:r>
            <a:endParaRPr lang="en-US" sz="1400" dirty="0">
              <a:solidFill>
                <a:schemeClr val="tx1"/>
              </a:solidFill>
            </a:endParaRPr>
          </a:p>
          <a:p>
            <a:r>
              <a:rPr lang="en-US" sz="1400" dirty="0"/>
              <a:t> </a:t>
            </a:r>
          </a:p>
        </p:txBody>
      </p:sp>
      <p:pic>
        <p:nvPicPr>
          <p:cNvPr id="10" name="Picture 9">
            <a:extLst>
              <a:ext uri="{FF2B5EF4-FFF2-40B4-BE49-F238E27FC236}">
                <a16:creationId xmlns:a16="http://schemas.microsoft.com/office/drawing/2014/main" id="{B96EC9CC-FF5B-0F58-58AE-8230B0C403AA}"/>
              </a:ext>
            </a:extLst>
          </p:cNvPr>
          <p:cNvPicPr>
            <a:picLocks noChangeAspect="1"/>
          </p:cNvPicPr>
          <p:nvPr/>
        </p:nvPicPr>
        <p:blipFill>
          <a:blip r:embed="rId5"/>
          <a:stretch>
            <a:fillRect/>
          </a:stretch>
        </p:blipFill>
        <p:spPr>
          <a:xfrm>
            <a:off x="875330" y="4201248"/>
            <a:ext cx="6325024" cy="2630500"/>
          </a:xfrm>
          <a:prstGeom prst="rect">
            <a:avLst/>
          </a:prstGeom>
          <a:ln>
            <a:solidFill>
              <a:schemeClr val="tx1"/>
            </a:solidFill>
          </a:ln>
        </p:spPr>
      </p:pic>
      <p:sp>
        <p:nvSpPr>
          <p:cNvPr id="11" name="Rectangle 10">
            <a:extLst>
              <a:ext uri="{FF2B5EF4-FFF2-40B4-BE49-F238E27FC236}">
                <a16:creationId xmlns:a16="http://schemas.microsoft.com/office/drawing/2014/main" id="{FA3AC22B-CD98-642D-E55D-A9BA1EB041AB}"/>
              </a:ext>
            </a:extLst>
          </p:cNvPr>
          <p:cNvSpPr/>
          <p:nvPr/>
        </p:nvSpPr>
        <p:spPr>
          <a:xfrm>
            <a:off x="1497137" y="5605164"/>
            <a:ext cx="490194"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12DCB2-EE6F-AAC5-E8E4-C8F094662978}"/>
              </a:ext>
            </a:extLst>
          </p:cNvPr>
          <p:cNvPicPr>
            <a:picLocks noChangeAspect="1"/>
          </p:cNvPicPr>
          <p:nvPr/>
        </p:nvPicPr>
        <p:blipFill>
          <a:blip r:embed="rId6"/>
          <a:stretch>
            <a:fillRect/>
          </a:stretch>
        </p:blipFill>
        <p:spPr>
          <a:xfrm>
            <a:off x="5786986" y="4334403"/>
            <a:ext cx="6010372" cy="2351681"/>
          </a:xfrm>
          <a:prstGeom prst="rect">
            <a:avLst/>
          </a:prstGeom>
          <a:ln>
            <a:solidFill>
              <a:schemeClr val="tx1"/>
            </a:solidFill>
          </a:ln>
        </p:spPr>
      </p:pic>
      <p:sp>
        <p:nvSpPr>
          <p:cNvPr id="13" name="Rectangle 12">
            <a:extLst>
              <a:ext uri="{FF2B5EF4-FFF2-40B4-BE49-F238E27FC236}">
                <a16:creationId xmlns:a16="http://schemas.microsoft.com/office/drawing/2014/main" id="{9A4B8CD0-B70D-24EA-A186-E3719869CB9D}"/>
              </a:ext>
            </a:extLst>
          </p:cNvPr>
          <p:cNvSpPr/>
          <p:nvPr/>
        </p:nvSpPr>
        <p:spPr>
          <a:xfrm>
            <a:off x="6381946" y="5661465"/>
            <a:ext cx="395926"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835E2F8C-AD26-6469-5230-FDE3A57F2101}"/>
              </a:ext>
            </a:extLst>
          </p:cNvPr>
          <p:cNvSpPr/>
          <p:nvPr/>
        </p:nvSpPr>
        <p:spPr>
          <a:xfrm>
            <a:off x="-15723" y="484258"/>
            <a:ext cx="12201144" cy="6373742"/>
          </a:xfrm>
          <a:prstGeom prst="rect">
            <a:avLst/>
          </a:prstGeom>
          <a:solidFill>
            <a:srgbClr val="F2F2F2">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30861B-DD24-D2AB-D2C8-B36FE11B0D46}"/>
              </a:ext>
            </a:extLst>
          </p:cNvPr>
          <p:cNvPicPr>
            <a:picLocks noChangeAspect="1"/>
          </p:cNvPicPr>
          <p:nvPr/>
        </p:nvPicPr>
        <p:blipFill>
          <a:blip r:embed="rId7"/>
          <a:stretch>
            <a:fillRect/>
          </a:stretch>
        </p:blipFill>
        <p:spPr>
          <a:xfrm>
            <a:off x="274445" y="1262855"/>
            <a:ext cx="10410900" cy="1312012"/>
          </a:xfrm>
          <a:prstGeom prst="rect">
            <a:avLst/>
          </a:prstGeom>
          <a:ln>
            <a:solidFill>
              <a:schemeClr val="tx1">
                <a:lumMod val="50000"/>
                <a:lumOff val="50000"/>
              </a:schemeClr>
            </a:solidFill>
          </a:ln>
        </p:spPr>
      </p:pic>
      <p:sp>
        <p:nvSpPr>
          <p:cNvPr id="20" name="TextBox 19">
            <a:extLst>
              <a:ext uri="{FF2B5EF4-FFF2-40B4-BE49-F238E27FC236}">
                <a16:creationId xmlns:a16="http://schemas.microsoft.com/office/drawing/2014/main" id="{C7188D66-72BE-70CC-7CE4-8C8C3489A2A0}"/>
              </a:ext>
            </a:extLst>
          </p:cNvPr>
          <p:cNvSpPr txBox="1"/>
          <p:nvPr/>
        </p:nvSpPr>
        <p:spPr>
          <a:xfrm>
            <a:off x="8650552" y="2287270"/>
            <a:ext cx="2113637" cy="338554"/>
          </a:xfrm>
          <a:prstGeom prst="rect">
            <a:avLst/>
          </a:prstGeom>
          <a:noFill/>
        </p:spPr>
        <p:txBody>
          <a:bodyPr wrap="square">
            <a:spAutoFit/>
          </a:bodyPr>
          <a:lstStyle/>
          <a:p>
            <a:r>
              <a:rPr lang="en-US" sz="1600" b="1" dirty="0"/>
              <a:t>Transformer-based</a:t>
            </a:r>
            <a:endParaRPr lang="en-US" sz="1600" dirty="0"/>
          </a:p>
        </p:txBody>
      </p:sp>
      <p:sp>
        <p:nvSpPr>
          <p:cNvPr id="21" name="TextBox 20">
            <a:extLst>
              <a:ext uri="{FF2B5EF4-FFF2-40B4-BE49-F238E27FC236}">
                <a16:creationId xmlns:a16="http://schemas.microsoft.com/office/drawing/2014/main" id="{5DFAD021-7998-005A-F30E-1267F2DAD51B}"/>
              </a:ext>
            </a:extLst>
          </p:cNvPr>
          <p:cNvSpPr txBox="1"/>
          <p:nvPr/>
        </p:nvSpPr>
        <p:spPr>
          <a:xfrm>
            <a:off x="5660095" y="2300396"/>
            <a:ext cx="3090377" cy="338554"/>
          </a:xfrm>
          <a:prstGeom prst="rect">
            <a:avLst/>
          </a:prstGeom>
          <a:noFill/>
        </p:spPr>
        <p:txBody>
          <a:bodyPr wrap="square">
            <a:spAutoFit/>
          </a:bodyPr>
          <a:lstStyle/>
          <a:p>
            <a:r>
              <a:rPr lang="en-US" sz="1600" b="1" dirty="0"/>
              <a:t>Protein structure prediction</a:t>
            </a:r>
            <a:endParaRPr lang="en-US" sz="1600" dirty="0"/>
          </a:p>
        </p:txBody>
      </p:sp>
      <p:pic>
        <p:nvPicPr>
          <p:cNvPr id="19" name="Picture 18">
            <a:extLst>
              <a:ext uri="{FF2B5EF4-FFF2-40B4-BE49-F238E27FC236}">
                <a16:creationId xmlns:a16="http://schemas.microsoft.com/office/drawing/2014/main" id="{37301FEB-C418-9A3D-F856-917A316C43B6}"/>
              </a:ext>
            </a:extLst>
          </p:cNvPr>
          <p:cNvPicPr>
            <a:picLocks noChangeAspect="1"/>
          </p:cNvPicPr>
          <p:nvPr/>
        </p:nvPicPr>
        <p:blipFill>
          <a:blip r:embed="rId8"/>
          <a:stretch>
            <a:fillRect/>
          </a:stretch>
        </p:blipFill>
        <p:spPr>
          <a:xfrm>
            <a:off x="943509" y="1888296"/>
            <a:ext cx="10853849" cy="1545587"/>
          </a:xfrm>
          <a:prstGeom prst="rect">
            <a:avLst/>
          </a:prstGeom>
          <a:ln>
            <a:solidFill>
              <a:schemeClr val="tx1">
                <a:lumMod val="50000"/>
                <a:lumOff val="50000"/>
              </a:schemeClr>
            </a:solidFill>
          </a:ln>
        </p:spPr>
      </p:pic>
      <p:sp>
        <p:nvSpPr>
          <p:cNvPr id="9" name="TextBox 8">
            <a:extLst>
              <a:ext uri="{FF2B5EF4-FFF2-40B4-BE49-F238E27FC236}">
                <a16:creationId xmlns:a16="http://schemas.microsoft.com/office/drawing/2014/main" id="{CADD1A14-C41E-A5C1-E509-56234DFFE6D9}"/>
              </a:ext>
            </a:extLst>
          </p:cNvPr>
          <p:cNvSpPr txBox="1"/>
          <p:nvPr/>
        </p:nvSpPr>
        <p:spPr>
          <a:xfrm>
            <a:off x="9956597" y="3083082"/>
            <a:ext cx="2113637" cy="338554"/>
          </a:xfrm>
          <a:prstGeom prst="rect">
            <a:avLst/>
          </a:prstGeom>
          <a:noFill/>
        </p:spPr>
        <p:txBody>
          <a:bodyPr wrap="square">
            <a:spAutoFit/>
          </a:bodyPr>
          <a:lstStyle/>
          <a:p>
            <a:r>
              <a:rPr lang="en-US" sz="1600" b="1" dirty="0"/>
              <a:t>VAE-based</a:t>
            </a:r>
            <a:endParaRPr lang="en-US" sz="1600" dirty="0"/>
          </a:p>
        </p:txBody>
      </p:sp>
      <p:sp>
        <p:nvSpPr>
          <p:cNvPr id="22" name="TextBox 21">
            <a:extLst>
              <a:ext uri="{FF2B5EF4-FFF2-40B4-BE49-F238E27FC236}">
                <a16:creationId xmlns:a16="http://schemas.microsoft.com/office/drawing/2014/main" id="{59078C78-3565-676D-E037-272CADFF13FD}"/>
              </a:ext>
            </a:extLst>
          </p:cNvPr>
          <p:cNvSpPr txBox="1"/>
          <p:nvPr/>
        </p:nvSpPr>
        <p:spPr>
          <a:xfrm>
            <a:off x="7879303" y="3078930"/>
            <a:ext cx="2113637" cy="338554"/>
          </a:xfrm>
          <a:prstGeom prst="rect">
            <a:avLst/>
          </a:prstGeom>
          <a:noFill/>
        </p:spPr>
        <p:txBody>
          <a:bodyPr wrap="square">
            <a:spAutoFit/>
          </a:bodyPr>
          <a:lstStyle/>
          <a:p>
            <a:r>
              <a:rPr lang="en-US" sz="1600" b="1" dirty="0"/>
              <a:t>Drug discovery</a:t>
            </a:r>
            <a:endParaRPr lang="en-US" sz="1600" dirty="0"/>
          </a:p>
        </p:txBody>
      </p:sp>
      <p:pic>
        <p:nvPicPr>
          <p:cNvPr id="15" name="Picture 14">
            <a:extLst>
              <a:ext uri="{FF2B5EF4-FFF2-40B4-BE49-F238E27FC236}">
                <a16:creationId xmlns:a16="http://schemas.microsoft.com/office/drawing/2014/main" id="{54CC39D8-1210-0ED8-C3EF-18E51FD0142E}"/>
              </a:ext>
            </a:extLst>
          </p:cNvPr>
          <p:cNvPicPr>
            <a:picLocks noChangeAspect="1"/>
          </p:cNvPicPr>
          <p:nvPr/>
        </p:nvPicPr>
        <p:blipFill>
          <a:blip r:embed="rId9"/>
          <a:stretch>
            <a:fillRect/>
          </a:stretch>
        </p:blipFill>
        <p:spPr>
          <a:xfrm>
            <a:off x="559464" y="2757370"/>
            <a:ext cx="10757205" cy="1886003"/>
          </a:xfrm>
          <a:prstGeom prst="rect">
            <a:avLst/>
          </a:prstGeom>
          <a:ln>
            <a:solidFill>
              <a:schemeClr val="tx1">
                <a:lumMod val="50000"/>
                <a:lumOff val="50000"/>
              </a:schemeClr>
            </a:solidFill>
          </a:ln>
        </p:spPr>
      </p:pic>
      <p:sp>
        <p:nvSpPr>
          <p:cNvPr id="16" name="TextBox 15">
            <a:extLst>
              <a:ext uri="{FF2B5EF4-FFF2-40B4-BE49-F238E27FC236}">
                <a16:creationId xmlns:a16="http://schemas.microsoft.com/office/drawing/2014/main" id="{CF64B33F-0C02-F8FA-012E-E34FED84A2DE}"/>
              </a:ext>
            </a:extLst>
          </p:cNvPr>
          <p:cNvSpPr txBox="1"/>
          <p:nvPr/>
        </p:nvSpPr>
        <p:spPr>
          <a:xfrm>
            <a:off x="9075752" y="4241204"/>
            <a:ext cx="2113637" cy="338554"/>
          </a:xfrm>
          <a:prstGeom prst="rect">
            <a:avLst/>
          </a:prstGeom>
          <a:noFill/>
        </p:spPr>
        <p:txBody>
          <a:bodyPr wrap="square">
            <a:spAutoFit/>
          </a:bodyPr>
          <a:lstStyle/>
          <a:p>
            <a:r>
              <a:rPr lang="en-US" sz="1600" b="1" dirty="0"/>
              <a:t>Transformer-based</a:t>
            </a:r>
            <a:endParaRPr lang="en-US" sz="1600" dirty="0"/>
          </a:p>
        </p:txBody>
      </p:sp>
      <p:sp>
        <p:nvSpPr>
          <p:cNvPr id="24" name="TextBox 23">
            <a:extLst>
              <a:ext uri="{FF2B5EF4-FFF2-40B4-BE49-F238E27FC236}">
                <a16:creationId xmlns:a16="http://schemas.microsoft.com/office/drawing/2014/main" id="{272A8525-1718-91D3-23C7-8D9BED870609}"/>
              </a:ext>
            </a:extLst>
          </p:cNvPr>
          <p:cNvSpPr txBox="1"/>
          <p:nvPr/>
        </p:nvSpPr>
        <p:spPr>
          <a:xfrm>
            <a:off x="6326971" y="4241204"/>
            <a:ext cx="2512229" cy="338554"/>
          </a:xfrm>
          <a:prstGeom prst="rect">
            <a:avLst/>
          </a:prstGeom>
          <a:noFill/>
        </p:spPr>
        <p:txBody>
          <a:bodyPr wrap="square">
            <a:spAutoFit/>
          </a:bodyPr>
          <a:lstStyle/>
          <a:p>
            <a:r>
              <a:rPr lang="en-US" sz="1600" b="1" dirty="0"/>
              <a:t>Cell type classification</a:t>
            </a:r>
            <a:endParaRPr lang="en-US" sz="1600" dirty="0"/>
          </a:p>
        </p:txBody>
      </p:sp>
    </p:spTree>
    <p:extLst>
      <p:ext uri="{BB962C8B-B14F-4D97-AF65-F5344CB8AC3E}">
        <p14:creationId xmlns:p14="http://schemas.microsoft.com/office/powerpoint/2010/main" val="2907263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037436-1851-9741-50A1-4B2AF47DF39D}"/>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5927D1-64CB-5AEA-C95D-6FE157B47FE8}"/>
              </a:ext>
            </a:extLst>
          </p:cNvPr>
          <p:cNvSpPr>
            <a:spLocks noGrp="1"/>
          </p:cNvSpPr>
          <p:nvPr>
            <p:ph type="title"/>
          </p:nvPr>
        </p:nvSpPr>
        <p:spPr>
          <a:xfrm>
            <a:off x="179107" y="-31833"/>
            <a:ext cx="10651067" cy="984885"/>
          </a:xfrm>
        </p:spPr>
        <p:txBody>
          <a:bodyPr/>
          <a:lstStyle/>
          <a:p>
            <a:r>
              <a:rPr lang="en-US" dirty="0">
                <a:solidFill>
                  <a:schemeClr val="bg1"/>
                </a:solidFill>
              </a:rPr>
              <a:t>Deep learning in bioinformatics</a:t>
            </a:r>
          </a:p>
        </p:txBody>
      </p:sp>
      <p:pic>
        <p:nvPicPr>
          <p:cNvPr id="4" name="Picture 3">
            <a:extLst>
              <a:ext uri="{FF2B5EF4-FFF2-40B4-BE49-F238E27FC236}">
                <a16:creationId xmlns:a16="http://schemas.microsoft.com/office/drawing/2014/main" id="{ED807C08-6A3E-81EE-7BCE-0AFBB9BB0A44}"/>
              </a:ext>
            </a:extLst>
          </p:cNvPr>
          <p:cNvPicPr>
            <a:picLocks noChangeAspect="1"/>
          </p:cNvPicPr>
          <p:nvPr/>
        </p:nvPicPr>
        <p:blipFill>
          <a:blip r:embed="rId3"/>
          <a:stretch>
            <a:fillRect/>
          </a:stretch>
        </p:blipFill>
        <p:spPr>
          <a:xfrm>
            <a:off x="1361665" y="1134579"/>
            <a:ext cx="4236793" cy="2445583"/>
          </a:xfrm>
          <a:prstGeom prst="rect">
            <a:avLst/>
          </a:prstGeom>
        </p:spPr>
      </p:pic>
      <p:sp>
        <p:nvSpPr>
          <p:cNvPr id="5" name="TextBox 4">
            <a:extLst>
              <a:ext uri="{FF2B5EF4-FFF2-40B4-BE49-F238E27FC236}">
                <a16:creationId xmlns:a16="http://schemas.microsoft.com/office/drawing/2014/main" id="{BD4D019F-617E-5AF1-4F8C-625FB381A7C6}"/>
              </a:ext>
            </a:extLst>
          </p:cNvPr>
          <p:cNvSpPr txBox="1"/>
          <p:nvPr/>
        </p:nvSpPr>
        <p:spPr>
          <a:xfrm>
            <a:off x="1442069" y="3565356"/>
            <a:ext cx="4522392" cy="415498"/>
          </a:xfrm>
          <a:prstGeom prst="rect">
            <a:avLst/>
          </a:prstGeom>
          <a:noFill/>
        </p:spPr>
        <p:txBody>
          <a:bodyPr wrap="none" rtlCol="0">
            <a:spAutoFit/>
          </a:bodyPr>
          <a:lstStyle/>
          <a:p>
            <a:pPr algn="ctr"/>
            <a:r>
              <a:rPr lang="en-US" sz="1200" dirty="0"/>
              <a:t>Approximate number of published deep learning articles by year</a:t>
            </a:r>
          </a:p>
          <a:p>
            <a:pPr algn="ctr"/>
            <a:r>
              <a:rPr lang="en-US" sz="900" dirty="0"/>
              <a:t>(Min et al, (2017), </a:t>
            </a:r>
            <a:r>
              <a:rPr lang="en-AU" sz="900" dirty="0"/>
              <a:t>Briefings in bioinformatics</a:t>
            </a:r>
            <a:r>
              <a:rPr lang="en-US" sz="900" dirty="0"/>
              <a:t>)</a:t>
            </a:r>
          </a:p>
        </p:txBody>
      </p:sp>
      <p:pic>
        <p:nvPicPr>
          <p:cNvPr id="6" name="Picture 5">
            <a:extLst>
              <a:ext uri="{FF2B5EF4-FFF2-40B4-BE49-F238E27FC236}">
                <a16:creationId xmlns:a16="http://schemas.microsoft.com/office/drawing/2014/main" id="{DD40F021-6C2E-BEF3-3997-55AA37BF1962}"/>
              </a:ext>
            </a:extLst>
          </p:cNvPr>
          <p:cNvPicPr>
            <a:picLocks noChangeAspect="1"/>
          </p:cNvPicPr>
          <p:nvPr/>
        </p:nvPicPr>
        <p:blipFill>
          <a:blip r:embed="rId4"/>
          <a:stretch>
            <a:fillRect/>
          </a:stretch>
        </p:blipFill>
        <p:spPr>
          <a:xfrm>
            <a:off x="7586848" y="1124140"/>
            <a:ext cx="2327248" cy="2445583"/>
          </a:xfrm>
          <a:prstGeom prst="rect">
            <a:avLst/>
          </a:prstGeom>
        </p:spPr>
      </p:pic>
      <p:sp>
        <p:nvSpPr>
          <p:cNvPr id="7" name="TextBox 6">
            <a:extLst>
              <a:ext uri="{FF2B5EF4-FFF2-40B4-BE49-F238E27FC236}">
                <a16:creationId xmlns:a16="http://schemas.microsoft.com/office/drawing/2014/main" id="{D3EB73C4-1C13-D65C-6B07-BFD5FD41D94E}"/>
              </a:ext>
            </a:extLst>
          </p:cNvPr>
          <p:cNvSpPr txBox="1"/>
          <p:nvPr/>
        </p:nvSpPr>
        <p:spPr>
          <a:xfrm>
            <a:off x="7350678" y="3554917"/>
            <a:ext cx="3090377" cy="615553"/>
          </a:xfrm>
          <a:prstGeom prst="rect">
            <a:avLst/>
          </a:prstGeom>
          <a:noFill/>
        </p:spPr>
        <p:txBody>
          <a:bodyPr wrap="square" rtlCol="0">
            <a:spAutoFit/>
          </a:bodyPr>
          <a:lstStyle/>
          <a:p>
            <a:pPr algn="ctr"/>
            <a:r>
              <a:rPr lang="en-US" sz="1200" dirty="0"/>
              <a:t>Approximate number of specialized deep learning models in bioinformatics</a:t>
            </a:r>
          </a:p>
          <a:p>
            <a:pPr algn="ctr"/>
            <a:r>
              <a:rPr lang="en-US" sz="900" dirty="0"/>
              <a:t>(</a:t>
            </a:r>
            <a:r>
              <a:rPr lang="en-US" sz="900" dirty="0" err="1"/>
              <a:t>Wysocka</a:t>
            </a:r>
            <a:r>
              <a:rPr lang="en-US" sz="900" dirty="0"/>
              <a:t> et al, (2023), </a:t>
            </a:r>
            <a:r>
              <a:rPr lang="en-AU" sz="900" dirty="0"/>
              <a:t>Nature Reviews Genetics</a:t>
            </a:r>
            <a:r>
              <a:rPr lang="en-US" sz="900" dirty="0"/>
              <a:t>)</a:t>
            </a:r>
          </a:p>
        </p:txBody>
      </p:sp>
      <p:sp>
        <p:nvSpPr>
          <p:cNvPr id="8" name="TextBox 7">
            <a:extLst>
              <a:ext uri="{FF2B5EF4-FFF2-40B4-BE49-F238E27FC236}">
                <a16:creationId xmlns:a16="http://schemas.microsoft.com/office/drawing/2014/main" id="{446B7F99-A062-3E27-4B9D-80DACE9A02E5}"/>
              </a:ext>
            </a:extLst>
          </p:cNvPr>
          <p:cNvSpPr txBox="1"/>
          <p:nvPr/>
        </p:nvSpPr>
        <p:spPr>
          <a:xfrm>
            <a:off x="372426" y="671389"/>
            <a:ext cx="9261768" cy="523220"/>
          </a:xfrm>
          <a:prstGeom prst="rect">
            <a:avLst/>
          </a:prstGeom>
          <a:noFill/>
        </p:spPr>
        <p:txBody>
          <a:bodyPr wrap="square">
            <a:spAutoFit/>
          </a:bodyPr>
          <a:lstStyle/>
          <a:p>
            <a:r>
              <a:rPr lang="en-US" sz="1400" b="1" dirty="0"/>
              <a:t>Trend: increased applications of deep learning in bioinformatics and single-cell (</a:t>
            </a:r>
            <a:r>
              <a:rPr lang="en-US" sz="1400" b="1" dirty="0" err="1"/>
              <a:t>multiomics</a:t>
            </a:r>
            <a:r>
              <a:rPr lang="en-US" sz="1400" b="1" dirty="0"/>
              <a:t>) research</a:t>
            </a:r>
            <a:endParaRPr lang="en-US" sz="1400" dirty="0">
              <a:solidFill>
                <a:schemeClr val="tx1"/>
              </a:solidFill>
            </a:endParaRPr>
          </a:p>
          <a:p>
            <a:r>
              <a:rPr lang="en-US" sz="1400" dirty="0"/>
              <a:t> </a:t>
            </a:r>
          </a:p>
        </p:txBody>
      </p:sp>
      <p:pic>
        <p:nvPicPr>
          <p:cNvPr id="10" name="Picture 9">
            <a:extLst>
              <a:ext uri="{FF2B5EF4-FFF2-40B4-BE49-F238E27FC236}">
                <a16:creationId xmlns:a16="http://schemas.microsoft.com/office/drawing/2014/main" id="{B96EC9CC-FF5B-0F58-58AE-8230B0C403AA}"/>
              </a:ext>
            </a:extLst>
          </p:cNvPr>
          <p:cNvPicPr>
            <a:picLocks noChangeAspect="1"/>
          </p:cNvPicPr>
          <p:nvPr/>
        </p:nvPicPr>
        <p:blipFill>
          <a:blip r:embed="rId5"/>
          <a:stretch>
            <a:fillRect/>
          </a:stretch>
        </p:blipFill>
        <p:spPr>
          <a:xfrm>
            <a:off x="875330" y="4201248"/>
            <a:ext cx="6325024" cy="2630500"/>
          </a:xfrm>
          <a:prstGeom prst="rect">
            <a:avLst/>
          </a:prstGeom>
          <a:ln>
            <a:solidFill>
              <a:schemeClr val="tx1"/>
            </a:solidFill>
          </a:ln>
        </p:spPr>
      </p:pic>
      <p:sp>
        <p:nvSpPr>
          <p:cNvPr id="11" name="Rectangle 10">
            <a:extLst>
              <a:ext uri="{FF2B5EF4-FFF2-40B4-BE49-F238E27FC236}">
                <a16:creationId xmlns:a16="http://schemas.microsoft.com/office/drawing/2014/main" id="{FA3AC22B-CD98-642D-E55D-A9BA1EB041AB}"/>
              </a:ext>
            </a:extLst>
          </p:cNvPr>
          <p:cNvSpPr/>
          <p:nvPr/>
        </p:nvSpPr>
        <p:spPr>
          <a:xfrm>
            <a:off x="1497137" y="5605164"/>
            <a:ext cx="490194"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12DCB2-EE6F-AAC5-E8E4-C8F094662978}"/>
              </a:ext>
            </a:extLst>
          </p:cNvPr>
          <p:cNvPicPr>
            <a:picLocks noChangeAspect="1"/>
          </p:cNvPicPr>
          <p:nvPr/>
        </p:nvPicPr>
        <p:blipFill>
          <a:blip r:embed="rId6"/>
          <a:stretch>
            <a:fillRect/>
          </a:stretch>
        </p:blipFill>
        <p:spPr>
          <a:xfrm>
            <a:off x="5786986" y="4334403"/>
            <a:ext cx="6010372" cy="2351681"/>
          </a:xfrm>
          <a:prstGeom prst="rect">
            <a:avLst/>
          </a:prstGeom>
          <a:ln>
            <a:solidFill>
              <a:schemeClr val="tx1"/>
            </a:solidFill>
          </a:ln>
        </p:spPr>
      </p:pic>
      <p:sp>
        <p:nvSpPr>
          <p:cNvPr id="13" name="Rectangle 12">
            <a:extLst>
              <a:ext uri="{FF2B5EF4-FFF2-40B4-BE49-F238E27FC236}">
                <a16:creationId xmlns:a16="http://schemas.microsoft.com/office/drawing/2014/main" id="{9A4B8CD0-B70D-24EA-A186-E3719869CB9D}"/>
              </a:ext>
            </a:extLst>
          </p:cNvPr>
          <p:cNvSpPr/>
          <p:nvPr/>
        </p:nvSpPr>
        <p:spPr>
          <a:xfrm>
            <a:off x="6381946" y="5661465"/>
            <a:ext cx="395926"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835E2F8C-AD26-6469-5230-FDE3A57F2101}"/>
              </a:ext>
            </a:extLst>
          </p:cNvPr>
          <p:cNvSpPr/>
          <p:nvPr/>
        </p:nvSpPr>
        <p:spPr>
          <a:xfrm>
            <a:off x="-15723" y="484258"/>
            <a:ext cx="12201144" cy="6373742"/>
          </a:xfrm>
          <a:prstGeom prst="rect">
            <a:avLst/>
          </a:prstGeom>
          <a:solidFill>
            <a:srgbClr val="F2F2F2">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30861B-DD24-D2AB-D2C8-B36FE11B0D46}"/>
              </a:ext>
            </a:extLst>
          </p:cNvPr>
          <p:cNvPicPr>
            <a:picLocks noChangeAspect="1"/>
          </p:cNvPicPr>
          <p:nvPr/>
        </p:nvPicPr>
        <p:blipFill>
          <a:blip r:embed="rId7"/>
          <a:stretch>
            <a:fillRect/>
          </a:stretch>
        </p:blipFill>
        <p:spPr>
          <a:xfrm>
            <a:off x="274445" y="1262855"/>
            <a:ext cx="10410900" cy="1312012"/>
          </a:xfrm>
          <a:prstGeom prst="rect">
            <a:avLst/>
          </a:prstGeom>
          <a:ln>
            <a:solidFill>
              <a:schemeClr val="tx1">
                <a:lumMod val="50000"/>
                <a:lumOff val="50000"/>
              </a:schemeClr>
            </a:solidFill>
          </a:ln>
        </p:spPr>
      </p:pic>
      <p:sp>
        <p:nvSpPr>
          <p:cNvPr id="20" name="TextBox 19">
            <a:extLst>
              <a:ext uri="{FF2B5EF4-FFF2-40B4-BE49-F238E27FC236}">
                <a16:creationId xmlns:a16="http://schemas.microsoft.com/office/drawing/2014/main" id="{C7188D66-72BE-70CC-7CE4-8C8C3489A2A0}"/>
              </a:ext>
            </a:extLst>
          </p:cNvPr>
          <p:cNvSpPr txBox="1"/>
          <p:nvPr/>
        </p:nvSpPr>
        <p:spPr>
          <a:xfrm>
            <a:off x="8650552" y="2287270"/>
            <a:ext cx="2113637" cy="338554"/>
          </a:xfrm>
          <a:prstGeom prst="rect">
            <a:avLst/>
          </a:prstGeom>
          <a:noFill/>
        </p:spPr>
        <p:txBody>
          <a:bodyPr wrap="square">
            <a:spAutoFit/>
          </a:bodyPr>
          <a:lstStyle/>
          <a:p>
            <a:r>
              <a:rPr lang="en-US" sz="1600" b="1" dirty="0"/>
              <a:t>Transformer-based</a:t>
            </a:r>
            <a:endParaRPr lang="en-US" sz="1600" dirty="0"/>
          </a:p>
        </p:txBody>
      </p:sp>
      <p:sp>
        <p:nvSpPr>
          <p:cNvPr id="21" name="TextBox 20">
            <a:extLst>
              <a:ext uri="{FF2B5EF4-FFF2-40B4-BE49-F238E27FC236}">
                <a16:creationId xmlns:a16="http://schemas.microsoft.com/office/drawing/2014/main" id="{5DFAD021-7998-005A-F30E-1267F2DAD51B}"/>
              </a:ext>
            </a:extLst>
          </p:cNvPr>
          <p:cNvSpPr txBox="1"/>
          <p:nvPr/>
        </p:nvSpPr>
        <p:spPr>
          <a:xfrm>
            <a:off x="5660095" y="2300396"/>
            <a:ext cx="3090377" cy="338554"/>
          </a:xfrm>
          <a:prstGeom prst="rect">
            <a:avLst/>
          </a:prstGeom>
          <a:noFill/>
        </p:spPr>
        <p:txBody>
          <a:bodyPr wrap="square">
            <a:spAutoFit/>
          </a:bodyPr>
          <a:lstStyle/>
          <a:p>
            <a:r>
              <a:rPr lang="en-US" sz="1600" b="1" dirty="0"/>
              <a:t>Protein structure prediction</a:t>
            </a:r>
            <a:endParaRPr lang="en-US" sz="1600" dirty="0"/>
          </a:p>
        </p:txBody>
      </p:sp>
      <p:pic>
        <p:nvPicPr>
          <p:cNvPr id="19" name="Picture 18">
            <a:extLst>
              <a:ext uri="{FF2B5EF4-FFF2-40B4-BE49-F238E27FC236}">
                <a16:creationId xmlns:a16="http://schemas.microsoft.com/office/drawing/2014/main" id="{37301FEB-C418-9A3D-F856-917A316C43B6}"/>
              </a:ext>
            </a:extLst>
          </p:cNvPr>
          <p:cNvPicPr>
            <a:picLocks noChangeAspect="1"/>
          </p:cNvPicPr>
          <p:nvPr/>
        </p:nvPicPr>
        <p:blipFill>
          <a:blip r:embed="rId8"/>
          <a:stretch>
            <a:fillRect/>
          </a:stretch>
        </p:blipFill>
        <p:spPr>
          <a:xfrm>
            <a:off x="943509" y="1888296"/>
            <a:ext cx="10853849" cy="1545587"/>
          </a:xfrm>
          <a:prstGeom prst="rect">
            <a:avLst/>
          </a:prstGeom>
          <a:ln>
            <a:solidFill>
              <a:schemeClr val="tx1">
                <a:lumMod val="50000"/>
                <a:lumOff val="50000"/>
              </a:schemeClr>
            </a:solidFill>
          </a:ln>
        </p:spPr>
      </p:pic>
      <p:sp>
        <p:nvSpPr>
          <p:cNvPr id="9" name="TextBox 8">
            <a:extLst>
              <a:ext uri="{FF2B5EF4-FFF2-40B4-BE49-F238E27FC236}">
                <a16:creationId xmlns:a16="http://schemas.microsoft.com/office/drawing/2014/main" id="{CADD1A14-C41E-A5C1-E509-56234DFFE6D9}"/>
              </a:ext>
            </a:extLst>
          </p:cNvPr>
          <p:cNvSpPr txBox="1"/>
          <p:nvPr/>
        </p:nvSpPr>
        <p:spPr>
          <a:xfrm>
            <a:off x="9956597" y="3083082"/>
            <a:ext cx="2113637" cy="338554"/>
          </a:xfrm>
          <a:prstGeom prst="rect">
            <a:avLst/>
          </a:prstGeom>
          <a:noFill/>
        </p:spPr>
        <p:txBody>
          <a:bodyPr wrap="square">
            <a:spAutoFit/>
          </a:bodyPr>
          <a:lstStyle/>
          <a:p>
            <a:r>
              <a:rPr lang="en-US" sz="1600" b="1" dirty="0"/>
              <a:t>VAE-based</a:t>
            </a:r>
            <a:endParaRPr lang="en-US" sz="1600" dirty="0"/>
          </a:p>
        </p:txBody>
      </p:sp>
      <p:sp>
        <p:nvSpPr>
          <p:cNvPr id="22" name="TextBox 21">
            <a:extLst>
              <a:ext uri="{FF2B5EF4-FFF2-40B4-BE49-F238E27FC236}">
                <a16:creationId xmlns:a16="http://schemas.microsoft.com/office/drawing/2014/main" id="{59078C78-3565-676D-E037-272CADFF13FD}"/>
              </a:ext>
            </a:extLst>
          </p:cNvPr>
          <p:cNvSpPr txBox="1"/>
          <p:nvPr/>
        </p:nvSpPr>
        <p:spPr>
          <a:xfrm>
            <a:off x="7879303" y="3078930"/>
            <a:ext cx="2113637" cy="338554"/>
          </a:xfrm>
          <a:prstGeom prst="rect">
            <a:avLst/>
          </a:prstGeom>
          <a:noFill/>
        </p:spPr>
        <p:txBody>
          <a:bodyPr wrap="square">
            <a:spAutoFit/>
          </a:bodyPr>
          <a:lstStyle/>
          <a:p>
            <a:r>
              <a:rPr lang="en-US" sz="1600" b="1" dirty="0"/>
              <a:t>Drug discovery</a:t>
            </a:r>
            <a:endParaRPr lang="en-US" sz="1600" dirty="0"/>
          </a:p>
        </p:txBody>
      </p:sp>
      <p:pic>
        <p:nvPicPr>
          <p:cNvPr id="15" name="Picture 14">
            <a:extLst>
              <a:ext uri="{FF2B5EF4-FFF2-40B4-BE49-F238E27FC236}">
                <a16:creationId xmlns:a16="http://schemas.microsoft.com/office/drawing/2014/main" id="{54CC39D8-1210-0ED8-C3EF-18E51FD0142E}"/>
              </a:ext>
            </a:extLst>
          </p:cNvPr>
          <p:cNvPicPr>
            <a:picLocks noChangeAspect="1"/>
          </p:cNvPicPr>
          <p:nvPr/>
        </p:nvPicPr>
        <p:blipFill>
          <a:blip r:embed="rId9"/>
          <a:stretch>
            <a:fillRect/>
          </a:stretch>
        </p:blipFill>
        <p:spPr>
          <a:xfrm>
            <a:off x="559464" y="2757370"/>
            <a:ext cx="10757205" cy="1886003"/>
          </a:xfrm>
          <a:prstGeom prst="rect">
            <a:avLst/>
          </a:prstGeom>
          <a:ln>
            <a:solidFill>
              <a:schemeClr val="tx1">
                <a:lumMod val="50000"/>
                <a:lumOff val="50000"/>
              </a:schemeClr>
            </a:solidFill>
          </a:ln>
        </p:spPr>
      </p:pic>
      <p:sp>
        <p:nvSpPr>
          <p:cNvPr id="16" name="TextBox 15">
            <a:extLst>
              <a:ext uri="{FF2B5EF4-FFF2-40B4-BE49-F238E27FC236}">
                <a16:creationId xmlns:a16="http://schemas.microsoft.com/office/drawing/2014/main" id="{CF64B33F-0C02-F8FA-012E-E34FED84A2DE}"/>
              </a:ext>
            </a:extLst>
          </p:cNvPr>
          <p:cNvSpPr txBox="1"/>
          <p:nvPr/>
        </p:nvSpPr>
        <p:spPr>
          <a:xfrm>
            <a:off x="9075752" y="4241204"/>
            <a:ext cx="2113637" cy="338554"/>
          </a:xfrm>
          <a:prstGeom prst="rect">
            <a:avLst/>
          </a:prstGeom>
          <a:noFill/>
        </p:spPr>
        <p:txBody>
          <a:bodyPr wrap="square">
            <a:spAutoFit/>
          </a:bodyPr>
          <a:lstStyle/>
          <a:p>
            <a:r>
              <a:rPr lang="en-US" sz="1600" b="1" dirty="0"/>
              <a:t>Transformer-based</a:t>
            </a:r>
            <a:endParaRPr lang="en-US" sz="1600" dirty="0"/>
          </a:p>
        </p:txBody>
      </p:sp>
      <p:sp>
        <p:nvSpPr>
          <p:cNvPr id="24" name="TextBox 23">
            <a:extLst>
              <a:ext uri="{FF2B5EF4-FFF2-40B4-BE49-F238E27FC236}">
                <a16:creationId xmlns:a16="http://schemas.microsoft.com/office/drawing/2014/main" id="{272A8525-1718-91D3-23C7-8D9BED870609}"/>
              </a:ext>
            </a:extLst>
          </p:cNvPr>
          <p:cNvSpPr txBox="1"/>
          <p:nvPr/>
        </p:nvSpPr>
        <p:spPr>
          <a:xfrm>
            <a:off x="6326971" y="4241204"/>
            <a:ext cx="2512229" cy="338554"/>
          </a:xfrm>
          <a:prstGeom prst="rect">
            <a:avLst/>
          </a:prstGeom>
          <a:noFill/>
        </p:spPr>
        <p:txBody>
          <a:bodyPr wrap="square">
            <a:spAutoFit/>
          </a:bodyPr>
          <a:lstStyle/>
          <a:p>
            <a:r>
              <a:rPr lang="en-US" sz="1600" b="1" dirty="0"/>
              <a:t>Cell type classification</a:t>
            </a:r>
            <a:endParaRPr lang="en-US" sz="1600" dirty="0"/>
          </a:p>
        </p:txBody>
      </p:sp>
      <p:pic>
        <p:nvPicPr>
          <p:cNvPr id="18" name="Picture 17">
            <a:extLst>
              <a:ext uri="{FF2B5EF4-FFF2-40B4-BE49-F238E27FC236}">
                <a16:creationId xmlns:a16="http://schemas.microsoft.com/office/drawing/2014/main" id="{184B8CF1-F09B-433C-B955-543CF0E59360}"/>
              </a:ext>
            </a:extLst>
          </p:cNvPr>
          <p:cNvPicPr>
            <a:picLocks noChangeAspect="1"/>
          </p:cNvPicPr>
          <p:nvPr/>
        </p:nvPicPr>
        <p:blipFill>
          <a:blip r:embed="rId10"/>
          <a:stretch>
            <a:fillRect/>
          </a:stretch>
        </p:blipFill>
        <p:spPr>
          <a:xfrm>
            <a:off x="1185075" y="4012682"/>
            <a:ext cx="10877139" cy="1721178"/>
          </a:xfrm>
          <a:prstGeom prst="rect">
            <a:avLst/>
          </a:prstGeom>
          <a:ln>
            <a:solidFill>
              <a:schemeClr val="tx1">
                <a:lumMod val="50000"/>
                <a:lumOff val="50000"/>
              </a:schemeClr>
            </a:solidFill>
          </a:ln>
        </p:spPr>
      </p:pic>
      <p:sp>
        <p:nvSpPr>
          <p:cNvPr id="23" name="TextBox 22">
            <a:extLst>
              <a:ext uri="{FF2B5EF4-FFF2-40B4-BE49-F238E27FC236}">
                <a16:creationId xmlns:a16="http://schemas.microsoft.com/office/drawing/2014/main" id="{5AF72905-E474-D435-B657-DE16BEDC12B6}"/>
              </a:ext>
            </a:extLst>
          </p:cNvPr>
          <p:cNvSpPr txBox="1"/>
          <p:nvPr/>
        </p:nvSpPr>
        <p:spPr>
          <a:xfrm>
            <a:off x="9929161" y="5395306"/>
            <a:ext cx="2113637" cy="338554"/>
          </a:xfrm>
          <a:prstGeom prst="rect">
            <a:avLst/>
          </a:prstGeom>
          <a:noFill/>
        </p:spPr>
        <p:txBody>
          <a:bodyPr wrap="square">
            <a:spAutoFit/>
          </a:bodyPr>
          <a:lstStyle/>
          <a:p>
            <a:r>
              <a:rPr lang="en-US" sz="1600" b="1" dirty="0"/>
              <a:t>VAE-based</a:t>
            </a:r>
            <a:endParaRPr lang="en-US" sz="1600" dirty="0"/>
          </a:p>
        </p:txBody>
      </p:sp>
      <p:sp>
        <p:nvSpPr>
          <p:cNvPr id="25" name="TextBox 24">
            <a:extLst>
              <a:ext uri="{FF2B5EF4-FFF2-40B4-BE49-F238E27FC236}">
                <a16:creationId xmlns:a16="http://schemas.microsoft.com/office/drawing/2014/main" id="{968E9EDB-AB08-128F-BC81-210F098BE917}"/>
              </a:ext>
            </a:extLst>
          </p:cNvPr>
          <p:cNvSpPr txBox="1"/>
          <p:nvPr/>
        </p:nvSpPr>
        <p:spPr>
          <a:xfrm>
            <a:off x="6543596" y="5389937"/>
            <a:ext cx="3095622" cy="338554"/>
          </a:xfrm>
          <a:prstGeom prst="rect">
            <a:avLst/>
          </a:prstGeom>
          <a:noFill/>
        </p:spPr>
        <p:txBody>
          <a:bodyPr wrap="square">
            <a:spAutoFit/>
          </a:bodyPr>
          <a:lstStyle/>
          <a:p>
            <a:r>
              <a:rPr lang="en-US" sz="1600" b="1" dirty="0"/>
              <a:t>Single-cell atlas construction</a:t>
            </a:r>
            <a:endParaRPr lang="en-US" sz="1600" dirty="0"/>
          </a:p>
        </p:txBody>
      </p:sp>
    </p:spTree>
    <p:extLst>
      <p:ext uri="{BB962C8B-B14F-4D97-AF65-F5344CB8AC3E}">
        <p14:creationId xmlns:p14="http://schemas.microsoft.com/office/powerpoint/2010/main" val="3761601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037436-1851-9741-50A1-4B2AF47DF39D}"/>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5927D1-64CB-5AEA-C95D-6FE157B47FE8}"/>
              </a:ext>
            </a:extLst>
          </p:cNvPr>
          <p:cNvSpPr>
            <a:spLocks noGrp="1"/>
          </p:cNvSpPr>
          <p:nvPr>
            <p:ph type="title"/>
          </p:nvPr>
        </p:nvSpPr>
        <p:spPr>
          <a:xfrm>
            <a:off x="179107" y="-31833"/>
            <a:ext cx="10651067" cy="984885"/>
          </a:xfrm>
        </p:spPr>
        <p:txBody>
          <a:bodyPr/>
          <a:lstStyle/>
          <a:p>
            <a:r>
              <a:rPr lang="en-US" dirty="0">
                <a:solidFill>
                  <a:schemeClr val="bg1"/>
                </a:solidFill>
              </a:rPr>
              <a:t>Deep learning in bioinformatics</a:t>
            </a:r>
          </a:p>
        </p:txBody>
      </p:sp>
      <p:pic>
        <p:nvPicPr>
          <p:cNvPr id="4" name="Picture 3">
            <a:extLst>
              <a:ext uri="{FF2B5EF4-FFF2-40B4-BE49-F238E27FC236}">
                <a16:creationId xmlns:a16="http://schemas.microsoft.com/office/drawing/2014/main" id="{ED807C08-6A3E-81EE-7BCE-0AFBB9BB0A44}"/>
              </a:ext>
            </a:extLst>
          </p:cNvPr>
          <p:cNvPicPr>
            <a:picLocks noChangeAspect="1"/>
          </p:cNvPicPr>
          <p:nvPr/>
        </p:nvPicPr>
        <p:blipFill>
          <a:blip r:embed="rId3"/>
          <a:stretch>
            <a:fillRect/>
          </a:stretch>
        </p:blipFill>
        <p:spPr>
          <a:xfrm>
            <a:off x="1361665" y="1134579"/>
            <a:ext cx="4236793" cy="2445583"/>
          </a:xfrm>
          <a:prstGeom prst="rect">
            <a:avLst/>
          </a:prstGeom>
        </p:spPr>
      </p:pic>
      <p:sp>
        <p:nvSpPr>
          <p:cNvPr id="5" name="TextBox 4">
            <a:extLst>
              <a:ext uri="{FF2B5EF4-FFF2-40B4-BE49-F238E27FC236}">
                <a16:creationId xmlns:a16="http://schemas.microsoft.com/office/drawing/2014/main" id="{BD4D019F-617E-5AF1-4F8C-625FB381A7C6}"/>
              </a:ext>
            </a:extLst>
          </p:cNvPr>
          <p:cNvSpPr txBox="1"/>
          <p:nvPr/>
        </p:nvSpPr>
        <p:spPr>
          <a:xfrm>
            <a:off x="1442069" y="3565356"/>
            <a:ext cx="4522392" cy="415498"/>
          </a:xfrm>
          <a:prstGeom prst="rect">
            <a:avLst/>
          </a:prstGeom>
          <a:noFill/>
        </p:spPr>
        <p:txBody>
          <a:bodyPr wrap="none" rtlCol="0">
            <a:spAutoFit/>
          </a:bodyPr>
          <a:lstStyle/>
          <a:p>
            <a:pPr algn="ctr"/>
            <a:r>
              <a:rPr lang="en-US" sz="1200" dirty="0"/>
              <a:t>Approximate number of published deep learning articles by year</a:t>
            </a:r>
          </a:p>
          <a:p>
            <a:pPr algn="ctr"/>
            <a:r>
              <a:rPr lang="en-US" sz="900" dirty="0"/>
              <a:t>(Min et al, (2017), </a:t>
            </a:r>
            <a:r>
              <a:rPr lang="en-AU" sz="900" dirty="0"/>
              <a:t>Briefings in bioinformatics</a:t>
            </a:r>
            <a:r>
              <a:rPr lang="en-US" sz="900" dirty="0"/>
              <a:t>)</a:t>
            </a:r>
          </a:p>
        </p:txBody>
      </p:sp>
      <p:pic>
        <p:nvPicPr>
          <p:cNvPr id="6" name="Picture 5">
            <a:extLst>
              <a:ext uri="{FF2B5EF4-FFF2-40B4-BE49-F238E27FC236}">
                <a16:creationId xmlns:a16="http://schemas.microsoft.com/office/drawing/2014/main" id="{DD40F021-6C2E-BEF3-3997-55AA37BF1962}"/>
              </a:ext>
            </a:extLst>
          </p:cNvPr>
          <p:cNvPicPr>
            <a:picLocks noChangeAspect="1"/>
          </p:cNvPicPr>
          <p:nvPr/>
        </p:nvPicPr>
        <p:blipFill>
          <a:blip r:embed="rId4"/>
          <a:stretch>
            <a:fillRect/>
          </a:stretch>
        </p:blipFill>
        <p:spPr>
          <a:xfrm>
            <a:off x="7586848" y="1124140"/>
            <a:ext cx="2327248" cy="2445583"/>
          </a:xfrm>
          <a:prstGeom prst="rect">
            <a:avLst/>
          </a:prstGeom>
        </p:spPr>
      </p:pic>
      <p:sp>
        <p:nvSpPr>
          <p:cNvPr id="7" name="TextBox 6">
            <a:extLst>
              <a:ext uri="{FF2B5EF4-FFF2-40B4-BE49-F238E27FC236}">
                <a16:creationId xmlns:a16="http://schemas.microsoft.com/office/drawing/2014/main" id="{D3EB73C4-1C13-D65C-6B07-BFD5FD41D94E}"/>
              </a:ext>
            </a:extLst>
          </p:cNvPr>
          <p:cNvSpPr txBox="1"/>
          <p:nvPr/>
        </p:nvSpPr>
        <p:spPr>
          <a:xfrm>
            <a:off x="7350678" y="3554917"/>
            <a:ext cx="3090377" cy="615553"/>
          </a:xfrm>
          <a:prstGeom prst="rect">
            <a:avLst/>
          </a:prstGeom>
          <a:noFill/>
        </p:spPr>
        <p:txBody>
          <a:bodyPr wrap="square" rtlCol="0">
            <a:spAutoFit/>
          </a:bodyPr>
          <a:lstStyle/>
          <a:p>
            <a:pPr algn="ctr"/>
            <a:r>
              <a:rPr lang="en-US" sz="1200" dirty="0"/>
              <a:t>Approximate number of specialized deep learning models in bioinformatics</a:t>
            </a:r>
          </a:p>
          <a:p>
            <a:pPr algn="ctr"/>
            <a:r>
              <a:rPr lang="en-US" sz="900" dirty="0"/>
              <a:t>(</a:t>
            </a:r>
            <a:r>
              <a:rPr lang="en-US" sz="900" dirty="0" err="1"/>
              <a:t>Wysocka</a:t>
            </a:r>
            <a:r>
              <a:rPr lang="en-US" sz="900" dirty="0"/>
              <a:t> et al, (2023), </a:t>
            </a:r>
            <a:r>
              <a:rPr lang="en-AU" sz="900" dirty="0"/>
              <a:t>Nature Reviews Genetics</a:t>
            </a:r>
            <a:r>
              <a:rPr lang="en-US" sz="900" dirty="0"/>
              <a:t>)</a:t>
            </a:r>
          </a:p>
        </p:txBody>
      </p:sp>
      <p:sp>
        <p:nvSpPr>
          <p:cNvPr id="8" name="TextBox 7">
            <a:extLst>
              <a:ext uri="{FF2B5EF4-FFF2-40B4-BE49-F238E27FC236}">
                <a16:creationId xmlns:a16="http://schemas.microsoft.com/office/drawing/2014/main" id="{446B7F99-A062-3E27-4B9D-80DACE9A02E5}"/>
              </a:ext>
            </a:extLst>
          </p:cNvPr>
          <p:cNvSpPr txBox="1"/>
          <p:nvPr/>
        </p:nvSpPr>
        <p:spPr>
          <a:xfrm>
            <a:off x="372426" y="671389"/>
            <a:ext cx="9261768" cy="523220"/>
          </a:xfrm>
          <a:prstGeom prst="rect">
            <a:avLst/>
          </a:prstGeom>
          <a:noFill/>
        </p:spPr>
        <p:txBody>
          <a:bodyPr wrap="square">
            <a:spAutoFit/>
          </a:bodyPr>
          <a:lstStyle/>
          <a:p>
            <a:r>
              <a:rPr lang="en-US" sz="1400" b="1" dirty="0"/>
              <a:t>Trend: increased applications of deep learning in bioinformatics and single-cell (</a:t>
            </a:r>
            <a:r>
              <a:rPr lang="en-US" sz="1400" b="1" dirty="0" err="1"/>
              <a:t>multiomics</a:t>
            </a:r>
            <a:r>
              <a:rPr lang="en-US" sz="1400" b="1" dirty="0"/>
              <a:t>) research</a:t>
            </a:r>
            <a:endParaRPr lang="en-US" sz="1400" dirty="0">
              <a:solidFill>
                <a:schemeClr val="tx1"/>
              </a:solidFill>
            </a:endParaRPr>
          </a:p>
          <a:p>
            <a:r>
              <a:rPr lang="en-US" sz="1400" dirty="0"/>
              <a:t> </a:t>
            </a:r>
          </a:p>
        </p:txBody>
      </p:sp>
      <p:pic>
        <p:nvPicPr>
          <p:cNvPr id="10" name="Picture 9">
            <a:extLst>
              <a:ext uri="{FF2B5EF4-FFF2-40B4-BE49-F238E27FC236}">
                <a16:creationId xmlns:a16="http://schemas.microsoft.com/office/drawing/2014/main" id="{B96EC9CC-FF5B-0F58-58AE-8230B0C403AA}"/>
              </a:ext>
            </a:extLst>
          </p:cNvPr>
          <p:cNvPicPr>
            <a:picLocks noChangeAspect="1"/>
          </p:cNvPicPr>
          <p:nvPr/>
        </p:nvPicPr>
        <p:blipFill>
          <a:blip r:embed="rId5"/>
          <a:stretch>
            <a:fillRect/>
          </a:stretch>
        </p:blipFill>
        <p:spPr>
          <a:xfrm>
            <a:off x="875330" y="4201248"/>
            <a:ext cx="6325024" cy="2630500"/>
          </a:xfrm>
          <a:prstGeom prst="rect">
            <a:avLst/>
          </a:prstGeom>
          <a:ln>
            <a:solidFill>
              <a:schemeClr val="tx1"/>
            </a:solidFill>
          </a:ln>
        </p:spPr>
      </p:pic>
      <p:sp>
        <p:nvSpPr>
          <p:cNvPr id="11" name="Rectangle 10">
            <a:extLst>
              <a:ext uri="{FF2B5EF4-FFF2-40B4-BE49-F238E27FC236}">
                <a16:creationId xmlns:a16="http://schemas.microsoft.com/office/drawing/2014/main" id="{FA3AC22B-CD98-642D-E55D-A9BA1EB041AB}"/>
              </a:ext>
            </a:extLst>
          </p:cNvPr>
          <p:cNvSpPr/>
          <p:nvPr/>
        </p:nvSpPr>
        <p:spPr>
          <a:xfrm>
            <a:off x="1497137" y="5605164"/>
            <a:ext cx="490194"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9712DCB2-EE6F-AAC5-E8E4-C8F094662978}"/>
              </a:ext>
            </a:extLst>
          </p:cNvPr>
          <p:cNvPicPr>
            <a:picLocks noChangeAspect="1"/>
          </p:cNvPicPr>
          <p:nvPr/>
        </p:nvPicPr>
        <p:blipFill>
          <a:blip r:embed="rId6"/>
          <a:stretch>
            <a:fillRect/>
          </a:stretch>
        </p:blipFill>
        <p:spPr>
          <a:xfrm>
            <a:off x="5786986" y="4334403"/>
            <a:ext cx="6010372" cy="2351681"/>
          </a:xfrm>
          <a:prstGeom prst="rect">
            <a:avLst/>
          </a:prstGeom>
          <a:ln>
            <a:solidFill>
              <a:schemeClr val="tx1"/>
            </a:solidFill>
          </a:ln>
        </p:spPr>
      </p:pic>
      <p:sp>
        <p:nvSpPr>
          <p:cNvPr id="13" name="Rectangle 12">
            <a:extLst>
              <a:ext uri="{FF2B5EF4-FFF2-40B4-BE49-F238E27FC236}">
                <a16:creationId xmlns:a16="http://schemas.microsoft.com/office/drawing/2014/main" id="{9A4B8CD0-B70D-24EA-A186-E3719869CB9D}"/>
              </a:ext>
            </a:extLst>
          </p:cNvPr>
          <p:cNvSpPr/>
          <p:nvPr/>
        </p:nvSpPr>
        <p:spPr>
          <a:xfrm>
            <a:off x="6381946" y="5661465"/>
            <a:ext cx="395926" cy="20974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835E2F8C-AD26-6469-5230-FDE3A57F2101}"/>
              </a:ext>
            </a:extLst>
          </p:cNvPr>
          <p:cNvSpPr/>
          <p:nvPr/>
        </p:nvSpPr>
        <p:spPr>
          <a:xfrm>
            <a:off x="-15723" y="484258"/>
            <a:ext cx="12201144" cy="6373742"/>
          </a:xfrm>
          <a:prstGeom prst="rect">
            <a:avLst/>
          </a:prstGeom>
          <a:solidFill>
            <a:srgbClr val="F2F2F2">
              <a:alpha val="6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830861B-DD24-D2AB-D2C8-B36FE11B0D46}"/>
              </a:ext>
            </a:extLst>
          </p:cNvPr>
          <p:cNvPicPr>
            <a:picLocks noChangeAspect="1"/>
          </p:cNvPicPr>
          <p:nvPr/>
        </p:nvPicPr>
        <p:blipFill>
          <a:blip r:embed="rId7"/>
          <a:stretch>
            <a:fillRect/>
          </a:stretch>
        </p:blipFill>
        <p:spPr>
          <a:xfrm>
            <a:off x="274445" y="1262855"/>
            <a:ext cx="10410900" cy="1312012"/>
          </a:xfrm>
          <a:prstGeom prst="rect">
            <a:avLst/>
          </a:prstGeom>
          <a:ln>
            <a:solidFill>
              <a:schemeClr val="tx1">
                <a:lumMod val="50000"/>
                <a:lumOff val="50000"/>
              </a:schemeClr>
            </a:solidFill>
          </a:ln>
        </p:spPr>
      </p:pic>
      <p:sp>
        <p:nvSpPr>
          <p:cNvPr id="20" name="TextBox 19">
            <a:extLst>
              <a:ext uri="{FF2B5EF4-FFF2-40B4-BE49-F238E27FC236}">
                <a16:creationId xmlns:a16="http://schemas.microsoft.com/office/drawing/2014/main" id="{C7188D66-72BE-70CC-7CE4-8C8C3489A2A0}"/>
              </a:ext>
            </a:extLst>
          </p:cNvPr>
          <p:cNvSpPr txBox="1"/>
          <p:nvPr/>
        </p:nvSpPr>
        <p:spPr>
          <a:xfrm>
            <a:off x="8650552" y="2287270"/>
            <a:ext cx="2113637" cy="338554"/>
          </a:xfrm>
          <a:prstGeom prst="rect">
            <a:avLst/>
          </a:prstGeom>
          <a:noFill/>
        </p:spPr>
        <p:txBody>
          <a:bodyPr wrap="square">
            <a:spAutoFit/>
          </a:bodyPr>
          <a:lstStyle/>
          <a:p>
            <a:r>
              <a:rPr lang="en-US" sz="1600" b="1" dirty="0"/>
              <a:t>Transformer-based</a:t>
            </a:r>
            <a:endParaRPr lang="en-US" sz="1600" dirty="0"/>
          </a:p>
        </p:txBody>
      </p:sp>
      <p:sp>
        <p:nvSpPr>
          <p:cNvPr id="21" name="TextBox 20">
            <a:extLst>
              <a:ext uri="{FF2B5EF4-FFF2-40B4-BE49-F238E27FC236}">
                <a16:creationId xmlns:a16="http://schemas.microsoft.com/office/drawing/2014/main" id="{5DFAD021-7998-005A-F30E-1267F2DAD51B}"/>
              </a:ext>
            </a:extLst>
          </p:cNvPr>
          <p:cNvSpPr txBox="1"/>
          <p:nvPr/>
        </p:nvSpPr>
        <p:spPr>
          <a:xfrm>
            <a:off x="5660095" y="2300396"/>
            <a:ext cx="3090377" cy="338554"/>
          </a:xfrm>
          <a:prstGeom prst="rect">
            <a:avLst/>
          </a:prstGeom>
          <a:noFill/>
        </p:spPr>
        <p:txBody>
          <a:bodyPr wrap="square">
            <a:spAutoFit/>
          </a:bodyPr>
          <a:lstStyle/>
          <a:p>
            <a:r>
              <a:rPr lang="en-US" sz="1600" b="1" dirty="0"/>
              <a:t>Protein structure prediction</a:t>
            </a:r>
            <a:endParaRPr lang="en-US" sz="1600" dirty="0"/>
          </a:p>
        </p:txBody>
      </p:sp>
      <p:pic>
        <p:nvPicPr>
          <p:cNvPr id="19" name="Picture 18">
            <a:extLst>
              <a:ext uri="{FF2B5EF4-FFF2-40B4-BE49-F238E27FC236}">
                <a16:creationId xmlns:a16="http://schemas.microsoft.com/office/drawing/2014/main" id="{37301FEB-C418-9A3D-F856-917A316C43B6}"/>
              </a:ext>
            </a:extLst>
          </p:cNvPr>
          <p:cNvPicPr>
            <a:picLocks noChangeAspect="1"/>
          </p:cNvPicPr>
          <p:nvPr/>
        </p:nvPicPr>
        <p:blipFill>
          <a:blip r:embed="rId8"/>
          <a:stretch>
            <a:fillRect/>
          </a:stretch>
        </p:blipFill>
        <p:spPr>
          <a:xfrm>
            <a:off x="943509" y="1888296"/>
            <a:ext cx="10853849" cy="1545587"/>
          </a:xfrm>
          <a:prstGeom prst="rect">
            <a:avLst/>
          </a:prstGeom>
          <a:ln>
            <a:solidFill>
              <a:schemeClr val="tx1">
                <a:lumMod val="50000"/>
                <a:lumOff val="50000"/>
              </a:schemeClr>
            </a:solidFill>
          </a:ln>
        </p:spPr>
      </p:pic>
      <p:sp>
        <p:nvSpPr>
          <p:cNvPr id="9" name="TextBox 8">
            <a:extLst>
              <a:ext uri="{FF2B5EF4-FFF2-40B4-BE49-F238E27FC236}">
                <a16:creationId xmlns:a16="http://schemas.microsoft.com/office/drawing/2014/main" id="{CADD1A14-C41E-A5C1-E509-56234DFFE6D9}"/>
              </a:ext>
            </a:extLst>
          </p:cNvPr>
          <p:cNvSpPr txBox="1"/>
          <p:nvPr/>
        </p:nvSpPr>
        <p:spPr>
          <a:xfrm>
            <a:off x="9956597" y="3083082"/>
            <a:ext cx="2113637" cy="338554"/>
          </a:xfrm>
          <a:prstGeom prst="rect">
            <a:avLst/>
          </a:prstGeom>
          <a:noFill/>
        </p:spPr>
        <p:txBody>
          <a:bodyPr wrap="square">
            <a:spAutoFit/>
          </a:bodyPr>
          <a:lstStyle/>
          <a:p>
            <a:r>
              <a:rPr lang="en-US" sz="1600" b="1" dirty="0"/>
              <a:t>VAE-based</a:t>
            </a:r>
            <a:endParaRPr lang="en-US" sz="1600" dirty="0"/>
          </a:p>
        </p:txBody>
      </p:sp>
      <p:sp>
        <p:nvSpPr>
          <p:cNvPr id="22" name="TextBox 21">
            <a:extLst>
              <a:ext uri="{FF2B5EF4-FFF2-40B4-BE49-F238E27FC236}">
                <a16:creationId xmlns:a16="http://schemas.microsoft.com/office/drawing/2014/main" id="{59078C78-3565-676D-E037-272CADFF13FD}"/>
              </a:ext>
            </a:extLst>
          </p:cNvPr>
          <p:cNvSpPr txBox="1"/>
          <p:nvPr/>
        </p:nvSpPr>
        <p:spPr>
          <a:xfrm>
            <a:off x="7879303" y="3078930"/>
            <a:ext cx="2113637" cy="338554"/>
          </a:xfrm>
          <a:prstGeom prst="rect">
            <a:avLst/>
          </a:prstGeom>
          <a:noFill/>
        </p:spPr>
        <p:txBody>
          <a:bodyPr wrap="square">
            <a:spAutoFit/>
          </a:bodyPr>
          <a:lstStyle/>
          <a:p>
            <a:r>
              <a:rPr lang="en-US" sz="1600" b="1" dirty="0"/>
              <a:t>Drug discovery</a:t>
            </a:r>
            <a:endParaRPr lang="en-US" sz="1600" dirty="0"/>
          </a:p>
        </p:txBody>
      </p:sp>
      <p:pic>
        <p:nvPicPr>
          <p:cNvPr id="15" name="Picture 14">
            <a:extLst>
              <a:ext uri="{FF2B5EF4-FFF2-40B4-BE49-F238E27FC236}">
                <a16:creationId xmlns:a16="http://schemas.microsoft.com/office/drawing/2014/main" id="{54CC39D8-1210-0ED8-C3EF-18E51FD0142E}"/>
              </a:ext>
            </a:extLst>
          </p:cNvPr>
          <p:cNvPicPr>
            <a:picLocks noChangeAspect="1"/>
          </p:cNvPicPr>
          <p:nvPr/>
        </p:nvPicPr>
        <p:blipFill>
          <a:blip r:embed="rId9"/>
          <a:stretch>
            <a:fillRect/>
          </a:stretch>
        </p:blipFill>
        <p:spPr>
          <a:xfrm>
            <a:off x="559464" y="2757370"/>
            <a:ext cx="10757205" cy="1886003"/>
          </a:xfrm>
          <a:prstGeom prst="rect">
            <a:avLst/>
          </a:prstGeom>
          <a:ln>
            <a:solidFill>
              <a:schemeClr val="tx1">
                <a:lumMod val="50000"/>
                <a:lumOff val="50000"/>
              </a:schemeClr>
            </a:solidFill>
          </a:ln>
        </p:spPr>
      </p:pic>
      <p:sp>
        <p:nvSpPr>
          <p:cNvPr id="16" name="TextBox 15">
            <a:extLst>
              <a:ext uri="{FF2B5EF4-FFF2-40B4-BE49-F238E27FC236}">
                <a16:creationId xmlns:a16="http://schemas.microsoft.com/office/drawing/2014/main" id="{CF64B33F-0C02-F8FA-012E-E34FED84A2DE}"/>
              </a:ext>
            </a:extLst>
          </p:cNvPr>
          <p:cNvSpPr txBox="1"/>
          <p:nvPr/>
        </p:nvSpPr>
        <p:spPr>
          <a:xfrm>
            <a:off x="9075752" y="4241204"/>
            <a:ext cx="2113637" cy="338554"/>
          </a:xfrm>
          <a:prstGeom prst="rect">
            <a:avLst/>
          </a:prstGeom>
          <a:noFill/>
        </p:spPr>
        <p:txBody>
          <a:bodyPr wrap="square">
            <a:spAutoFit/>
          </a:bodyPr>
          <a:lstStyle/>
          <a:p>
            <a:r>
              <a:rPr lang="en-US" sz="1600" b="1" dirty="0"/>
              <a:t>Transformer-based</a:t>
            </a:r>
            <a:endParaRPr lang="en-US" sz="1600" dirty="0"/>
          </a:p>
        </p:txBody>
      </p:sp>
      <p:sp>
        <p:nvSpPr>
          <p:cNvPr id="24" name="TextBox 23">
            <a:extLst>
              <a:ext uri="{FF2B5EF4-FFF2-40B4-BE49-F238E27FC236}">
                <a16:creationId xmlns:a16="http://schemas.microsoft.com/office/drawing/2014/main" id="{272A8525-1718-91D3-23C7-8D9BED870609}"/>
              </a:ext>
            </a:extLst>
          </p:cNvPr>
          <p:cNvSpPr txBox="1"/>
          <p:nvPr/>
        </p:nvSpPr>
        <p:spPr>
          <a:xfrm>
            <a:off x="6326971" y="4241204"/>
            <a:ext cx="2512229" cy="338554"/>
          </a:xfrm>
          <a:prstGeom prst="rect">
            <a:avLst/>
          </a:prstGeom>
          <a:noFill/>
        </p:spPr>
        <p:txBody>
          <a:bodyPr wrap="square">
            <a:spAutoFit/>
          </a:bodyPr>
          <a:lstStyle/>
          <a:p>
            <a:r>
              <a:rPr lang="en-US" sz="1600" b="1" dirty="0"/>
              <a:t>Cell type classification</a:t>
            </a:r>
            <a:endParaRPr lang="en-US" sz="1600" dirty="0"/>
          </a:p>
        </p:txBody>
      </p:sp>
      <p:pic>
        <p:nvPicPr>
          <p:cNvPr id="18" name="Picture 17">
            <a:extLst>
              <a:ext uri="{FF2B5EF4-FFF2-40B4-BE49-F238E27FC236}">
                <a16:creationId xmlns:a16="http://schemas.microsoft.com/office/drawing/2014/main" id="{184B8CF1-F09B-433C-B955-543CF0E59360}"/>
              </a:ext>
            </a:extLst>
          </p:cNvPr>
          <p:cNvPicPr>
            <a:picLocks noChangeAspect="1"/>
          </p:cNvPicPr>
          <p:nvPr/>
        </p:nvPicPr>
        <p:blipFill>
          <a:blip r:embed="rId10"/>
          <a:stretch>
            <a:fillRect/>
          </a:stretch>
        </p:blipFill>
        <p:spPr>
          <a:xfrm>
            <a:off x="1185075" y="4012682"/>
            <a:ext cx="10877139" cy="1721178"/>
          </a:xfrm>
          <a:prstGeom prst="rect">
            <a:avLst/>
          </a:prstGeom>
          <a:ln>
            <a:solidFill>
              <a:schemeClr val="tx1">
                <a:lumMod val="50000"/>
                <a:lumOff val="50000"/>
              </a:schemeClr>
            </a:solidFill>
          </a:ln>
        </p:spPr>
      </p:pic>
      <p:sp>
        <p:nvSpPr>
          <p:cNvPr id="23" name="TextBox 22">
            <a:extLst>
              <a:ext uri="{FF2B5EF4-FFF2-40B4-BE49-F238E27FC236}">
                <a16:creationId xmlns:a16="http://schemas.microsoft.com/office/drawing/2014/main" id="{5AF72905-E474-D435-B657-DE16BEDC12B6}"/>
              </a:ext>
            </a:extLst>
          </p:cNvPr>
          <p:cNvSpPr txBox="1"/>
          <p:nvPr/>
        </p:nvSpPr>
        <p:spPr>
          <a:xfrm>
            <a:off x="9929161" y="5395306"/>
            <a:ext cx="2113637" cy="338554"/>
          </a:xfrm>
          <a:prstGeom prst="rect">
            <a:avLst/>
          </a:prstGeom>
          <a:noFill/>
        </p:spPr>
        <p:txBody>
          <a:bodyPr wrap="square">
            <a:spAutoFit/>
          </a:bodyPr>
          <a:lstStyle/>
          <a:p>
            <a:r>
              <a:rPr lang="en-US" sz="1600" b="1" dirty="0"/>
              <a:t>VAE-based</a:t>
            </a:r>
            <a:endParaRPr lang="en-US" sz="1600" dirty="0"/>
          </a:p>
        </p:txBody>
      </p:sp>
      <p:sp>
        <p:nvSpPr>
          <p:cNvPr id="25" name="TextBox 24">
            <a:extLst>
              <a:ext uri="{FF2B5EF4-FFF2-40B4-BE49-F238E27FC236}">
                <a16:creationId xmlns:a16="http://schemas.microsoft.com/office/drawing/2014/main" id="{968E9EDB-AB08-128F-BC81-210F098BE917}"/>
              </a:ext>
            </a:extLst>
          </p:cNvPr>
          <p:cNvSpPr txBox="1"/>
          <p:nvPr/>
        </p:nvSpPr>
        <p:spPr>
          <a:xfrm>
            <a:off x="6543596" y="5389937"/>
            <a:ext cx="3095622" cy="338554"/>
          </a:xfrm>
          <a:prstGeom prst="rect">
            <a:avLst/>
          </a:prstGeom>
          <a:noFill/>
        </p:spPr>
        <p:txBody>
          <a:bodyPr wrap="square">
            <a:spAutoFit/>
          </a:bodyPr>
          <a:lstStyle/>
          <a:p>
            <a:r>
              <a:rPr lang="en-US" sz="1600" b="1" dirty="0"/>
              <a:t>Single-cell atlas construction</a:t>
            </a:r>
            <a:endParaRPr lang="en-US" sz="1600" dirty="0"/>
          </a:p>
        </p:txBody>
      </p:sp>
      <p:pic>
        <p:nvPicPr>
          <p:cNvPr id="26" name="Picture 25">
            <a:extLst>
              <a:ext uri="{FF2B5EF4-FFF2-40B4-BE49-F238E27FC236}">
                <a16:creationId xmlns:a16="http://schemas.microsoft.com/office/drawing/2014/main" id="{5E8DE622-488C-6781-C105-AC3E216A56EA}"/>
              </a:ext>
            </a:extLst>
          </p:cNvPr>
          <p:cNvPicPr>
            <a:picLocks noChangeAspect="1"/>
          </p:cNvPicPr>
          <p:nvPr/>
        </p:nvPicPr>
        <p:blipFill>
          <a:blip r:embed="rId11"/>
          <a:stretch>
            <a:fillRect/>
          </a:stretch>
        </p:blipFill>
        <p:spPr>
          <a:xfrm>
            <a:off x="4019053" y="4852143"/>
            <a:ext cx="5010254" cy="1790451"/>
          </a:xfrm>
          <a:prstGeom prst="rect">
            <a:avLst/>
          </a:prstGeom>
          <a:ln>
            <a:solidFill>
              <a:schemeClr val="tx1">
                <a:lumMod val="50000"/>
                <a:lumOff val="50000"/>
              </a:schemeClr>
            </a:solidFill>
          </a:ln>
        </p:spPr>
      </p:pic>
      <p:sp>
        <p:nvSpPr>
          <p:cNvPr id="27" name="TextBox 26">
            <a:extLst>
              <a:ext uri="{FF2B5EF4-FFF2-40B4-BE49-F238E27FC236}">
                <a16:creationId xmlns:a16="http://schemas.microsoft.com/office/drawing/2014/main" id="{DECA64D2-0F97-55D2-F0FF-914C5E1BA814}"/>
              </a:ext>
            </a:extLst>
          </p:cNvPr>
          <p:cNvSpPr txBox="1"/>
          <p:nvPr/>
        </p:nvSpPr>
        <p:spPr>
          <a:xfrm>
            <a:off x="7693653" y="6304040"/>
            <a:ext cx="2113637" cy="338554"/>
          </a:xfrm>
          <a:prstGeom prst="rect">
            <a:avLst/>
          </a:prstGeom>
          <a:noFill/>
        </p:spPr>
        <p:txBody>
          <a:bodyPr wrap="square">
            <a:spAutoFit/>
          </a:bodyPr>
          <a:lstStyle/>
          <a:p>
            <a:r>
              <a:rPr lang="en-US" sz="1600" b="1" dirty="0"/>
              <a:t>VAE-based</a:t>
            </a:r>
            <a:endParaRPr lang="en-US" sz="1600" dirty="0"/>
          </a:p>
        </p:txBody>
      </p:sp>
      <p:sp>
        <p:nvSpPr>
          <p:cNvPr id="28" name="TextBox 27">
            <a:extLst>
              <a:ext uri="{FF2B5EF4-FFF2-40B4-BE49-F238E27FC236}">
                <a16:creationId xmlns:a16="http://schemas.microsoft.com/office/drawing/2014/main" id="{0189A8C2-DC7C-E833-AAC9-49007653D10D}"/>
              </a:ext>
            </a:extLst>
          </p:cNvPr>
          <p:cNvSpPr txBox="1"/>
          <p:nvPr/>
        </p:nvSpPr>
        <p:spPr>
          <a:xfrm>
            <a:off x="6274350" y="5773816"/>
            <a:ext cx="3095622" cy="338554"/>
          </a:xfrm>
          <a:prstGeom prst="rect">
            <a:avLst/>
          </a:prstGeom>
          <a:noFill/>
        </p:spPr>
        <p:txBody>
          <a:bodyPr wrap="square">
            <a:spAutoFit/>
          </a:bodyPr>
          <a:lstStyle/>
          <a:p>
            <a:r>
              <a:rPr lang="en-US" sz="1600" b="1" dirty="0"/>
              <a:t>Multiomic data integration</a:t>
            </a:r>
            <a:endParaRPr lang="en-US" sz="1600" dirty="0"/>
          </a:p>
        </p:txBody>
      </p:sp>
    </p:spTree>
    <p:extLst>
      <p:ext uri="{BB962C8B-B14F-4D97-AF65-F5344CB8AC3E}">
        <p14:creationId xmlns:p14="http://schemas.microsoft.com/office/powerpoint/2010/main" val="1523258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4216D-9202-EB7C-E5E8-DD14677A4A35}"/>
              </a:ext>
            </a:extLst>
          </p:cNvPr>
          <p:cNvSpPr txBox="1"/>
          <p:nvPr/>
        </p:nvSpPr>
        <p:spPr>
          <a:xfrm>
            <a:off x="6181725" y="2475186"/>
            <a:ext cx="4729657" cy="1754326"/>
          </a:xfrm>
          <a:prstGeom prst="rect">
            <a:avLst/>
          </a:prstGeom>
          <a:noFill/>
        </p:spPr>
        <p:txBody>
          <a:bodyPr wrap="square" rtlCol="0">
            <a:spAutoFit/>
          </a:bodyPr>
          <a:lstStyle/>
          <a:p>
            <a:r>
              <a:rPr lang="en-US" b="1" dirty="0"/>
              <a:t>Deep learning </a:t>
            </a:r>
            <a:r>
              <a:rPr lang="en-US" dirty="0"/>
              <a:t>is:</a:t>
            </a:r>
          </a:p>
          <a:p>
            <a:endParaRPr lang="en-US" dirty="0"/>
          </a:p>
          <a:p>
            <a:r>
              <a:rPr lang="en-US" dirty="0"/>
              <a:t>a subset of machine learning that uses </a:t>
            </a:r>
            <a:r>
              <a:rPr lang="en-US" b="1" i="1" dirty="0"/>
              <a:t>multilayered neural networks</a:t>
            </a:r>
            <a:r>
              <a:rPr lang="en-US" dirty="0"/>
              <a:t>, called deep neural networks to simulate the complex decision-making power of the human brain.</a:t>
            </a:r>
          </a:p>
        </p:txBody>
      </p:sp>
      <p:pic>
        <p:nvPicPr>
          <p:cNvPr id="2050" name="Picture 2" descr="undefined">
            <a:extLst>
              <a:ext uri="{FF2B5EF4-FFF2-40B4-BE49-F238E27FC236}">
                <a16:creationId xmlns:a16="http://schemas.microsoft.com/office/drawing/2014/main" id="{4CEAAB06-F439-928C-4378-9A6A444B4E9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1081140" y="1355355"/>
            <a:ext cx="3932293" cy="43468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D335D0-56D4-EDAB-3B1D-A64B5709DF78}"/>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57582" y="-56351"/>
            <a:ext cx="10651067" cy="984885"/>
          </a:xfrm>
        </p:spPr>
        <p:txBody>
          <a:bodyPr/>
          <a:lstStyle/>
          <a:p>
            <a:r>
              <a:rPr lang="en-US" dirty="0">
                <a:solidFill>
                  <a:schemeClr val="bg1"/>
                </a:solidFill>
              </a:rPr>
              <a:t>What is Deep learning?</a:t>
            </a:r>
          </a:p>
        </p:txBody>
      </p:sp>
    </p:spTree>
    <p:extLst>
      <p:ext uri="{BB962C8B-B14F-4D97-AF65-F5344CB8AC3E}">
        <p14:creationId xmlns:p14="http://schemas.microsoft.com/office/powerpoint/2010/main" val="1202971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D335D0-56D4-EDAB-3B1D-A64B5709DF78}"/>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57582" y="-56351"/>
            <a:ext cx="10651067" cy="984885"/>
          </a:xfrm>
        </p:spPr>
        <p:txBody>
          <a:bodyPr/>
          <a:lstStyle/>
          <a:p>
            <a:r>
              <a:rPr lang="en-US" dirty="0">
                <a:solidFill>
                  <a:schemeClr val="bg1"/>
                </a:solidFill>
              </a:rPr>
              <a:t>Advantages of Deep learning</a:t>
            </a:r>
          </a:p>
        </p:txBody>
      </p:sp>
      <p:pic>
        <p:nvPicPr>
          <p:cNvPr id="15362" name="Picture 2" descr="Machine Learning Vs Deep Learning">
            <a:extLst>
              <a:ext uri="{FF2B5EF4-FFF2-40B4-BE49-F238E27FC236}">
                <a16:creationId xmlns:a16="http://schemas.microsoft.com/office/drawing/2014/main" id="{D2317348-69E0-2D34-680E-7ED09B1A4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08" y="1671610"/>
            <a:ext cx="5146013" cy="26648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BF8EC8-934B-89ED-DBFB-F8FDC0787BB1}"/>
              </a:ext>
            </a:extLst>
          </p:cNvPr>
          <p:cNvSpPr txBox="1"/>
          <p:nvPr/>
        </p:nvSpPr>
        <p:spPr>
          <a:xfrm>
            <a:off x="919676" y="4602587"/>
            <a:ext cx="4258676" cy="461665"/>
          </a:xfrm>
          <a:prstGeom prst="rect">
            <a:avLst/>
          </a:prstGeom>
          <a:noFill/>
        </p:spPr>
        <p:txBody>
          <a:bodyPr wrap="square" rtlCol="0">
            <a:spAutoFit/>
          </a:bodyPr>
          <a:lstStyle/>
          <a:p>
            <a:pPr algn="ctr"/>
            <a:r>
              <a:rPr lang="en-AU" sz="1200" dirty="0"/>
              <a:t>Traditional machine learning VS. deep learning (</a:t>
            </a:r>
            <a:r>
              <a:rPr lang="en-AU" sz="1200" dirty="0" err="1"/>
              <a:t>softwaretestinghelp.com</a:t>
            </a:r>
            <a:r>
              <a:rPr lang="en-AU" sz="1200" dirty="0"/>
              <a:t>)</a:t>
            </a:r>
            <a:endParaRPr lang="en-US" sz="900" dirty="0"/>
          </a:p>
        </p:txBody>
      </p:sp>
      <p:sp>
        <p:nvSpPr>
          <p:cNvPr id="12" name="TextBox 11">
            <a:extLst>
              <a:ext uri="{FF2B5EF4-FFF2-40B4-BE49-F238E27FC236}">
                <a16:creationId xmlns:a16="http://schemas.microsoft.com/office/drawing/2014/main" id="{C4E65A1B-F0BD-8E1B-4C8F-DC04EA11AA40}"/>
              </a:ext>
            </a:extLst>
          </p:cNvPr>
          <p:cNvSpPr txBox="1"/>
          <p:nvPr/>
        </p:nvSpPr>
        <p:spPr>
          <a:xfrm>
            <a:off x="6078990" y="966811"/>
            <a:ext cx="561544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End-to-end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Able to learn from highly complex features (by using back-propagation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Able to learn from raw data in sheer volumes </a:t>
            </a:r>
          </a:p>
        </p:txBody>
      </p:sp>
      <p:sp>
        <p:nvSpPr>
          <p:cNvPr id="13" name="TextBox 12">
            <a:extLst>
              <a:ext uri="{FF2B5EF4-FFF2-40B4-BE49-F238E27FC236}">
                <a16:creationId xmlns:a16="http://schemas.microsoft.com/office/drawing/2014/main" id="{9DE11F8F-DC9E-B353-2373-3A97D97473FB}"/>
              </a:ext>
            </a:extLst>
          </p:cNvPr>
          <p:cNvSpPr txBox="1"/>
          <p:nvPr/>
        </p:nvSpPr>
        <p:spPr>
          <a:xfrm>
            <a:off x="6078990" y="454166"/>
            <a:ext cx="4729657" cy="369332"/>
          </a:xfrm>
          <a:prstGeom prst="rect">
            <a:avLst/>
          </a:prstGeom>
          <a:noFill/>
        </p:spPr>
        <p:txBody>
          <a:bodyPr wrap="square" rtlCol="0">
            <a:spAutoFit/>
          </a:bodyPr>
          <a:lstStyle/>
          <a:p>
            <a:r>
              <a:rPr lang="en-US" b="1" dirty="0"/>
              <a:t>General advantages:</a:t>
            </a:r>
            <a:endParaRPr lang="en-US" dirty="0"/>
          </a:p>
        </p:txBody>
      </p:sp>
    </p:spTree>
    <p:extLst>
      <p:ext uri="{BB962C8B-B14F-4D97-AF65-F5344CB8AC3E}">
        <p14:creationId xmlns:p14="http://schemas.microsoft.com/office/powerpoint/2010/main" val="1857486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44216D-9202-EB7C-E5E8-DD14677A4A35}"/>
              </a:ext>
            </a:extLst>
          </p:cNvPr>
          <p:cNvSpPr txBox="1"/>
          <p:nvPr/>
        </p:nvSpPr>
        <p:spPr>
          <a:xfrm>
            <a:off x="6078990" y="966811"/>
            <a:ext cx="561544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End-to-end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Able to learn from highly complex features (by using back-propagation algorithm)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Able to learn from raw data in sheer volumes </a:t>
            </a:r>
          </a:p>
        </p:txBody>
      </p:sp>
      <p:sp>
        <p:nvSpPr>
          <p:cNvPr id="4" name="Rectangle 3">
            <a:extLst>
              <a:ext uri="{FF2B5EF4-FFF2-40B4-BE49-F238E27FC236}">
                <a16:creationId xmlns:a16="http://schemas.microsoft.com/office/drawing/2014/main" id="{FDD335D0-56D4-EDAB-3B1D-A64B5709DF78}"/>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57582" y="-56351"/>
            <a:ext cx="10651067" cy="984885"/>
          </a:xfrm>
        </p:spPr>
        <p:txBody>
          <a:bodyPr/>
          <a:lstStyle/>
          <a:p>
            <a:r>
              <a:rPr lang="en-US" dirty="0">
                <a:solidFill>
                  <a:schemeClr val="bg1"/>
                </a:solidFill>
              </a:rPr>
              <a:t>Advantages of Deep learning</a:t>
            </a:r>
          </a:p>
        </p:txBody>
      </p:sp>
      <p:sp>
        <p:nvSpPr>
          <p:cNvPr id="5" name="TextBox 4">
            <a:extLst>
              <a:ext uri="{FF2B5EF4-FFF2-40B4-BE49-F238E27FC236}">
                <a16:creationId xmlns:a16="http://schemas.microsoft.com/office/drawing/2014/main" id="{83C653CD-D81E-21CA-4A3F-D7D0AA66EBF2}"/>
              </a:ext>
            </a:extLst>
          </p:cNvPr>
          <p:cNvSpPr txBox="1"/>
          <p:nvPr/>
        </p:nvSpPr>
        <p:spPr>
          <a:xfrm>
            <a:off x="6078990" y="454166"/>
            <a:ext cx="4729657" cy="369332"/>
          </a:xfrm>
          <a:prstGeom prst="rect">
            <a:avLst/>
          </a:prstGeom>
          <a:noFill/>
        </p:spPr>
        <p:txBody>
          <a:bodyPr wrap="square" rtlCol="0">
            <a:spAutoFit/>
          </a:bodyPr>
          <a:lstStyle/>
          <a:p>
            <a:r>
              <a:rPr lang="en-US" b="1" dirty="0"/>
              <a:t>General advantages:</a:t>
            </a:r>
            <a:endParaRPr lang="en-US" dirty="0"/>
          </a:p>
        </p:txBody>
      </p:sp>
      <p:sp>
        <p:nvSpPr>
          <p:cNvPr id="7" name="TextBox 6">
            <a:extLst>
              <a:ext uri="{FF2B5EF4-FFF2-40B4-BE49-F238E27FC236}">
                <a16:creationId xmlns:a16="http://schemas.microsoft.com/office/drawing/2014/main" id="{0725267A-90EA-1EE8-6A4F-81F41066DCC1}"/>
              </a:ext>
            </a:extLst>
          </p:cNvPr>
          <p:cNvSpPr txBox="1"/>
          <p:nvPr/>
        </p:nvSpPr>
        <p:spPr>
          <a:xfrm>
            <a:off x="6078990" y="3059668"/>
            <a:ext cx="4729657" cy="369332"/>
          </a:xfrm>
          <a:prstGeom prst="rect">
            <a:avLst/>
          </a:prstGeom>
          <a:noFill/>
        </p:spPr>
        <p:txBody>
          <a:bodyPr wrap="square" rtlCol="0">
            <a:spAutoFit/>
          </a:bodyPr>
          <a:lstStyle/>
          <a:p>
            <a:r>
              <a:rPr lang="en-US" b="1" dirty="0"/>
              <a:t>Promising in bio research:</a:t>
            </a:r>
            <a:endParaRPr lang="en-US" dirty="0"/>
          </a:p>
        </p:txBody>
      </p:sp>
      <p:sp>
        <p:nvSpPr>
          <p:cNvPr id="8" name="TextBox 7">
            <a:extLst>
              <a:ext uri="{FF2B5EF4-FFF2-40B4-BE49-F238E27FC236}">
                <a16:creationId xmlns:a16="http://schemas.microsoft.com/office/drawing/2014/main" id="{FFD82F36-388E-F111-FE69-EABD794A358A}"/>
              </a:ext>
            </a:extLst>
          </p:cNvPr>
          <p:cNvSpPr txBox="1"/>
          <p:nvPr/>
        </p:nvSpPr>
        <p:spPr>
          <a:xfrm>
            <a:off x="6078990" y="3578545"/>
            <a:ext cx="6089419" cy="3139321"/>
          </a:xfrm>
          <a:prstGeom prst="rect">
            <a:avLst/>
          </a:prstGeom>
          <a:noFill/>
        </p:spPr>
        <p:txBody>
          <a:bodyPr wrap="square" rtlCol="0">
            <a:spAutoFit/>
          </a:bodyPr>
          <a:lstStyle/>
          <a:p>
            <a:pPr marL="285750" indent="-285750">
              <a:buFont typeface="Arial" panose="020B0604020202020204" pitchFamily="34" charset="0"/>
              <a:buChar char="•"/>
            </a:pPr>
            <a:r>
              <a:rPr lang="en-US" dirty="0"/>
              <a:t>Handling high-dimensional complex bioinformatics data, e.g., genetic sequences, protein structures, cellular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Multimodal data integration, e.g., genomic, proteomic, phenotypic, providing a more holistic view of biological phenomena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New insights and novel discoveries using neural network approximation, e.g., identifying biomarkers for diseases, predicting the effects of genetic mutations.</a:t>
            </a:r>
          </a:p>
        </p:txBody>
      </p:sp>
      <p:pic>
        <p:nvPicPr>
          <p:cNvPr id="9" name="Picture 2" descr="Machine Learning Vs Deep Learning">
            <a:extLst>
              <a:ext uri="{FF2B5EF4-FFF2-40B4-BE49-F238E27FC236}">
                <a16:creationId xmlns:a16="http://schemas.microsoft.com/office/drawing/2014/main" id="{C740C236-0F02-69CF-A3AD-78BCD67CD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08" y="1671610"/>
            <a:ext cx="5146013" cy="26648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CA2EA9C-D8D0-D7AB-03B1-F4166773B60F}"/>
              </a:ext>
            </a:extLst>
          </p:cNvPr>
          <p:cNvSpPr txBox="1"/>
          <p:nvPr/>
        </p:nvSpPr>
        <p:spPr>
          <a:xfrm>
            <a:off x="919676" y="4602587"/>
            <a:ext cx="4258676" cy="461665"/>
          </a:xfrm>
          <a:prstGeom prst="rect">
            <a:avLst/>
          </a:prstGeom>
          <a:noFill/>
        </p:spPr>
        <p:txBody>
          <a:bodyPr wrap="square" rtlCol="0">
            <a:spAutoFit/>
          </a:bodyPr>
          <a:lstStyle/>
          <a:p>
            <a:pPr algn="ctr"/>
            <a:r>
              <a:rPr lang="en-AU" sz="1200" dirty="0"/>
              <a:t>Traditional machine learning VS. deep learning (</a:t>
            </a:r>
            <a:r>
              <a:rPr lang="en-AU" sz="1200" dirty="0" err="1"/>
              <a:t>softwaretestinghelp.com</a:t>
            </a:r>
            <a:r>
              <a:rPr lang="en-AU" sz="1200" dirty="0"/>
              <a:t>)</a:t>
            </a:r>
            <a:endParaRPr lang="en-US" sz="900" dirty="0"/>
          </a:p>
        </p:txBody>
      </p:sp>
    </p:spTree>
    <p:extLst>
      <p:ext uri="{BB962C8B-B14F-4D97-AF65-F5344CB8AC3E}">
        <p14:creationId xmlns:p14="http://schemas.microsoft.com/office/powerpoint/2010/main" val="3138494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7AFDC5-7749-B007-FCB5-40B331DD4CD6}"/>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0651067" cy="984885"/>
          </a:xfrm>
        </p:spPr>
        <p:txBody>
          <a:bodyPr/>
          <a:lstStyle/>
          <a:p>
            <a:r>
              <a:rPr lang="en-US" dirty="0">
                <a:solidFill>
                  <a:schemeClr val="bg1"/>
                </a:solidFill>
              </a:rPr>
              <a:t>Session 4: Introduction to Matilda </a:t>
            </a:r>
          </a:p>
        </p:txBody>
      </p:sp>
      <p:sp>
        <p:nvSpPr>
          <p:cNvPr id="7" name="Title 1">
            <a:extLst>
              <a:ext uri="{FF2B5EF4-FFF2-40B4-BE49-F238E27FC236}">
                <a16:creationId xmlns:a16="http://schemas.microsoft.com/office/drawing/2014/main" id="{C67F5274-DC8A-4232-E364-8E305BDF50FE}"/>
              </a:ext>
            </a:extLst>
          </p:cNvPr>
          <p:cNvSpPr txBox="1">
            <a:spLocks/>
          </p:cNvSpPr>
          <p:nvPr/>
        </p:nvSpPr>
        <p:spPr>
          <a:xfrm>
            <a:off x="2704043" y="1487418"/>
            <a:ext cx="7125757" cy="4035743"/>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dirty="0">
                <a:solidFill>
                  <a:schemeClr val="tx1"/>
                </a:solidFill>
              </a:rPr>
              <a:t>Brief introduction of Deep learning in general and in bioinformatics</a:t>
            </a:r>
          </a:p>
          <a:p>
            <a:pPr marL="514350" indent="-514350">
              <a:buAutoNum type="arabicPeriod"/>
            </a:pPr>
            <a:endParaRPr lang="en-US" dirty="0">
              <a:solidFill>
                <a:schemeClr val="tx1"/>
              </a:solidFill>
            </a:endParaRPr>
          </a:p>
          <a:p>
            <a:pPr marL="514350" indent="-514350">
              <a:buAutoNum type="arabicPeriod"/>
            </a:pPr>
            <a:r>
              <a:rPr lang="en-US" b="1" dirty="0">
                <a:solidFill>
                  <a:schemeClr val="accent6">
                    <a:lumMod val="60000"/>
                    <a:lumOff val="40000"/>
                  </a:schemeClr>
                </a:solidFill>
              </a:rPr>
              <a:t>Deep learning basics</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Variational Auto-Encoder (VAE)</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Introduction to Matilda</a:t>
            </a:r>
          </a:p>
        </p:txBody>
      </p:sp>
      <p:sp>
        <p:nvSpPr>
          <p:cNvPr id="2" name="TextBox 1">
            <a:extLst>
              <a:ext uri="{FF2B5EF4-FFF2-40B4-BE49-F238E27FC236}">
                <a16:creationId xmlns:a16="http://schemas.microsoft.com/office/drawing/2014/main" id="{38DAA712-2B9D-222A-A6CE-C265966FA38E}"/>
              </a:ext>
            </a:extLst>
          </p:cNvPr>
          <p:cNvSpPr txBox="1"/>
          <p:nvPr/>
        </p:nvSpPr>
        <p:spPr>
          <a:xfrm>
            <a:off x="1884893" y="2827496"/>
            <a:ext cx="7334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944917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720C5F-973A-C90B-99CD-E8222959C5EE}"/>
              </a:ext>
            </a:extLst>
          </p:cNvPr>
          <p:cNvPicPr>
            <a:picLocks noChangeAspect="1"/>
          </p:cNvPicPr>
          <p:nvPr/>
        </p:nvPicPr>
        <p:blipFill>
          <a:blip r:embed="rId2"/>
          <a:stretch>
            <a:fillRect/>
          </a:stretch>
        </p:blipFill>
        <p:spPr>
          <a:xfrm>
            <a:off x="1352577" y="922378"/>
            <a:ext cx="9308724" cy="5480723"/>
          </a:xfrm>
          <a:prstGeom prst="rect">
            <a:avLst/>
          </a:prstGeom>
        </p:spPr>
      </p:pic>
      <p:sp>
        <p:nvSpPr>
          <p:cNvPr id="4" name="Rectangle 3">
            <a:extLst>
              <a:ext uri="{FF2B5EF4-FFF2-40B4-BE49-F238E27FC236}">
                <a16:creationId xmlns:a16="http://schemas.microsoft.com/office/drawing/2014/main" id="{DF508AC3-E020-0DF8-D9F5-DE3E4ECC4955}"/>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88356" y="-37544"/>
            <a:ext cx="10651067" cy="984885"/>
          </a:xfrm>
        </p:spPr>
        <p:txBody>
          <a:bodyPr/>
          <a:lstStyle/>
          <a:p>
            <a:r>
              <a:rPr lang="en-US" dirty="0">
                <a:solidFill>
                  <a:schemeClr val="bg1"/>
                </a:solidFill>
              </a:rPr>
              <a:t>Modeling Neuron using Perceptron</a:t>
            </a:r>
          </a:p>
        </p:txBody>
      </p:sp>
      <p:sp>
        <p:nvSpPr>
          <p:cNvPr id="5" name="TextBox 4">
            <a:extLst>
              <a:ext uri="{FF2B5EF4-FFF2-40B4-BE49-F238E27FC236}">
                <a16:creationId xmlns:a16="http://schemas.microsoft.com/office/drawing/2014/main" id="{26C4A85D-DC3B-589D-ED60-18BA4FF67FDB}"/>
              </a:ext>
            </a:extLst>
          </p:cNvPr>
          <p:cNvSpPr txBox="1"/>
          <p:nvPr/>
        </p:nvSpPr>
        <p:spPr>
          <a:xfrm>
            <a:off x="188356" y="514351"/>
            <a:ext cx="9007594" cy="369332"/>
          </a:xfrm>
          <a:prstGeom prst="rect">
            <a:avLst/>
          </a:prstGeom>
          <a:noFill/>
        </p:spPr>
        <p:txBody>
          <a:bodyPr wrap="none" rtlCol="0">
            <a:spAutoFit/>
          </a:bodyPr>
          <a:lstStyle/>
          <a:p>
            <a:r>
              <a:rPr lang="en-US" b="1" i="1" dirty="0"/>
              <a:t>Deep learning mimics the human brain’s ability to learn and process information.</a:t>
            </a:r>
          </a:p>
        </p:txBody>
      </p:sp>
      <p:sp>
        <p:nvSpPr>
          <p:cNvPr id="10" name="TextBox 9">
            <a:extLst>
              <a:ext uri="{FF2B5EF4-FFF2-40B4-BE49-F238E27FC236}">
                <a16:creationId xmlns:a16="http://schemas.microsoft.com/office/drawing/2014/main" id="{B71DA6FB-C7A6-3463-7B92-48840830792D}"/>
              </a:ext>
            </a:extLst>
          </p:cNvPr>
          <p:cNvSpPr txBox="1"/>
          <p:nvPr/>
        </p:nvSpPr>
        <p:spPr>
          <a:xfrm>
            <a:off x="7599864" y="3878222"/>
            <a:ext cx="117266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Transfer function</a:t>
            </a:r>
          </a:p>
        </p:txBody>
      </p:sp>
      <p:sp>
        <p:nvSpPr>
          <p:cNvPr id="11" name="TextBox 10">
            <a:extLst>
              <a:ext uri="{FF2B5EF4-FFF2-40B4-BE49-F238E27FC236}">
                <a16:creationId xmlns:a16="http://schemas.microsoft.com/office/drawing/2014/main" id="{6E7E51C7-A728-43C8-219A-3381FA5D6D24}"/>
              </a:ext>
            </a:extLst>
          </p:cNvPr>
          <p:cNvSpPr txBox="1"/>
          <p:nvPr/>
        </p:nvSpPr>
        <p:spPr>
          <a:xfrm>
            <a:off x="9063907" y="3878222"/>
            <a:ext cx="117266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Activation function</a:t>
            </a:r>
          </a:p>
        </p:txBody>
      </p:sp>
    </p:spTree>
    <p:extLst>
      <p:ext uri="{BB962C8B-B14F-4D97-AF65-F5344CB8AC3E}">
        <p14:creationId xmlns:p14="http://schemas.microsoft.com/office/powerpoint/2010/main" val="326131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b="1" dirty="0"/>
              <a:t>Session 1: 9:40 – 10:00</a:t>
            </a:r>
          </a:p>
          <a:p>
            <a:endParaRPr lang="en-US" b="1"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a:xfrm>
            <a:off x="739956" y="1397000"/>
            <a:ext cx="7431892" cy="1312746"/>
          </a:xfrm>
        </p:spPr>
        <p:txBody>
          <a:bodyPr/>
          <a:lstStyle/>
          <a:p>
            <a:r>
              <a:rPr lang="en-US" dirty="0"/>
              <a:t>Introduction to single-cell </a:t>
            </a:r>
            <a:r>
              <a:rPr lang="en-US" dirty="0" err="1"/>
              <a:t>multiomic</a:t>
            </a:r>
            <a:r>
              <a:rPr lang="en-US" dirty="0"/>
              <a:t> data and integrative analysis</a:t>
            </a:r>
          </a:p>
        </p:txBody>
      </p:sp>
    </p:spTree>
    <p:extLst>
      <p:ext uri="{BB962C8B-B14F-4D97-AF65-F5344CB8AC3E}">
        <p14:creationId xmlns:p14="http://schemas.microsoft.com/office/powerpoint/2010/main" val="537355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720C5F-973A-C90B-99CD-E8222959C5EE}"/>
              </a:ext>
            </a:extLst>
          </p:cNvPr>
          <p:cNvPicPr>
            <a:picLocks noChangeAspect="1"/>
          </p:cNvPicPr>
          <p:nvPr/>
        </p:nvPicPr>
        <p:blipFill>
          <a:blip r:embed="rId2"/>
          <a:stretch>
            <a:fillRect/>
          </a:stretch>
        </p:blipFill>
        <p:spPr>
          <a:xfrm>
            <a:off x="1352577" y="922378"/>
            <a:ext cx="9308724" cy="5480723"/>
          </a:xfrm>
          <a:prstGeom prst="rect">
            <a:avLst/>
          </a:prstGeom>
        </p:spPr>
      </p:pic>
      <p:sp>
        <p:nvSpPr>
          <p:cNvPr id="4" name="TextBox 3">
            <a:extLst>
              <a:ext uri="{FF2B5EF4-FFF2-40B4-BE49-F238E27FC236}">
                <a16:creationId xmlns:a16="http://schemas.microsoft.com/office/drawing/2014/main" id="{9229EC22-CA3E-8F8B-1665-A11B2C29797A}"/>
              </a:ext>
            </a:extLst>
          </p:cNvPr>
          <p:cNvSpPr txBox="1"/>
          <p:nvPr/>
        </p:nvSpPr>
        <p:spPr>
          <a:xfrm>
            <a:off x="3303932" y="6470872"/>
            <a:ext cx="8661345" cy="369332"/>
          </a:xfrm>
          <a:prstGeom prst="rect">
            <a:avLst/>
          </a:prstGeom>
          <a:noFill/>
        </p:spPr>
        <p:txBody>
          <a:bodyPr wrap="none" rtlCol="0">
            <a:spAutoFit/>
          </a:bodyPr>
          <a:lstStyle/>
          <a:p>
            <a:r>
              <a:rPr lang="en-US" b="1" i="1" dirty="0"/>
              <a:t>Weights (w) and bias (b) are parameters to be defined based our target goals.</a:t>
            </a:r>
          </a:p>
        </p:txBody>
      </p:sp>
      <p:sp>
        <p:nvSpPr>
          <p:cNvPr id="7" name="Rectangle 6">
            <a:extLst>
              <a:ext uri="{FF2B5EF4-FFF2-40B4-BE49-F238E27FC236}">
                <a16:creationId xmlns:a16="http://schemas.microsoft.com/office/drawing/2014/main" id="{F7B6732E-B42A-D3E2-64CF-B78E57026D89}"/>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839F5C6-1332-EEC1-FB29-391121CE89AF}"/>
              </a:ext>
            </a:extLst>
          </p:cNvPr>
          <p:cNvSpPr txBox="1">
            <a:spLocks/>
          </p:cNvSpPr>
          <p:nvPr/>
        </p:nvSpPr>
        <p:spPr>
          <a:xfrm>
            <a:off x="188356" y="-37544"/>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Modeling Neuron using Perceptron</a:t>
            </a:r>
            <a:endParaRPr lang="en-US" dirty="0">
              <a:solidFill>
                <a:schemeClr val="bg1"/>
              </a:solidFill>
            </a:endParaRPr>
          </a:p>
        </p:txBody>
      </p:sp>
      <p:sp>
        <p:nvSpPr>
          <p:cNvPr id="2" name="TextBox 1">
            <a:extLst>
              <a:ext uri="{FF2B5EF4-FFF2-40B4-BE49-F238E27FC236}">
                <a16:creationId xmlns:a16="http://schemas.microsoft.com/office/drawing/2014/main" id="{9F9DF84C-A9C1-1B16-26F9-31C35A9A1AFD}"/>
              </a:ext>
            </a:extLst>
          </p:cNvPr>
          <p:cNvSpPr txBox="1"/>
          <p:nvPr/>
        </p:nvSpPr>
        <p:spPr>
          <a:xfrm>
            <a:off x="188356" y="514351"/>
            <a:ext cx="9007594" cy="369332"/>
          </a:xfrm>
          <a:prstGeom prst="rect">
            <a:avLst/>
          </a:prstGeom>
          <a:noFill/>
        </p:spPr>
        <p:txBody>
          <a:bodyPr wrap="none" rtlCol="0">
            <a:spAutoFit/>
          </a:bodyPr>
          <a:lstStyle/>
          <a:p>
            <a:r>
              <a:rPr lang="en-US" b="1" i="1" dirty="0"/>
              <a:t>Deep learning mimics the human brain’s ability to learn and process information.</a:t>
            </a:r>
          </a:p>
        </p:txBody>
      </p:sp>
      <p:sp>
        <p:nvSpPr>
          <p:cNvPr id="5" name="TextBox 4">
            <a:extLst>
              <a:ext uri="{FF2B5EF4-FFF2-40B4-BE49-F238E27FC236}">
                <a16:creationId xmlns:a16="http://schemas.microsoft.com/office/drawing/2014/main" id="{7CAE0A45-5592-92E5-8D58-1901103D8B70}"/>
              </a:ext>
            </a:extLst>
          </p:cNvPr>
          <p:cNvSpPr txBox="1"/>
          <p:nvPr/>
        </p:nvSpPr>
        <p:spPr>
          <a:xfrm>
            <a:off x="7599864" y="3878222"/>
            <a:ext cx="117266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Transfer function</a:t>
            </a:r>
          </a:p>
        </p:txBody>
      </p:sp>
      <p:sp>
        <p:nvSpPr>
          <p:cNvPr id="6" name="TextBox 5">
            <a:extLst>
              <a:ext uri="{FF2B5EF4-FFF2-40B4-BE49-F238E27FC236}">
                <a16:creationId xmlns:a16="http://schemas.microsoft.com/office/drawing/2014/main" id="{D5172BEE-4AE5-EACF-A617-A71ABF3459E4}"/>
              </a:ext>
            </a:extLst>
          </p:cNvPr>
          <p:cNvSpPr txBox="1"/>
          <p:nvPr/>
        </p:nvSpPr>
        <p:spPr>
          <a:xfrm>
            <a:off x="9063907" y="3878222"/>
            <a:ext cx="1172661"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Activation function</a:t>
            </a:r>
          </a:p>
        </p:txBody>
      </p:sp>
    </p:spTree>
    <p:extLst>
      <p:ext uri="{BB962C8B-B14F-4D97-AF65-F5344CB8AC3E}">
        <p14:creationId xmlns:p14="http://schemas.microsoft.com/office/powerpoint/2010/main" val="2340608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262E5F-3705-7E89-0977-3888A13E1A64}"/>
              </a:ext>
            </a:extLst>
          </p:cNvPr>
          <p:cNvPicPr>
            <a:picLocks noChangeAspect="1"/>
          </p:cNvPicPr>
          <p:nvPr/>
        </p:nvPicPr>
        <p:blipFill>
          <a:blip r:embed="rId2"/>
          <a:stretch>
            <a:fillRect/>
          </a:stretch>
        </p:blipFill>
        <p:spPr>
          <a:xfrm>
            <a:off x="2388717" y="846993"/>
            <a:ext cx="7213600" cy="5867400"/>
          </a:xfrm>
          <a:prstGeom prst="rect">
            <a:avLst/>
          </a:prstGeom>
        </p:spPr>
      </p:pic>
      <p:sp>
        <p:nvSpPr>
          <p:cNvPr id="6" name="Rectangle 5">
            <a:extLst>
              <a:ext uri="{FF2B5EF4-FFF2-40B4-BE49-F238E27FC236}">
                <a16:creationId xmlns:a16="http://schemas.microsoft.com/office/drawing/2014/main" id="{EC44546A-F567-D344-455A-B6579D4B31F7}"/>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A013CC5B-B1E5-3290-55D2-4DA17E3FF200}"/>
              </a:ext>
            </a:extLst>
          </p:cNvPr>
          <p:cNvSpPr>
            <a:spLocks noGrp="1"/>
          </p:cNvSpPr>
          <p:nvPr>
            <p:ph type="title"/>
          </p:nvPr>
        </p:nvSpPr>
        <p:spPr>
          <a:xfrm>
            <a:off x="202936" y="-41638"/>
            <a:ext cx="10651067" cy="984885"/>
          </a:xfrm>
        </p:spPr>
        <p:txBody>
          <a:bodyPr/>
          <a:lstStyle/>
          <a:p>
            <a:r>
              <a:rPr lang="en-US" dirty="0">
                <a:solidFill>
                  <a:schemeClr val="bg1"/>
                </a:solidFill>
              </a:rPr>
              <a:t>Typical Deep Neural Network</a:t>
            </a:r>
          </a:p>
        </p:txBody>
      </p:sp>
      <p:sp>
        <p:nvSpPr>
          <p:cNvPr id="2" name="TextBox 1">
            <a:extLst>
              <a:ext uri="{FF2B5EF4-FFF2-40B4-BE49-F238E27FC236}">
                <a16:creationId xmlns:a16="http://schemas.microsoft.com/office/drawing/2014/main" id="{B747D361-A03C-6091-6CE7-10AE9A0AA0DB}"/>
              </a:ext>
            </a:extLst>
          </p:cNvPr>
          <p:cNvSpPr txBox="1"/>
          <p:nvPr/>
        </p:nvSpPr>
        <p:spPr>
          <a:xfrm>
            <a:off x="188356" y="514351"/>
            <a:ext cx="2926319" cy="923330"/>
          </a:xfrm>
          <a:prstGeom prst="rect">
            <a:avLst/>
          </a:prstGeom>
          <a:noFill/>
        </p:spPr>
        <p:txBody>
          <a:bodyPr wrap="square" rtlCol="0">
            <a:spAutoFit/>
          </a:bodyPr>
          <a:lstStyle/>
          <a:p>
            <a:r>
              <a:rPr lang="en-US" b="1" i="1" dirty="0"/>
              <a:t>Deep learning learns in layers made of up interconnected neurons.</a:t>
            </a:r>
          </a:p>
        </p:txBody>
      </p:sp>
    </p:spTree>
    <p:extLst>
      <p:ext uri="{BB962C8B-B14F-4D97-AF65-F5344CB8AC3E}">
        <p14:creationId xmlns:p14="http://schemas.microsoft.com/office/powerpoint/2010/main" val="458046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262E5F-3705-7E89-0977-3888A13E1A64}"/>
              </a:ext>
            </a:extLst>
          </p:cNvPr>
          <p:cNvPicPr>
            <a:picLocks noChangeAspect="1"/>
          </p:cNvPicPr>
          <p:nvPr/>
        </p:nvPicPr>
        <p:blipFill>
          <a:blip r:embed="rId2"/>
          <a:stretch>
            <a:fillRect/>
          </a:stretch>
        </p:blipFill>
        <p:spPr>
          <a:xfrm>
            <a:off x="2388717" y="846993"/>
            <a:ext cx="7213600" cy="5867400"/>
          </a:xfrm>
          <a:prstGeom prst="rect">
            <a:avLst/>
          </a:prstGeom>
        </p:spPr>
      </p:pic>
      <p:sp>
        <p:nvSpPr>
          <p:cNvPr id="2" name="TextBox 1">
            <a:extLst>
              <a:ext uri="{FF2B5EF4-FFF2-40B4-BE49-F238E27FC236}">
                <a16:creationId xmlns:a16="http://schemas.microsoft.com/office/drawing/2014/main" id="{CE775FE6-4FC8-AD8D-4F7D-9C10AB1CC251}"/>
              </a:ext>
            </a:extLst>
          </p:cNvPr>
          <p:cNvSpPr txBox="1"/>
          <p:nvPr/>
        </p:nvSpPr>
        <p:spPr>
          <a:xfrm>
            <a:off x="7147636" y="746510"/>
            <a:ext cx="4584705" cy="923330"/>
          </a:xfrm>
          <a:prstGeom prst="rect">
            <a:avLst/>
          </a:prstGeom>
          <a:noFill/>
        </p:spPr>
        <p:txBody>
          <a:bodyPr wrap="square" rtlCol="0">
            <a:spAutoFit/>
          </a:bodyPr>
          <a:lstStyle/>
          <a:p>
            <a:r>
              <a:rPr lang="en-US" b="1" i="1" dirty="0"/>
              <a:t>We will </a:t>
            </a:r>
            <a:r>
              <a:rPr lang="en-US" b="1" i="1" u="sng" dirty="0"/>
              <a:t>train</a:t>
            </a:r>
            <a:r>
              <a:rPr lang="en-US" b="1" i="1" dirty="0"/>
              <a:t> the neural networks to find out the optimal weights w and bias b (i.e., parameters) for our target goals.</a:t>
            </a:r>
          </a:p>
        </p:txBody>
      </p:sp>
      <p:sp>
        <p:nvSpPr>
          <p:cNvPr id="7" name="Rectangle 6">
            <a:extLst>
              <a:ext uri="{FF2B5EF4-FFF2-40B4-BE49-F238E27FC236}">
                <a16:creationId xmlns:a16="http://schemas.microsoft.com/office/drawing/2014/main" id="{3B191AE5-1CE0-3805-5B8E-C3DA614FE5F9}"/>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F02A120-38DA-F09B-D67B-16F258E0227E}"/>
              </a:ext>
            </a:extLst>
          </p:cNvPr>
          <p:cNvSpPr txBox="1">
            <a:spLocks/>
          </p:cNvSpPr>
          <p:nvPr/>
        </p:nvSpPr>
        <p:spPr>
          <a:xfrm>
            <a:off x="202936" y="-41638"/>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Typical Deep Neural Network</a:t>
            </a:r>
            <a:endParaRPr lang="en-US" dirty="0">
              <a:solidFill>
                <a:schemeClr val="bg1"/>
              </a:solidFill>
            </a:endParaRPr>
          </a:p>
        </p:txBody>
      </p:sp>
      <p:sp>
        <p:nvSpPr>
          <p:cNvPr id="5" name="TextBox 4">
            <a:extLst>
              <a:ext uri="{FF2B5EF4-FFF2-40B4-BE49-F238E27FC236}">
                <a16:creationId xmlns:a16="http://schemas.microsoft.com/office/drawing/2014/main" id="{09906E14-FC7D-54D4-0FF6-0DA75E00F004}"/>
              </a:ext>
            </a:extLst>
          </p:cNvPr>
          <p:cNvSpPr txBox="1"/>
          <p:nvPr/>
        </p:nvSpPr>
        <p:spPr>
          <a:xfrm>
            <a:off x="188356" y="514351"/>
            <a:ext cx="2926319" cy="923330"/>
          </a:xfrm>
          <a:prstGeom prst="rect">
            <a:avLst/>
          </a:prstGeom>
          <a:noFill/>
        </p:spPr>
        <p:txBody>
          <a:bodyPr wrap="square" rtlCol="0">
            <a:spAutoFit/>
          </a:bodyPr>
          <a:lstStyle/>
          <a:p>
            <a:r>
              <a:rPr lang="en-US" b="1" i="1" dirty="0"/>
              <a:t>Deep learning learns in layers made of up interconnected neurons.</a:t>
            </a:r>
          </a:p>
        </p:txBody>
      </p:sp>
    </p:spTree>
    <p:extLst>
      <p:ext uri="{BB962C8B-B14F-4D97-AF65-F5344CB8AC3E}">
        <p14:creationId xmlns:p14="http://schemas.microsoft.com/office/powerpoint/2010/main" val="1640173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48B27FC-633A-B623-DCAB-EAE69F1E7D66}"/>
              </a:ext>
            </a:extLst>
          </p:cNvPr>
          <p:cNvSpPr/>
          <p:nvPr/>
        </p:nvSpPr>
        <p:spPr>
          <a:xfrm>
            <a:off x="2346861" y="3361714"/>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p:sp>
        <p:nvSpPr>
          <p:cNvPr id="7" name="TextBox 6">
            <a:extLst>
              <a:ext uri="{FF2B5EF4-FFF2-40B4-BE49-F238E27FC236}">
                <a16:creationId xmlns:a16="http://schemas.microsoft.com/office/drawing/2014/main" id="{1A0C0E4C-CEB6-3F2C-BADF-1F58CFFB1842}"/>
              </a:ext>
            </a:extLst>
          </p:cNvPr>
          <p:cNvSpPr txBox="1"/>
          <p:nvPr/>
        </p:nvSpPr>
        <p:spPr>
          <a:xfrm>
            <a:off x="1843768" y="4116988"/>
            <a:ext cx="1531188" cy="369332"/>
          </a:xfrm>
          <a:prstGeom prst="rect">
            <a:avLst/>
          </a:prstGeom>
          <a:noFill/>
        </p:spPr>
        <p:txBody>
          <a:bodyPr wrap="none" rtlCol="0">
            <a:spAutoFit/>
          </a:bodyPr>
          <a:lstStyle/>
          <a:p>
            <a:r>
              <a:rPr lang="en-AU" dirty="0"/>
              <a:t>Training data</a:t>
            </a:r>
            <a:endParaRPr lang="en-US" dirty="0"/>
          </a:p>
        </p:txBody>
      </p:sp>
      <p:sp>
        <p:nvSpPr>
          <p:cNvPr id="8" name="Rounded Rectangle 7">
            <a:extLst>
              <a:ext uri="{FF2B5EF4-FFF2-40B4-BE49-F238E27FC236}">
                <a16:creationId xmlns:a16="http://schemas.microsoft.com/office/drawing/2014/main" id="{D1EABE23-4D82-E57C-E010-C5029D5833C7}"/>
              </a:ext>
            </a:extLst>
          </p:cNvPr>
          <p:cNvSpPr/>
          <p:nvPr/>
        </p:nvSpPr>
        <p:spPr>
          <a:xfrm>
            <a:off x="3590727" y="3171927"/>
            <a:ext cx="2236625" cy="945061"/>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407A1B-AC38-6D0D-7254-E8EC8A90EFB7}"/>
              </a:ext>
            </a:extLst>
          </p:cNvPr>
          <p:cNvSpPr/>
          <p:nvPr/>
        </p:nvSpPr>
        <p:spPr>
          <a:xfrm>
            <a:off x="3832466" y="3462291"/>
            <a:ext cx="751020" cy="39939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Weights</a:t>
            </a:r>
          </a:p>
          <a:p>
            <a:pPr algn="ctr"/>
            <a:r>
              <a:rPr lang="en-US" sz="1200" b="1" dirty="0">
                <a:solidFill>
                  <a:schemeClr val="tx1"/>
                </a:solidFill>
              </a:rPr>
              <a:t>?</a:t>
            </a:r>
          </a:p>
        </p:txBody>
      </p:sp>
      <p:sp>
        <p:nvSpPr>
          <p:cNvPr id="10" name="Rectangle 9">
            <a:extLst>
              <a:ext uri="{FF2B5EF4-FFF2-40B4-BE49-F238E27FC236}">
                <a16:creationId xmlns:a16="http://schemas.microsoft.com/office/drawing/2014/main" id="{3969CB02-4065-2E56-259C-B46C4710B5B0}"/>
              </a:ext>
            </a:extLst>
          </p:cNvPr>
          <p:cNvSpPr/>
          <p:nvPr/>
        </p:nvSpPr>
        <p:spPr>
          <a:xfrm>
            <a:off x="4874344" y="3462290"/>
            <a:ext cx="751020" cy="399393"/>
          </a:xfrm>
          <a:prstGeom prst="rect">
            <a:avLst/>
          </a:prstGeom>
          <a:solidFill>
            <a:srgbClr val="FDDA7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Biases</a:t>
            </a:r>
          </a:p>
          <a:p>
            <a:pPr algn="ctr"/>
            <a:r>
              <a:rPr lang="en-US" sz="1200" b="1" dirty="0">
                <a:solidFill>
                  <a:schemeClr val="tx1"/>
                </a:solidFill>
              </a:rPr>
              <a:t>?</a:t>
            </a:r>
          </a:p>
        </p:txBody>
      </p:sp>
      <p:cxnSp>
        <p:nvCxnSpPr>
          <p:cNvPr id="12" name="Straight Connector 11">
            <a:extLst>
              <a:ext uri="{FF2B5EF4-FFF2-40B4-BE49-F238E27FC236}">
                <a16:creationId xmlns:a16="http://schemas.microsoft.com/office/drawing/2014/main" id="{DF8D38A4-348E-AB58-3426-B698EF93CDAE}"/>
              </a:ext>
            </a:extLst>
          </p:cNvPr>
          <p:cNvCxnSpPr>
            <a:stCxn id="6" idx="6"/>
            <a:endCxn id="9" idx="1"/>
          </p:cNvCxnSpPr>
          <p:nvPr/>
        </p:nvCxnSpPr>
        <p:spPr>
          <a:xfrm>
            <a:off x="2917446" y="3661988"/>
            <a:ext cx="9150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05A02-2797-C206-B75F-5CAA26C7E2AA}"/>
              </a:ext>
            </a:extLst>
          </p:cNvPr>
          <p:cNvCxnSpPr>
            <a:cxnSpLocks/>
            <a:stCxn id="9" idx="3"/>
            <a:endCxn id="10" idx="1"/>
          </p:cNvCxnSpPr>
          <p:nvPr/>
        </p:nvCxnSpPr>
        <p:spPr>
          <a:xfrm flipV="1">
            <a:off x="4583486" y="3661987"/>
            <a:ext cx="290858" cy="1"/>
          </a:xfrm>
          <a:prstGeom prst="line">
            <a:avLst/>
          </a:prstGeom>
          <a:ln w="1905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2AB9ACF-E6B4-E789-96D2-9357D34FBC47}"/>
              </a:ext>
            </a:extLst>
          </p:cNvPr>
          <p:cNvSpPr txBox="1"/>
          <p:nvPr/>
        </p:nvSpPr>
        <p:spPr>
          <a:xfrm>
            <a:off x="3783784" y="4120835"/>
            <a:ext cx="1890261" cy="369332"/>
          </a:xfrm>
          <a:prstGeom prst="rect">
            <a:avLst/>
          </a:prstGeom>
          <a:noFill/>
        </p:spPr>
        <p:txBody>
          <a:bodyPr wrap="none" rtlCol="0">
            <a:spAutoFit/>
          </a:bodyPr>
          <a:lstStyle/>
          <a:p>
            <a:r>
              <a:rPr lang="en-US" dirty="0"/>
              <a:t>Neural Networks</a:t>
            </a:r>
          </a:p>
        </p:txBody>
      </p:sp>
      <p:cxnSp>
        <p:nvCxnSpPr>
          <p:cNvPr id="18" name="Straight Connector 17">
            <a:extLst>
              <a:ext uri="{FF2B5EF4-FFF2-40B4-BE49-F238E27FC236}">
                <a16:creationId xmlns:a16="http://schemas.microsoft.com/office/drawing/2014/main" id="{870C167C-F35B-4ECD-36C2-669A6B5874C9}"/>
              </a:ext>
            </a:extLst>
          </p:cNvPr>
          <p:cNvCxnSpPr>
            <a:cxnSpLocks/>
            <a:stCxn id="10" idx="3"/>
            <a:endCxn id="21" idx="2"/>
          </p:cNvCxnSpPr>
          <p:nvPr/>
        </p:nvCxnSpPr>
        <p:spPr>
          <a:xfrm>
            <a:off x="5625364" y="3661987"/>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B46D4196-0792-0DBF-4B5E-94711833FEDF}"/>
              </a:ext>
            </a:extLst>
          </p:cNvPr>
          <p:cNvSpPr/>
          <p:nvPr/>
        </p:nvSpPr>
        <p:spPr>
          <a:xfrm>
            <a:off x="6655217" y="3365204"/>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7F422A-39EE-BA74-26F0-C3C6D7EC8019}"/>
                  </a:ext>
                </a:extLst>
              </p:cNvPr>
              <p:cNvSpPr txBox="1"/>
              <p:nvPr/>
            </p:nvSpPr>
            <p:spPr>
              <a:xfrm>
                <a:off x="6020409" y="4120835"/>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22" name="TextBox 21">
                <a:extLst>
                  <a:ext uri="{FF2B5EF4-FFF2-40B4-BE49-F238E27FC236}">
                    <a16:creationId xmlns:a16="http://schemas.microsoft.com/office/drawing/2014/main" id="{5E7F422A-39EE-BA74-26F0-C3C6D7EC8019}"/>
                  </a:ext>
                </a:extLst>
              </p:cNvPr>
              <p:cNvSpPr txBox="1">
                <a:spLocks noRot="1" noChangeAspect="1" noMove="1" noResize="1" noEditPoints="1" noAdjustHandles="1" noChangeArrowheads="1" noChangeShapeType="1" noTextEdit="1"/>
              </p:cNvSpPr>
              <p:nvPr/>
            </p:nvSpPr>
            <p:spPr>
              <a:xfrm>
                <a:off x="6020409" y="4120835"/>
                <a:ext cx="2057230" cy="369332"/>
              </a:xfrm>
              <a:prstGeom prst="rect">
                <a:avLst/>
              </a:prstGeom>
              <a:blipFill>
                <a:blip r:embed="rId2"/>
                <a:stretch>
                  <a:fillRect l="-3086" t="-6667" b="-26667"/>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F575646E-7E38-E052-E2C6-3FF92C011FA1}"/>
              </a:ext>
            </a:extLst>
          </p:cNvPr>
          <p:cNvCxnSpPr>
            <a:cxnSpLocks/>
            <a:stCxn id="21" idx="6"/>
            <a:endCxn id="26" idx="2"/>
          </p:cNvCxnSpPr>
          <p:nvPr/>
        </p:nvCxnSpPr>
        <p:spPr>
          <a:xfrm flipV="1">
            <a:off x="7225804" y="3654966"/>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EB870F5-0E47-04AD-CAA9-2186FAF19256}"/>
              </a:ext>
            </a:extLst>
          </p:cNvPr>
          <p:cNvSpPr/>
          <p:nvPr/>
        </p:nvSpPr>
        <p:spPr>
          <a:xfrm>
            <a:off x="9233099" y="3354691"/>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95EB8B-E77F-A4A2-245C-1578B4509315}"/>
                  </a:ext>
                </a:extLst>
              </p:cNvPr>
              <p:cNvSpPr txBox="1"/>
              <p:nvPr/>
            </p:nvSpPr>
            <p:spPr>
              <a:xfrm>
                <a:off x="8424003" y="4116988"/>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27" name="TextBox 26">
                <a:extLst>
                  <a:ext uri="{FF2B5EF4-FFF2-40B4-BE49-F238E27FC236}">
                    <a16:creationId xmlns:a16="http://schemas.microsoft.com/office/drawing/2014/main" id="{3495EB8B-E77F-A4A2-245C-1578B4509315}"/>
                  </a:ext>
                </a:extLst>
              </p:cNvPr>
              <p:cNvSpPr txBox="1">
                <a:spLocks noRot="1" noChangeAspect="1" noMove="1" noResize="1" noEditPoints="1" noAdjustHandles="1" noChangeArrowheads="1" noChangeShapeType="1" noTextEdit="1"/>
              </p:cNvSpPr>
              <p:nvPr/>
            </p:nvSpPr>
            <p:spPr>
              <a:xfrm>
                <a:off x="8424003" y="4116988"/>
                <a:ext cx="2049728" cy="369332"/>
              </a:xfrm>
              <a:prstGeom prst="rect">
                <a:avLst/>
              </a:prstGeom>
              <a:blipFill>
                <a:blip r:embed="rId3"/>
                <a:stretch>
                  <a:fillRect l="-2469" t="-6667" b="-23333"/>
                </a:stretch>
              </a:blipFill>
            </p:spPr>
            <p:txBody>
              <a:bodyPr/>
              <a:lstStyle/>
              <a:p>
                <a:r>
                  <a:rPr lang="en-US">
                    <a:noFill/>
                  </a:rPr>
                  <a:t> </a:t>
                </a:r>
              </a:p>
            </p:txBody>
          </p:sp>
        </mc:Fallback>
      </mc:AlternateContent>
      <p:cxnSp>
        <p:nvCxnSpPr>
          <p:cNvPr id="33" name="Elbow Connector 32">
            <a:extLst>
              <a:ext uri="{FF2B5EF4-FFF2-40B4-BE49-F238E27FC236}">
                <a16:creationId xmlns:a16="http://schemas.microsoft.com/office/drawing/2014/main" id="{9D251DD5-3822-88D0-D180-425FFBAE80C5}"/>
              </a:ext>
            </a:extLst>
          </p:cNvPr>
          <p:cNvCxnSpPr>
            <a:stCxn id="21" idx="0"/>
            <a:endCxn id="26" idx="0"/>
          </p:cNvCxnSpPr>
          <p:nvPr/>
        </p:nvCxnSpPr>
        <p:spPr>
          <a:xfrm rot="5400000" flipH="1" flipV="1">
            <a:off x="8224196" y="2071007"/>
            <a:ext cx="10513" cy="2577882"/>
          </a:xfrm>
          <a:prstGeom prst="bentConnector3">
            <a:avLst>
              <a:gd name="adj1" fmla="val 227445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295089D-275D-9780-95AD-65D618276381}"/>
              </a:ext>
            </a:extLst>
          </p:cNvPr>
          <p:cNvSpPr txBox="1"/>
          <p:nvPr/>
        </p:nvSpPr>
        <p:spPr>
          <a:xfrm>
            <a:off x="7026045" y="2550401"/>
            <a:ext cx="2422822" cy="584775"/>
          </a:xfrm>
          <a:prstGeom prst="rect">
            <a:avLst/>
          </a:prstGeom>
          <a:noFill/>
        </p:spPr>
        <p:txBody>
          <a:bodyPr wrap="square" rtlCol="0">
            <a:spAutoFit/>
          </a:bodyPr>
          <a:lstStyle/>
          <a:p>
            <a:pPr algn="ctr"/>
            <a:r>
              <a:rPr lang="en-US" dirty="0">
                <a:solidFill>
                  <a:schemeClr val="accent1"/>
                </a:solidFill>
              </a:rPr>
              <a:t>Difference</a:t>
            </a:r>
          </a:p>
          <a:p>
            <a:pPr algn="ctr"/>
            <a:r>
              <a:rPr lang="en-US" sz="1400" dirty="0">
                <a:solidFill>
                  <a:schemeClr val="accent1"/>
                </a:solidFill>
              </a:rPr>
              <a:t>i.e., error of model output</a:t>
            </a:r>
          </a:p>
        </p:txBody>
      </p:sp>
      <p:sp>
        <p:nvSpPr>
          <p:cNvPr id="19" name="TextBox 18">
            <a:extLst>
              <a:ext uri="{FF2B5EF4-FFF2-40B4-BE49-F238E27FC236}">
                <a16:creationId xmlns:a16="http://schemas.microsoft.com/office/drawing/2014/main" id="{ED1B9A20-62A2-3CC5-0207-7AAF47082099}"/>
              </a:ext>
            </a:extLst>
          </p:cNvPr>
          <p:cNvSpPr txBox="1"/>
          <p:nvPr/>
        </p:nvSpPr>
        <p:spPr>
          <a:xfrm>
            <a:off x="1089725" y="1437206"/>
            <a:ext cx="5485481" cy="954107"/>
          </a:xfrm>
          <a:prstGeom prst="rect">
            <a:avLst/>
          </a:prstGeom>
          <a:noFill/>
        </p:spPr>
        <p:txBody>
          <a:bodyPr wrap="square">
            <a:spAutoFit/>
          </a:bodyPr>
          <a:lstStyle/>
          <a:p>
            <a:r>
              <a:rPr lang="en-US" sz="1400" b="1" dirty="0"/>
              <a:t>Neural network training </a:t>
            </a:r>
            <a:r>
              <a:rPr lang="en-US" sz="1400" dirty="0"/>
              <a:t>is the process of </a:t>
            </a:r>
            <a:r>
              <a:rPr lang="en-AU" sz="1400" dirty="0">
                <a:solidFill>
                  <a:schemeClr val="tx1"/>
                </a:solidFill>
                <a:highlight>
                  <a:srgbClr val="FFFFFF"/>
                </a:highlight>
                <a:latin typeface="Helvetica Neue" panose="02000503000000020004" pitchFamily="2" charset="0"/>
              </a:rPr>
              <a:t>f</a:t>
            </a:r>
            <a:r>
              <a:rPr lang="en-AU" sz="1400" b="0" i="0" dirty="0">
                <a:solidFill>
                  <a:schemeClr val="tx1"/>
                </a:solidFill>
                <a:effectLst/>
                <a:highlight>
                  <a:srgbClr val="FFFFFF"/>
                </a:highlight>
                <a:latin typeface="Helvetica Neue" panose="02000503000000020004" pitchFamily="2" charset="0"/>
              </a:rPr>
              <a:t>ind neural network parameters (e.g., weights) that minimize the error of the model output on the training dataset</a:t>
            </a:r>
            <a:endParaRPr lang="en-US" sz="1400" dirty="0">
              <a:solidFill>
                <a:schemeClr val="tx1"/>
              </a:solidFill>
            </a:endParaRPr>
          </a:p>
          <a:p>
            <a:r>
              <a:rPr lang="en-US" sz="1400" dirty="0"/>
              <a:t> </a:t>
            </a:r>
          </a:p>
        </p:txBody>
      </p:sp>
      <p:cxnSp>
        <p:nvCxnSpPr>
          <p:cNvPr id="23" name="Straight Arrow Connector 22">
            <a:extLst>
              <a:ext uri="{FF2B5EF4-FFF2-40B4-BE49-F238E27FC236}">
                <a16:creationId xmlns:a16="http://schemas.microsoft.com/office/drawing/2014/main" id="{D516B36A-CDBE-C814-2A0F-AB1057012F8B}"/>
              </a:ext>
            </a:extLst>
          </p:cNvPr>
          <p:cNvCxnSpPr/>
          <p:nvPr/>
        </p:nvCxnSpPr>
        <p:spPr>
          <a:xfrm>
            <a:off x="2621280" y="4704080"/>
            <a:ext cx="70104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F7234CB9-269B-BA75-8FFA-2E59FB19F4EE}"/>
              </a:ext>
            </a:extLst>
          </p:cNvPr>
          <p:cNvSpPr txBox="1"/>
          <p:nvPr/>
        </p:nvSpPr>
        <p:spPr>
          <a:xfrm>
            <a:off x="5036110" y="4751487"/>
            <a:ext cx="1582484" cy="369332"/>
          </a:xfrm>
          <a:prstGeom prst="rect">
            <a:avLst/>
          </a:prstGeom>
          <a:noFill/>
        </p:spPr>
        <p:txBody>
          <a:bodyPr wrap="none" rtlCol="0">
            <a:spAutoFit/>
          </a:bodyPr>
          <a:lstStyle/>
          <a:p>
            <a:r>
              <a:rPr lang="en-US" dirty="0"/>
              <a:t>Forward pass</a:t>
            </a:r>
          </a:p>
        </p:txBody>
      </p:sp>
      <p:sp>
        <p:nvSpPr>
          <p:cNvPr id="3" name="Rectangle 2">
            <a:extLst>
              <a:ext uri="{FF2B5EF4-FFF2-40B4-BE49-F238E27FC236}">
                <a16:creationId xmlns:a16="http://schemas.microsoft.com/office/drawing/2014/main" id="{05AC6E97-F668-7327-50BC-D993F14CF5B6}"/>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4AD3E2AF-81D2-80B6-31BE-2B870E1BB4F5}"/>
              </a:ext>
            </a:extLst>
          </p:cNvPr>
          <p:cNvSpPr>
            <a:spLocks noGrp="1"/>
          </p:cNvSpPr>
          <p:nvPr>
            <p:ph type="title"/>
          </p:nvPr>
        </p:nvSpPr>
        <p:spPr>
          <a:xfrm>
            <a:off x="171478" y="-25638"/>
            <a:ext cx="10651067" cy="984885"/>
          </a:xfrm>
        </p:spPr>
        <p:txBody>
          <a:bodyPr/>
          <a:lstStyle/>
          <a:p>
            <a:r>
              <a:rPr lang="en-US" dirty="0">
                <a:solidFill>
                  <a:schemeClr val="bg1"/>
                </a:solidFill>
              </a:rPr>
              <a:t>How to Train a Deep Neural Network</a:t>
            </a:r>
          </a:p>
        </p:txBody>
      </p:sp>
    </p:spTree>
    <p:extLst>
      <p:ext uri="{BB962C8B-B14F-4D97-AF65-F5344CB8AC3E}">
        <p14:creationId xmlns:p14="http://schemas.microsoft.com/office/powerpoint/2010/main" val="274148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48B27FC-633A-B623-DCAB-EAE69F1E7D66}"/>
              </a:ext>
            </a:extLst>
          </p:cNvPr>
          <p:cNvSpPr/>
          <p:nvPr/>
        </p:nvSpPr>
        <p:spPr>
          <a:xfrm>
            <a:off x="2035362" y="2085574"/>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p:sp>
        <p:nvSpPr>
          <p:cNvPr id="7" name="TextBox 6">
            <a:extLst>
              <a:ext uri="{FF2B5EF4-FFF2-40B4-BE49-F238E27FC236}">
                <a16:creationId xmlns:a16="http://schemas.microsoft.com/office/drawing/2014/main" id="{1A0C0E4C-CEB6-3F2C-BADF-1F58CFFB1842}"/>
              </a:ext>
            </a:extLst>
          </p:cNvPr>
          <p:cNvSpPr txBox="1"/>
          <p:nvPr/>
        </p:nvSpPr>
        <p:spPr>
          <a:xfrm>
            <a:off x="1532269" y="2840848"/>
            <a:ext cx="1531188" cy="369332"/>
          </a:xfrm>
          <a:prstGeom prst="rect">
            <a:avLst/>
          </a:prstGeom>
          <a:noFill/>
        </p:spPr>
        <p:txBody>
          <a:bodyPr wrap="none" rtlCol="0">
            <a:spAutoFit/>
          </a:bodyPr>
          <a:lstStyle/>
          <a:p>
            <a:r>
              <a:rPr lang="en-AU" dirty="0"/>
              <a:t>Training data</a:t>
            </a:r>
            <a:endParaRPr lang="en-US" dirty="0"/>
          </a:p>
        </p:txBody>
      </p:sp>
      <p:sp>
        <p:nvSpPr>
          <p:cNvPr id="8" name="Rounded Rectangle 7">
            <a:extLst>
              <a:ext uri="{FF2B5EF4-FFF2-40B4-BE49-F238E27FC236}">
                <a16:creationId xmlns:a16="http://schemas.microsoft.com/office/drawing/2014/main" id="{D1EABE23-4D82-E57C-E010-C5029D5833C7}"/>
              </a:ext>
            </a:extLst>
          </p:cNvPr>
          <p:cNvSpPr/>
          <p:nvPr/>
        </p:nvSpPr>
        <p:spPr>
          <a:xfrm>
            <a:off x="3279228" y="1895787"/>
            <a:ext cx="2236625" cy="945061"/>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407A1B-AC38-6D0D-7254-E8EC8A90EFB7}"/>
              </a:ext>
            </a:extLst>
          </p:cNvPr>
          <p:cNvSpPr/>
          <p:nvPr/>
        </p:nvSpPr>
        <p:spPr>
          <a:xfrm>
            <a:off x="3520967" y="2186151"/>
            <a:ext cx="751020" cy="39939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Weights</a:t>
            </a:r>
          </a:p>
          <a:p>
            <a:pPr algn="ctr"/>
            <a:r>
              <a:rPr lang="en-US" sz="1200" b="1" dirty="0">
                <a:solidFill>
                  <a:schemeClr val="tx1"/>
                </a:solidFill>
              </a:rPr>
              <a:t>?</a:t>
            </a:r>
          </a:p>
        </p:txBody>
      </p:sp>
      <p:sp>
        <p:nvSpPr>
          <p:cNvPr id="10" name="Rectangle 9">
            <a:extLst>
              <a:ext uri="{FF2B5EF4-FFF2-40B4-BE49-F238E27FC236}">
                <a16:creationId xmlns:a16="http://schemas.microsoft.com/office/drawing/2014/main" id="{3969CB02-4065-2E56-259C-B46C4710B5B0}"/>
              </a:ext>
            </a:extLst>
          </p:cNvPr>
          <p:cNvSpPr/>
          <p:nvPr/>
        </p:nvSpPr>
        <p:spPr>
          <a:xfrm>
            <a:off x="4562845" y="2186150"/>
            <a:ext cx="751020" cy="399393"/>
          </a:xfrm>
          <a:prstGeom prst="rect">
            <a:avLst/>
          </a:prstGeom>
          <a:solidFill>
            <a:srgbClr val="FDDA7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Biases</a:t>
            </a:r>
          </a:p>
          <a:p>
            <a:pPr algn="ctr"/>
            <a:r>
              <a:rPr lang="en-US" sz="1200" b="1" dirty="0">
                <a:solidFill>
                  <a:schemeClr val="tx1"/>
                </a:solidFill>
              </a:rPr>
              <a:t>?</a:t>
            </a:r>
          </a:p>
        </p:txBody>
      </p:sp>
      <p:cxnSp>
        <p:nvCxnSpPr>
          <p:cNvPr id="12" name="Straight Connector 11">
            <a:extLst>
              <a:ext uri="{FF2B5EF4-FFF2-40B4-BE49-F238E27FC236}">
                <a16:creationId xmlns:a16="http://schemas.microsoft.com/office/drawing/2014/main" id="{DF8D38A4-348E-AB58-3426-B698EF93CDAE}"/>
              </a:ext>
            </a:extLst>
          </p:cNvPr>
          <p:cNvCxnSpPr>
            <a:stCxn id="6" idx="6"/>
            <a:endCxn id="9" idx="1"/>
          </p:cNvCxnSpPr>
          <p:nvPr/>
        </p:nvCxnSpPr>
        <p:spPr>
          <a:xfrm>
            <a:off x="2605947" y="2385848"/>
            <a:ext cx="9150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05A02-2797-C206-B75F-5CAA26C7E2AA}"/>
              </a:ext>
            </a:extLst>
          </p:cNvPr>
          <p:cNvCxnSpPr>
            <a:cxnSpLocks/>
            <a:stCxn id="9" idx="3"/>
            <a:endCxn id="10" idx="1"/>
          </p:cNvCxnSpPr>
          <p:nvPr/>
        </p:nvCxnSpPr>
        <p:spPr>
          <a:xfrm flipV="1">
            <a:off x="4271987" y="2385847"/>
            <a:ext cx="290858" cy="1"/>
          </a:xfrm>
          <a:prstGeom prst="line">
            <a:avLst/>
          </a:prstGeom>
          <a:ln w="1905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2AB9ACF-E6B4-E789-96D2-9357D34FBC47}"/>
              </a:ext>
            </a:extLst>
          </p:cNvPr>
          <p:cNvSpPr txBox="1"/>
          <p:nvPr/>
        </p:nvSpPr>
        <p:spPr>
          <a:xfrm>
            <a:off x="3472285" y="2844695"/>
            <a:ext cx="1890261" cy="369332"/>
          </a:xfrm>
          <a:prstGeom prst="rect">
            <a:avLst/>
          </a:prstGeom>
          <a:noFill/>
        </p:spPr>
        <p:txBody>
          <a:bodyPr wrap="none" rtlCol="0">
            <a:spAutoFit/>
          </a:bodyPr>
          <a:lstStyle/>
          <a:p>
            <a:r>
              <a:rPr lang="en-US" dirty="0"/>
              <a:t>Neural Networks</a:t>
            </a:r>
          </a:p>
        </p:txBody>
      </p:sp>
      <p:cxnSp>
        <p:nvCxnSpPr>
          <p:cNvPr id="18" name="Straight Connector 17">
            <a:extLst>
              <a:ext uri="{FF2B5EF4-FFF2-40B4-BE49-F238E27FC236}">
                <a16:creationId xmlns:a16="http://schemas.microsoft.com/office/drawing/2014/main" id="{870C167C-F35B-4ECD-36C2-669A6B5874C9}"/>
              </a:ext>
            </a:extLst>
          </p:cNvPr>
          <p:cNvCxnSpPr>
            <a:cxnSpLocks/>
            <a:stCxn id="10" idx="3"/>
            <a:endCxn id="21" idx="2"/>
          </p:cNvCxnSpPr>
          <p:nvPr/>
        </p:nvCxnSpPr>
        <p:spPr>
          <a:xfrm>
            <a:off x="5313865" y="2385847"/>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B46D4196-0792-0DBF-4B5E-94711833FEDF}"/>
              </a:ext>
            </a:extLst>
          </p:cNvPr>
          <p:cNvSpPr/>
          <p:nvPr/>
        </p:nvSpPr>
        <p:spPr>
          <a:xfrm>
            <a:off x="6343718" y="2089064"/>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7F422A-39EE-BA74-26F0-C3C6D7EC8019}"/>
                  </a:ext>
                </a:extLst>
              </p:cNvPr>
              <p:cNvSpPr txBox="1"/>
              <p:nvPr/>
            </p:nvSpPr>
            <p:spPr>
              <a:xfrm>
                <a:off x="5708910" y="2844695"/>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22" name="TextBox 21">
                <a:extLst>
                  <a:ext uri="{FF2B5EF4-FFF2-40B4-BE49-F238E27FC236}">
                    <a16:creationId xmlns:a16="http://schemas.microsoft.com/office/drawing/2014/main" id="{5E7F422A-39EE-BA74-26F0-C3C6D7EC8019}"/>
                  </a:ext>
                </a:extLst>
              </p:cNvPr>
              <p:cNvSpPr txBox="1">
                <a:spLocks noRot="1" noChangeAspect="1" noMove="1" noResize="1" noEditPoints="1" noAdjustHandles="1" noChangeArrowheads="1" noChangeShapeType="1" noTextEdit="1"/>
              </p:cNvSpPr>
              <p:nvPr/>
            </p:nvSpPr>
            <p:spPr>
              <a:xfrm>
                <a:off x="5708910" y="2844695"/>
                <a:ext cx="2057230" cy="369332"/>
              </a:xfrm>
              <a:prstGeom prst="rect">
                <a:avLst/>
              </a:prstGeom>
              <a:blipFill>
                <a:blip r:embed="rId3"/>
                <a:stretch>
                  <a:fillRect l="-2454" t="-10345" b="-2758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F575646E-7E38-E052-E2C6-3FF92C011FA1}"/>
              </a:ext>
            </a:extLst>
          </p:cNvPr>
          <p:cNvCxnSpPr>
            <a:cxnSpLocks/>
            <a:stCxn id="21" idx="6"/>
            <a:endCxn id="26" idx="2"/>
          </p:cNvCxnSpPr>
          <p:nvPr/>
        </p:nvCxnSpPr>
        <p:spPr>
          <a:xfrm flipV="1">
            <a:off x="6914305" y="2378826"/>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EB870F5-0E47-04AD-CAA9-2186FAF19256}"/>
              </a:ext>
            </a:extLst>
          </p:cNvPr>
          <p:cNvSpPr/>
          <p:nvPr/>
        </p:nvSpPr>
        <p:spPr>
          <a:xfrm>
            <a:off x="8921600" y="2078551"/>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95EB8B-E77F-A4A2-245C-1578B4509315}"/>
                  </a:ext>
                </a:extLst>
              </p:cNvPr>
              <p:cNvSpPr txBox="1"/>
              <p:nvPr/>
            </p:nvSpPr>
            <p:spPr>
              <a:xfrm>
                <a:off x="8112504" y="2840848"/>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27" name="TextBox 26">
                <a:extLst>
                  <a:ext uri="{FF2B5EF4-FFF2-40B4-BE49-F238E27FC236}">
                    <a16:creationId xmlns:a16="http://schemas.microsoft.com/office/drawing/2014/main" id="{3495EB8B-E77F-A4A2-245C-1578B4509315}"/>
                  </a:ext>
                </a:extLst>
              </p:cNvPr>
              <p:cNvSpPr txBox="1">
                <a:spLocks noRot="1" noChangeAspect="1" noMove="1" noResize="1" noEditPoints="1" noAdjustHandles="1" noChangeArrowheads="1" noChangeShapeType="1" noTextEdit="1"/>
              </p:cNvSpPr>
              <p:nvPr/>
            </p:nvSpPr>
            <p:spPr>
              <a:xfrm>
                <a:off x="8112504" y="2840848"/>
                <a:ext cx="2049728" cy="369332"/>
              </a:xfrm>
              <a:prstGeom prst="rect">
                <a:avLst/>
              </a:prstGeom>
              <a:blipFill>
                <a:blip r:embed="rId4"/>
                <a:stretch>
                  <a:fillRect l="-2454" t="-6667" b="-26667"/>
                </a:stretch>
              </a:blipFill>
            </p:spPr>
            <p:txBody>
              <a:bodyPr/>
              <a:lstStyle/>
              <a:p>
                <a:r>
                  <a:rPr lang="en-US">
                    <a:noFill/>
                  </a:rPr>
                  <a:t> </a:t>
                </a:r>
              </a:p>
            </p:txBody>
          </p:sp>
        </mc:Fallback>
      </mc:AlternateContent>
      <p:cxnSp>
        <p:nvCxnSpPr>
          <p:cNvPr id="33" name="Elbow Connector 32">
            <a:extLst>
              <a:ext uri="{FF2B5EF4-FFF2-40B4-BE49-F238E27FC236}">
                <a16:creationId xmlns:a16="http://schemas.microsoft.com/office/drawing/2014/main" id="{9D251DD5-3822-88D0-D180-425FFBAE80C5}"/>
              </a:ext>
            </a:extLst>
          </p:cNvPr>
          <p:cNvCxnSpPr>
            <a:stCxn id="21" idx="0"/>
            <a:endCxn id="26" idx="0"/>
          </p:cNvCxnSpPr>
          <p:nvPr/>
        </p:nvCxnSpPr>
        <p:spPr>
          <a:xfrm rot="5400000" flipH="1" flipV="1">
            <a:off x="7912697" y="794867"/>
            <a:ext cx="10513" cy="2577882"/>
          </a:xfrm>
          <a:prstGeom prst="bentConnector3">
            <a:avLst>
              <a:gd name="adj1" fmla="val 227445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295089D-275D-9780-95AD-65D618276381}"/>
              </a:ext>
            </a:extLst>
          </p:cNvPr>
          <p:cNvSpPr txBox="1"/>
          <p:nvPr/>
        </p:nvSpPr>
        <p:spPr>
          <a:xfrm>
            <a:off x="6714546" y="1274261"/>
            <a:ext cx="2422822" cy="584775"/>
          </a:xfrm>
          <a:prstGeom prst="rect">
            <a:avLst/>
          </a:prstGeom>
          <a:noFill/>
        </p:spPr>
        <p:txBody>
          <a:bodyPr wrap="square" rtlCol="0">
            <a:spAutoFit/>
          </a:bodyPr>
          <a:lstStyle/>
          <a:p>
            <a:pPr algn="ctr"/>
            <a:r>
              <a:rPr lang="en-US" dirty="0">
                <a:solidFill>
                  <a:schemeClr val="accent1"/>
                </a:solidFill>
              </a:rPr>
              <a:t>Difference</a:t>
            </a:r>
          </a:p>
          <a:p>
            <a:pPr algn="ctr"/>
            <a:r>
              <a:rPr lang="en-US" sz="1400" dirty="0">
                <a:solidFill>
                  <a:schemeClr val="accent1"/>
                </a:solidFill>
              </a:rPr>
              <a:t>i.e., error of model output</a:t>
            </a:r>
          </a:p>
        </p:txBody>
      </p:sp>
      <p:cxnSp>
        <p:nvCxnSpPr>
          <p:cNvPr id="3" name="Straight Connector 2">
            <a:extLst>
              <a:ext uri="{FF2B5EF4-FFF2-40B4-BE49-F238E27FC236}">
                <a16:creationId xmlns:a16="http://schemas.microsoft.com/office/drawing/2014/main" id="{38AD3C86-589B-235F-8659-79CADFC7A646}"/>
              </a:ext>
            </a:extLst>
          </p:cNvPr>
          <p:cNvCxnSpPr>
            <a:cxnSpLocks/>
          </p:cNvCxnSpPr>
          <p:nvPr/>
        </p:nvCxnSpPr>
        <p:spPr>
          <a:xfrm>
            <a:off x="316444" y="3461658"/>
            <a:ext cx="11286561"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3483D9E-DB3E-B328-34BE-0C534D3E69FA}"/>
              </a:ext>
            </a:extLst>
          </p:cNvPr>
          <p:cNvSpPr txBox="1"/>
          <p:nvPr/>
        </p:nvSpPr>
        <p:spPr>
          <a:xfrm>
            <a:off x="1590054" y="4225949"/>
            <a:ext cx="1415617" cy="369332"/>
          </a:xfrm>
          <a:prstGeom prst="rect">
            <a:avLst/>
          </a:prstGeom>
          <a:noFill/>
        </p:spPr>
        <p:txBody>
          <a:bodyPr wrap="square" rtlCol="0">
            <a:spAutoFit/>
          </a:bodyPr>
          <a:lstStyle/>
          <a:p>
            <a:pPr algn="ctr"/>
            <a:r>
              <a:rPr lang="en-US" dirty="0"/>
              <a:t>Omics data</a:t>
            </a:r>
          </a:p>
        </p:txBody>
      </p:sp>
      <p:sp>
        <p:nvSpPr>
          <p:cNvPr id="11" name="Rectangle 10">
            <a:extLst>
              <a:ext uri="{FF2B5EF4-FFF2-40B4-BE49-F238E27FC236}">
                <a16:creationId xmlns:a16="http://schemas.microsoft.com/office/drawing/2014/main" id="{5B9D4A2D-B410-D20E-54E7-E685A07EEC9C}"/>
              </a:ext>
            </a:extLst>
          </p:cNvPr>
          <p:cNvSpPr/>
          <p:nvPr/>
        </p:nvSpPr>
        <p:spPr>
          <a:xfrm>
            <a:off x="223429" y="4102553"/>
            <a:ext cx="1210589" cy="687657"/>
          </a:xfrm>
          <a:prstGeom prst="rect">
            <a:avLst/>
          </a:prstGeom>
          <a:solidFill>
            <a:srgbClr val="E8B8A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Cell type classification</a:t>
            </a:r>
          </a:p>
        </p:txBody>
      </p:sp>
      <p:sp>
        <p:nvSpPr>
          <p:cNvPr id="13" name="TextBox 12">
            <a:extLst>
              <a:ext uri="{FF2B5EF4-FFF2-40B4-BE49-F238E27FC236}">
                <a16:creationId xmlns:a16="http://schemas.microsoft.com/office/drawing/2014/main" id="{D1817884-7159-B405-7116-B3D1C6495291}"/>
              </a:ext>
            </a:extLst>
          </p:cNvPr>
          <p:cNvSpPr txBox="1"/>
          <p:nvPr/>
        </p:nvSpPr>
        <p:spPr>
          <a:xfrm>
            <a:off x="6029716" y="4118163"/>
            <a:ext cx="1415617" cy="646331"/>
          </a:xfrm>
          <a:prstGeom prst="rect">
            <a:avLst/>
          </a:prstGeom>
          <a:noFill/>
        </p:spPr>
        <p:txBody>
          <a:bodyPr wrap="square" rtlCol="0">
            <a:spAutoFit/>
          </a:bodyPr>
          <a:lstStyle/>
          <a:p>
            <a:pPr algn="ctr"/>
            <a:r>
              <a:rPr lang="en-US" dirty="0"/>
              <a:t>Predicted cell type</a:t>
            </a:r>
          </a:p>
        </p:txBody>
      </p:sp>
      <p:sp>
        <p:nvSpPr>
          <p:cNvPr id="15" name="TextBox 14">
            <a:extLst>
              <a:ext uri="{FF2B5EF4-FFF2-40B4-BE49-F238E27FC236}">
                <a16:creationId xmlns:a16="http://schemas.microsoft.com/office/drawing/2014/main" id="{EFFC8C26-3BE7-E5C5-D016-714BC53A7F1D}"/>
              </a:ext>
            </a:extLst>
          </p:cNvPr>
          <p:cNvSpPr txBox="1"/>
          <p:nvPr/>
        </p:nvSpPr>
        <p:spPr>
          <a:xfrm>
            <a:off x="8473363" y="4118162"/>
            <a:ext cx="1467059" cy="646331"/>
          </a:xfrm>
          <a:prstGeom prst="rect">
            <a:avLst/>
          </a:prstGeom>
          <a:noFill/>
        </p:spPr>
        <p:txBody>
          <a:bodyPr wrap="square" rtlCol="0">
            <a:spAutoFit/>
          </a:bodyPr>
          <a:lstStyle/>
          <a:p>
            <a:pPr algn="ctr"/>
            <a:r>
              <a:rPr lang="en-US" dirty="0"/>
              <a:t>Ground truth cell type</a:t>
            </a:r>
          </a:p>
        </p:txBody>
      </p:sp>
      <p:sp>
        <p:nvSpPr>
          <p:cNvPr id="16" name="TextBox 15">
            <a:extLst>
              <a:ext uri="{FF2B5EF4-FFF2-40B4-BE49-F238E27FC236}">
                <a16:creationId xmlns:a16="http://schemas.microsoft.com/office/drawing/2014/main" id="{FF728BFE-2BAF-6546-324C-D1CAFF50F31B}"/>
              </a:ext>
            </a:extLst>
          </p:cNvPr>
          <p:cNvSpPr txBox="1"/>
          <p:nvPr/>
        </p:nvSpPr>
        <p:spPr>
          <a:xfrm>
            <a:off x="99988" y="3599800"/>
            <a:ext cx="1685077" cy="369332"/>
          </a:xfrm>
          <a:prstGeom prst="rect">
            <a:avLst/>
          </a:prstGeom>
          <a:noFill/>
        </p:spPr>
        <p:txBody>
          <a:bodyPr wrap="none" rtlCol="0">
            <a:spAutoFit/>
          </a:bodyPr>
          <a:lstStyle/>
          <a:p>
            <a:r>
              <a:rPr lang="en-US" dirty="0"/>
              <a:t>Example tasks</a:t>
            </a:r>
          </a:p>
        </p:txBody>
      </p:sp>
      <p:sp>
        <p:nvSpPr>
          <p:cNvPr id="19" name="TextBox 18">
            <a:extLst>
              <a:ext uri="{FF2B5EF4-FFF2-40B4-BE49-F238E27FC236}">
                <a16:creationId xmlns:a16="http://schemas.microsoft.com/office/drawing/2014/main" id="{ED1B9A20-62A2-3CC5-0207-7AAF47082099}"/>
              </a:ext>
            </a:extLst>
          </p:cNvPr>
          <p:cNvSpPr txBox="1"/>
          <p:nvPr/>
        </p:nvSpPr>
        <p:spPr>
          <a:xfrm>
            <a:off x="474243" y="975226"/>
            <a:ext cx="5485481" cy="954107"/>
          </a:xfrm>
          <a:prstGeom prst="rect">
            <a:avLst/>
          </a:prstGeom>
          <a:noFill/>
        </p:spPr>
        <p:txBody>
          <a:bodyPr wrap="square">
            <a:spAutoFit/>
          </a:bodyPr>
          <a:lstStyle/>
          <a:p>
            <a:r>
              <a:rPr lang="en-US" sz="1400" b="1" dirty="0"/>
              <a:t>Neural network training </a:t>
            </a:r>
            <a:r>
              <a:rPr lang="en-US" sz="1400" dirty="0"/>
              <a:t>is the process of </a:t>
            </a:r>
            <a:r>
              <a:rPr lang="en-AU" sz="1400" dirty="0">
                <a:solidFill>
                  <a:schemeClr val="tx1"/>
                </a:solidFill>
                <a:highlight>
                  <a:srgbClr val="FFFFFF"/>
                </a:highlight>
                <a:latin typeface="Helvetica Neue" panose="02000503000000020004" pitchFamily="2" charset="0"/>
              </a:rPr>
              <a:t>f</a:t>
            </a:r>
            <a:r>
              <a:rPr lang="en-AU" sz="1400" b="0" i="0" dirty="0">
                <a:solidFill>
                  <a:schemeClr val="tx1"/>
                </a:solidFill>
                <a:effectLst/>
                <a:highlight>
                  <a:srgbClr val="FFFFFF"/>
                </a:highlight>
                <a:latin typeface="Helvetica Neue" panose="02000503000000020004" pitchFamily="2" charset="0"/>
              </a:rPr>
              <a:t>ind neural network parameters (e.g., weights) that minimize the error of the model output on the training dataset</a:t>
            </a:r>
            <a:endParaRPr lang="en-US" sz="1400" dirty="0">
              <a:solidFill>
                <a:schemeClr val="tx1"/>
              </a:solidFill>
            </a:endParaRPr>
          </a:p>
          <a:p>
            <a:r>
              <a:rPr lang="en-US" sz="1400" dirty="0"/>
              <a:t> </a:t>
            </a:r>
          </a:p>
        </p:txBody>
      </p:sp>
      <p:sp>
        <p:nvSpPr>
          <p:cNvPr id="20" name="Rectangle 19">
            <a:extLst>
              <a:ext uri="{FF2B5EF4-FFF2-40B4-BE49-F238E27FC236}">
                <a16:creationId xmlns:a16="http://schemas.microsoft.com/office/drawing/2014/main" id="{78252D49-21B3-655C-ACE0-8C268D7FB435}"/>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524DB1E7-6BF0-8454-3F71-8B36640DE79A}"/>
              </a:ext>
            </a:extLst>
          </p:cNvPr>
          <p:cNvSpPr txBox="1">
            <a:spLocks/>
          </p:cNvSpPr>
          <p:nvPr/>
        </p:nvSpPr>
        <p:spPr>
          <a:xfrm>
            <a:off x="171478" y="-25638"/>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How to Train a Deep Neural Network</a:t>
            </a:r>
            <a:endParaRPr lang="en-US" dirty="0">
              <a:solidFill>
                <a:schemeClr val="bg1"/>
              </a:solidFill>
            </a:endParaRPr>
          </a:p>
        </p:txBody>
      </p:sp>
    </p:spTree>
    <p:extLst>
      <p:ext uri="{BB962C8B-B14F-4D97-AF65-F5344CB8AC3E}">
        <p14:creationId xmlns:p14="http://schemas.microsoft.com/office/powerpoint/2010/main" val="4031042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48B27FC-633A-B623-DCAB-EAE69F1E7D66}"/>
              </a:ext>
            </a:extLst>
          </p:cNvPr>
          <p:cNvSpPr/>
          <p:nvPr/>
        </p:nvSpPr>
        <p:spPr>
          <a:xfrm>
            <a:off x="2035362" y="2085574"/>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p:sp>
        <p:nvSpPr>
          <p:cNvPr id="7" name="TextBox 6">
            <a:extLst>
              <a:ext uri="{FF2B5EF4-FFF2-40B4-BE49-F238E27FC236}">
                <a16:creationId xmlns:a16="http://schemas.microsoft.com/office/drawing/2014/main" id="{1A0C0E4C-CEB6-3F2C-BADF-1F58CFFB1842}"/>
              </a:ext>
            </a:extLst>
          </p:cNvPr>
          <p:cNvSpPr txBox="1"/>
          <p:nvPr/>
        </p:nvSpPr>
        <p:spPr>
          <a:xfrm>
            <a:off x="1532269" y="2840848"/>
            <a:ext cx="1531188" cy="369332"/>
          </a:xfrm>
          <a:prstGeom prst="rect">
            <a:avLst/>
          </a:prstGeom>
          <a:noFill/>
        </p:spPr>
        <p:txBody>
          <a:bodyPr wrap="none" rtlCol="0">
            <a:spAutoFit/>
          </a:bodyPr>
          <a:lstStyle/>
          <a:p>
            <a:r>
              <a:rPr lang="en-AU" dirty="0"/>
              <a:t>Training data</a:t>
            </a:r>
            <a:endParaRPr lang="en-US" dirty="0"/>
          </a:p>
        </p:txBody>
      </p:sp>
      <p:sp>
        <p:nvSpPr>
          <p:cNvPr id="8" name="Rounded Rectangle 7">
            <a:extLst>
              <a:ext uri="{FF2B5EF4-FFF2-40B4-BE49-F238E27FC236}">
                <a16:creationId xmlns:a16="http://schemas.microsoft.com/office/drawing/2014/main" id="{D1EABE23-4D82-E57C-E010-C5029D5833C7}"/>
              </a:ext>
            </a:extLst>
          </p:cNvPr>
          <p:cNvSpPr/>
          <p:nvPr/>
        </p:nvSpPr>
        <p:spPr>
          <a:xfrm>
            <a:off x="3279228" y="1895787"/>
            <a:ext cx="2236625" cy="945061"/>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407A1B-AC38-6D0D-7254-E8EC8A90EFB7}"/>
              </a:ext>
            </a:extLst>
          </p:cNvPr>
          <p:cNvSpPr/>
          <p:nvPr/>
        </p:nvSpPr>
        <p:spPr>
          <a:xfrm>
            <a:off x="3520967" y="2186151"/>
            <a:ext cx="751020" cy="39939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Weights</a:t>
            </a:r>
          </a:p>
          <a:p>
            <a:pPr algn="ctr"/>
            <a:r>
              <a:rPr lang="en-US" sz="1200" b="1" dirty="0">
                <a:solidFill>
                  <a:schemeClr val="tx1"/>
                </a:solidFill>
              </a:rPr>
              <a:t>?</a:t>
            </a:r>
          </a:p>
        </p:txBody>
      </p:sp>
      <p:sp>
        <p:nvSpPr>
          <p:cNvPr id="10" name="Rectangle 9">
            <a:extLst>
              <a:ext uri="{FF2B5EF4-FFF2-40B4-BE49-F238E27FC236}">
                <a16:creationId xmlns:a16="http://schemas.microsoft.com/office/drawing/2014/main" id="{3969CB02-4065-2E56-259C-B46C4710B5B0}"/>
              </a:ext>
            </a:extLst>
          </p:cNvPr>
          <p:cNvSpPr/>
          <p:nvPr/>
        </p:nvSpPr>
        <p:spPr>
          <a:xfrm>
            <a:off x="4562845" y="2186150"/>
            <a:ext cx="751020" cy="399393"/>
          </a:xfrm>
          <a:prstGeom prst="rect">
            <a:avLst/>
          </a:prstGeom>
          <a:solidFill>
            <a:srgbClr val="FDDA7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Biases</a:t>
            </a:r>
          </a:p>
          <a:p>
            <a:pPr algn="ctr"/>
            <a:r>
              <a:rPr lang="en-US" sz="1200" b="1" dirty="0">
                <a:solidFill>
                  <a:schemeClr val="tx1"/>
                </a:solidFill>
              </a:rPr>
              <a:t>?</a:t>
            </a:r>
          </a:p>
        </p:txBody>
      </p:sp>
      <p:cxnSp>
        <p:nvCxnSpPr>
          <p:cNvPr id="12" name="Straight Connector 11">
            <a:extLst>
              <a:ext uri="{FF2B5EF4-FFF2-40B4-BE49-F238E27FC236}">
                <a16:creationId xmlns:a16="http://schemas.microsoft.com/office/drawing/2014/main" id="{DF8D38A4-348E-AB58-3426-B698EF93CDAE}"/>
              </a:ext>
            </a:extLst>
          </p:cNvPr>
          <p:cNvCxnSpPr>
            <a:stCxn id="6" idx="6"/>
            <a:endCxn id="9" idx="1"/>
          </p:cNvCxnSpPr>
          <p:nvPr/>
        </p:nvCxnSpPr>
        <p:spPr>
          <a:xfrm>
            <a:off x="2605947" y="2385848"/>
            <a:ext cx="9150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05A02-2797-C206-B75F-5CAA26C7E2AA}"/>
              </a:ext>
            </a:extLst>
          </p:cNvPr>
          <p:cNvCxnSpPr>
            <a:cxnSpLocks/>
            <a:stCxn id="9" idx="3"/>
            <a:endCxn id="10" idx="1"/>
          </p:cNvCxnSpPr>
          <p:nvPr/>
        </p:nvCxnSpPr>
        <p:spPr>
          <a:xfrm flipV="1">
            <a:off x="4271987" y="2385847"/>
            <a:ext cx="290858" cy="1"/>
          </a:xfrm>
          <a:prstGeom prst="line">
            <a:avLst/>
          </a:prstGeom>
          <a:ln w="1905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2AB9ACF-E6B4-E789-96D2-9357D34FBC47}"/>
              </a:ext>
            </a:extLst>
          </p:cNvPr>
          <p:cNvSpPr txBox="1"/>
          <p:nvPr/>
        </p:nvSpPr>
        <p:spPr>
          <a:xfrm>
            <a:off x="3472285" y="2844695"/>
            <a:ext cx="1890261" cy="369332"/>
          </a:xfrm>
          <a:prstGeom prst="rect">
            <a:avLst/>
          </a:prstGeom>
          <a:noFill/>
        </p:spPr>
        <p:txBody>
          <a:bodyPr wrap="none" rtlCol="0">
            <a:spAutoFit/>
          </a:bodyPr>
          <a:lstStyle/>
          <a:p>
            <a:r>
              <a:rPr lang="en-US" dirty="0"/>
              <a:t>Neural Networks</a:t>
            </a:r>
          </a:p>
        </p:txBody>
      </p:sp>
      <p:cxnSp>
        <p:nvCxnSpPr>
          <p:cNvPr id="18" name="Straight Connector 17">
            <a:extLst>
              <a:ext uri="{FF2B5EF4-FFF2-40B4-BE49-F238E27FC236}">
                <a16:creationId xmlns:a16="http://schemas.microsoft.com/office/drawing/2014/main" id="{870C167C-F35B-4ECD-36C2-669A6B5874C9}"/>
              </a:ext>
            </a:extLst>
          </p:cNvPr>
          <p:cNvCxnSpPr>
            <a:cxnSpLocks/>
            <a:stCxn id="10" idx="3"/>
            <a:endCxn id="21" idx="2"/>
          </p:cNvCxnSpPr>
          <p:nvPr/>
        </p:nvCxnSpPr>
        <p:spPr>
          <a:xfrm>
            <a:off x="5313865" y="2385847"/>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B46D4196-0792-0DBF-4B5E-94711833FEDF}"/>
              </a:ext>
            </a:extLst>
          </p:cNvPr>
          <p:cNvSpPr/>
          <p:nvPr/>
        </p:nvSpPr>
        <p:spPr>
          <a:xfrm>
            <a:off x="6343718" y="2089064"/>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7F422A-39EE-BA74-26F0-C3C6D7EC8019}"/>
                  </a:ext>
                </a:extLst>
              </p:cNvPr>
              <p:cNvSpPr txBox="1"/>
              <p:nvPr/>
            </p:nvSpPr>
            <p:spPr>
              <a:xfrm>
                <a:off x="5708910" y="2844695"/>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22" name="TextBox 21">
                <a:extLst>
                  <a:ext uri="{FF2B5EF4-FFF2-40B4-BE49-F238E27FC236}">
                    <a16:creationId xmlns:a16="http://schemas.microsoft.com/office/drawing/2014/main" id="{5E7F422A-39EE-BA74-26F0-C3C6D7EC8019}"/>
                  </a:ext>
                </a:extLst>
              </p:cNvPr>
              <p:cNvSpPr txBox="1">
                <a:spLocks noRot="1" noChangeAspect="1" noMove="1" noResize="1" noEditPoints="1" noAdjustHandles="1" noChangeArrowheads="1" noChangeShapeType="1" noTextEdit="1"/>
              </p:cNvSpPr>
              <p:nvPr/>
            </p:nvSpPr>
            <p:spPr>
              <a:xfrm>
                <a:off x="5708910" y="2844695"/>
                <a:ext cx="2057230" cy="369332"/>
              </a:xfrm>
              <a:prstGeom prst="rect">
                <a:avLst/>
              </a:prstGeom>
              <a:blipFill>
                <a:blip r:embed="rId3"/>
                <a:stretch>
                  <a:fillRect l="-2454" t="-10345" b="-2758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F575646E-7E38-E052-E2C6-3FF92C011FA1}"/>
              </a:ext>
            </a:extLst>
          </p:cNvPr>
          <p:cNvCxnSpPr>
            <a:cxnSpLocks/>
            <a:stCxn id="21" idx="6"/>
            <a:endCxn id="26" idx="2"/>
          </p:cNvCxnSpPr>
          <p:nvPr/>
        </p:nvCxnSpPr>
        <p:spPr>
          <a:xfrm flipV="1">
            <a:off x="6914305" y="2378826"/>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EB870F5-0E47-04AD-CAA9-2186FAF19256}"/>
              </a:ext>
            </a:extLst>
          </p:cNvPr>
          <p:cNvSpPr/>
          <p:nvPr/>
        </p:nvSpPr>
        <p:spPr>
          <a:xfrm>
            <a:off x="8921600" y="2078551"/>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95EB8B-E77F-A4A2-245C-1578B4509315}"/>
                  </a:ext>
                </a:extLst>
              </p:cNvPr>
              <p:cNvSpPr txBox="1"/>
              <p:nvPr/>
            </p:nvSpPr>
            <p:spPr>
              <a:xfrm>
                <a:off x="8112504" y="2840848"/>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27" name="TextBox 26">
                <a:extLst>
                  <a:ext uri="{FF2B5EF4-FFF2-40B4-BE49-F238E27FC236}">
                    <a16:creationId xmlns:a16="http://schemas.microsoft.com/office/drawing/2014/main" id="{3495EB8B-E77F-A4A2-245C-1578B4509315}"/>
                  </a:ext>
                </a:extLst>
              </p:cNvPr>
              <p:cNvSpPr txBox="1">
                <a:spLocks noRot="1" noChangeAspect="1" noMove="1" noResize="1" noEditPoints="1" noAdjustHandles="1" noChangeArrowheads="1" noChangeShapeType="1" noTextEdit="1"/>
              </p:cNvSpPr>
              <p:nvPr/>
            </p:nvSpPr>
            <p:spPr>
              <a:xfrm>
                <a:off x="8112504" y="2840848"/>
                <a:ext cx="2049728" cy="369332"/>
              </a:xfrm>
              <a:prstGeom prst="rect">
                <a:avLst/>
              </a:prstGeom>
              <a:blipFill>
                <a:blip r:embed="rId4"/>
                <a:stretch>
                  <a:fillRect l="-2454" t="-6667" b="-26667"/>
                </a:stretch>
              </a:blipFill>
            </p:spPr>
            <p:txBody>
              <a:bodyPr/>
              <a:lstStyle/>
              <a:p>
                <a:r>
                  <a:rPr lang="en-US">
                    <a:noFill/>
                  </a:rPr>
                  <a:t> </a:t>
                </a:r>
              </a:p>
            </p:txBody>
          </p:sp>
        </mc:Fallback>
      </mc:AlternateContent>
      <p:cxnSp>
        <p:nvCxnSpPr>
          <p:cNvPr id="33" name="Elbow Connector 32">
            <a:extLst>
              <a:ext uri="{FF2B5EF4-FFF2-40B4-BE49-F238E27FC236}">
                <a16:creationId xmlns:a16="http://schemas.microsoft.com/office/drawing/2014/main" id="{9D251DD5-3822-88D0-D180-425FFBAE80C5}"/>
              </a:ext>
            </a:extLst>
          </p:cNvPr>
          <p:cNvCxnSpPr>
            <a:stCxn id="21" idx="0"/>
            <a:endCxn id="26" idx="0"/>
          </p:cNvCxnSpPr>
          <p:nvPr/>
        </p:nvCxnSpPr>
        <p:spPr>
          <a:xfrm rot="5400000" flipH="1" flipV="1">
            <a:off x="7912697" y="794867"/>
            <a:ext cx="10513" cy="2577882"/>
          </a:xfrm>
          <a:prstGeom prst="bentConnector3">
            <a:avLst>
              <a:gd name="adj1" fmla="val 227445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295089D-275D-9780-95AD-65D618276381}"/>
              </a:ext>
            </a:extLst>
          </p:cNvPr>
          <p:cNvSpPr txBox="1"/>
          <p:nvPr/>
        </p:nvSpPr>
        <p:spPr>
          <a:xfrm>
            <a:off x="6714546" y="1274261"/>
            <a:ext cx="2422822" cy="584775"/>
          </a:xfrm>
          <a:prstGeom prst="rect">
            <a:avLst/>
          </a:prstGeom>
          <a:noFill/>
        </p:spPr>
        <p:txBody>
          <a:bodyPr wrap="square" rtlCol="0">
            <a:spAutoFit/>
          </a:bodyPr>
          <a:lstStyle/>
          <a:p>
            <a:pPr algn="ctr"/>
            <a:r>
              <a:rPr lang="en-US" dirty="0">
                <a:solidFill>
                  <a:schemeClr val="accent1"/>
                </a:solidFill>
              </a:rPr>
              <a:t>Difference</a:t>
            </a:r>
          </a:p>
          <a:p>
            <a:pPr algn="ctr"/>
            <a:r>
              <a:rPr lang="en-US" sz="1400" dirty="0">
                <a:solidFill>
                  <a:schemeClr val="accent1"/>
                </a:solidFill>
              </a:rPr>
              <a:t>i.e., error of model output</a:t>
            </a:r>
          </a:p>
        </p:txBody>
      </p:sp>
      <p:cxnSp>
        <p:nvCxnSpPr>
          <p:cNvPr id="3" name="Straight Connector 2">
            <a:extLst>
              <a:ext uri="{FF2B5EF4-FFF2-40B4-BE49-F238E27FC236}">
                <a16:creationId xmlns:a16="http://schemas.microsoft.com/office/drawing/2014/main" id="{38AD3C86-589B-235F-8659-79CADFC7A646}"/>
              </a:ext>
            </a:extLst>
          </p:cNvPr>
          <p:cNvCxnSpPr>
            <a:cxnSpLocks/>
          </p:cNvCxnSpPr>
          <p:nvPr/>
        </p:nvCxnSpPr>
        <p:spPr>
          <a:xfrm>
            <a:off x="316444" y="3461658"/>
            <a:ext cx="11286561"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3483D9E-DB3E-B328-34BE-0C534D3E69FA}"/>
              </a:ext>
            </a:extLst>
          </p:cNvPr>
          <p:cNvSpPr txBox="1"/>
          <p:nvPr/>
        </p:nvSpPr>
        <p:spPr>
          <a:xfrm>
            <a:off x="1590054" y="4225949"/>
            <a:ext cx="1415617" cy="369332"/>
          </a:xfrm>
          <a:prstGeom prst="rect">
            <a:avLst/>
          </a:prstGeom>
          <a:noFill/>
        </p:spPr>
        <p:txBody>
          <a:bodyPr wrap="square" rtlCol="0">
            <a:spAutoFit/>
          </a:bodyPr>
          <a:lstStyle/>
          <a:p>
            <a:pPr algn="ctr"/>
            <a:r>
              <a:rPr lang="en-US" dirty="0"/>
              <a:t>Omics data</a:t>
            </a:r>
          </a:p>
        </p:txBody>
      </p:sp>
      <p:sp>
        <p:nvSpPr>
          <p:cNvPr id="11" name="Rectangle 10">
            <a:extLst>
              <a:ext uri="{FF2B5EF4-FFF2-40B4-BE49-F238E27FC236}">
                <a16:creationId xmlns:a16="http://schemas.microsoft.com/office/drawing/2014/main" id="{5B9D4A2D-B410-D20E-54E7-E685A07EEC9C}"/>
              </a:ext>
            </a:extLst>
          </p:cNvPr>
          <p:cNvSpPr/>
          <p:nvPr/>
        </p:nvSpPr>
        <p:spPr>
          <a:xfrm>
            <a:off x="223429" y="4102553"/>
            <a:ext cx="1210589" cy="687657"/>
          </a:xfrm>
          <a:prstGeom prst="rect">
            <a:avLst/>
          </a:prstGeom>
          <a:solidFill>
            <a:srgbClr val="E8B8A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Cell type classification</a:t>
            </a:r>
          </a:p>
        </p:txBody>
      </p:sp>
      <p:sp>
        <p:nvSpPr>
          <p:cNvPr id="13" name="TextBox 12">
            <a:extLst>
              <a:ext uri="{FF2B5EF4-FFF2-40B4-BE49-F238E27FC236}">
                <a16:creationId xmlns:a16="http://schemas.microsoft.com/office/drawing/2014/main" id="{D1817884-7159-B405-7116-B3D1C6495291}"/>
              </a:ext>
            </a:extLst>
          </p:cNvPr>
          <p:cNvSpPr txBox="1"/>
          <p:nvPr/>
        </p:nvSpPr>
        <p:spPr>
          <a:xfrm>
            <a:off x="6029716" y="4118163"/>
            <a:ext cx="1415617" cy="646331"/>
          </a:xfrm>
          <a:prstGeom prst="rect">
            <a:avLst/>
          </a:prstGeom>
          <a:noFill/>
        </p:spPr>
        <p:txBody>
          <a:bodyPr wrap="square" rtlCol="0">
            <a:spAutoFit/>
          </a:bodyPr>
          <a:lstStyle/>
          <a:p>
            <a:pPr algn="ctr"/>
            <a:r>
              <a:rPr lang="en-US" dirty="0"/>
              <a:t>Predicted cell type</a:t>
            </a:r>
          </a:p>
        </p:txBody>
      </p:sp>
      <p:sp>
        <p:nvSpPr>
          <p:cNvPr id="15" name="TextBox 14">
            <a:extLst>
              <a:ext uri="{FF2B5EF4-FFF2-40B4-BE49-F238E27FC236}">
                <a16:creationId xmlns:a16="http://schemas.microsoft.com/office/drawing/2014/main" id="{EFFC8C26-3BE7-E5C5-D016-714BC53A7F1D}"/>
              </a:ext>
            </a:extLst>
          </p:cNvPr>
          <p:cNvSpPr txBox="1"/>
          <p:nvPr/>
        </p:nvSpPr>
        <p:spPr>
          <a:xfrm>
            <a:off x="8473363" y="4118162"/>
            <a:ext cx="1467059" cy="646331"/>
          </a:xfrm>
          <a:prstGeom prst="rect">
            <a:avLst/>
          </a:prstGeom>
          <a:noFill/>
        </p:spPr>
        <p:txBody>
          <a:bodyPr wrap="square" rtlCol="0">
            <a:spAutoFit/>
          </a:bodyPr>
          <a:lstStyle/>
          <a:p>
            <a:pPr algn="ctr"/>
            <a:r>
              <a:rPr lang="en-US" dirty="0"/>
              <a:t>Ground truth cell type</a:t>
            </a:r>
          </a:p>
        </p:txBody>
      </p:sp>
      <p:sp>
        <p:nvSpPr>
          <p:cNvPr id="16" name="TextBox 15">
            <a:extLst>
              <a:ext uri="{FF2B5EF4-FFF2-40B4-BE49-F238E27FC236}">
                <a16:creationId xmlns:a16="http://schemas.microsoft.com/office/drawing/2014/main" id="{FF728BFE-2BAF-6546-324C-D1CAFF50F31B}"/>
              </a:ext>
            </a:extLst>
          </p:cNvPr>
          <p:cNvSpPr txBox="1"/>
          <p:nvPr/>
        </p:nvSpPr>
        <p:spPr>
          <a:xfrm>
            <a:off x="99988" y="3599800"/>
            <a:ext cx="1685077" cy="369332"/>
          </a:xfrm>
          <a:prstGeom prst="rect">
            <a:avLst/>
          </a:prstGeom>
          <a:noFill/>
        </p:spPr>
        <p:txBody>
          <a:bodyPr wrap="none" rtlCol="0">
            <a:spAutoFit/>
          </a:bodyPr>
          <a:lstStyle/>
          <a:p>
            <a:r>
              <a:rPr lang="en-US" dirty="0"/>
              <a:t>Example tasks</a:t>
            </a:r>
          </a:p>
        </p:txBody>
      </p:sp>
      <p:sp>
        <p:nvSpPr>
          <p:cNvPr id="19" name="Rectangle 18">
            <a:extLst>
              <a:ext uri="{FF2B5EF4-FFF2-40B4-BE49-F238E27FC236}">
                <a16:creationId xmlns:a16="http://schemas.microsoft.com/office/drawing/2014/main" id="{AA0DA271-5E2B-A052-8A7A-4F23E955935C}"/>
              </a:ext>
            </a:extLst>
          </p:cNvPr>
          <p:cNvSpPr/>
          <p:nvPr/>
        </p:nvSpPr>
        <p:spPr>
          <a:xfrm>
            <a:off x="223428" y="5341978"/>
            <a:ext cx="1210589" cy="687657"/>
          </a:xfrm>
          <a:prstGeom prst="rect">
            <a:avLst/>
          </a:prstGeom>
          <a:solidFill>
            <a:srgbClr val="E8B8AE"/>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Data simulation</a:t>
            </a:r>
          </a:p>
        </p:txBody>
      </p:sp>
      <p:sp>
        <p:nvSpPr>
          <p:cNvPr id="20" name="TextBox 19">
            <a:extLst>
              <a:ext uri="{FF2B5EF4-FFF2-40B4-BE49-F238E27FC236}">
                <a16:creationId xmlns:a16="http://schemas.microsoft.com/office/drawing/2014/main" id="{E082F7B6-BE25-1455-9916-B2AEBA17899B}"/>
              </a:ext>
            </a:extLst>
          </p:cNvPr>
          <p:cNvSpPr txBox="1"/>
          <p:nvPr/>
        </p:nvSpPr>
        <p:spPr>
          <a:xfrm>
            <a:off x="1605986" y="5434328"/>
            <a:ext cx="1415617" cy="369332"/>
          </a:xfrm>
          <a:prstGeom prst="rect">
            <a:avLst/>
          </a:prstGeom>
          <a:noFill/>
        </p:spPr>
        <p:txBody>
          <a:bodyPr wrap="square" rtlCol="0">
            <a:spAutoFit/>
          </a:bodyPr>
          <a:lstStyle/>
          <a:p>
            <a:pPr algn="ctr"/>
            <a:r>
              <a:rPr lang="en-US" dirty="0"/>
              <a:t>Omics data</a:t>
            </a:r>
          </a:p>
        </p:txBody>
      </p:sp>
      <p:sp>
        <p:nvSpPr>
          <p:cNvPr id="23" name="TextBox 22">
            <a:extLst>
              <a:ext uri="{FF2B5EF4-FFF2-40B4-BE49-F238E27FC236}">
                <a16:creationId xmlns:a16="http://schemas.microsoft.com/office/drawing/2014/main" id="{CFCE95B9-102A-E916-61B5-C7C49E4244CB}"/>
              </a:ext>
            </a:extLst>
          </p:cNvPr>
          <p:cNvSpPr txBox="1"/>
          <p:nvPr/>
        </p:nvSpPr>
        <p:spPr>
          <a:xfrm>
            <a:off x="6006737" y="5295828"/>
            <a:ext cx="1415617" cy="646331"/>
          </a:xfrm>
          <a:prstGeom prst="rect">
            <a:avLst/>
          </a:prstGeom>
          <a:noFill/>
        </p:spPr>
        <p:txBody>
          <a:bodyPr wrap="square" rtlCol="0">
            <a:spAutoFit/>
          </a:bodyPr>
          <a:lstStyle/>
          <a:p>
            <a:pPr algn="ctr"/>
            <a:r>
              <a:rPr lang="en-US" dirty="0"/>
              <a:t>Simulated omics data</a:t>
            </a:r>
          </a:p>
        </p:txBody>
      </p:sp>
      <p:sp>
        <p:nvSpPr>
          <p:cNvPr id="24" name="TextBox 23">
            <a:extLst>
              <a:ext uri="{FF2B5EF4-FFF2-40B4-BE49-F238E27FC236}">
                <a16:creationId xmlns:a16="http://schemas.microsoft.com/office/drawing/2014/main" id="{16D841EF-22D5-53F6-DBA6-9D0BB71DD9C9}"/>
              </a:ext>
            </a:extLst>
          </p:cNvPr>
          <p:cNvSpPr txBox="1"/>
          <p:nvPr/>
        </p:nvSpPr>
        <p:spPr>
          <a:xfrm>
            <a:off x="8473363" y="5299954"/>
            <a:ext cx="1415617" cy="646331"/>
          </a:xfrm>
          <a:prstGeom prst="rect">
            <a:avLst/>
          </a:prstGeom>
          <a:noFill/>
        </p:spPr>
        <p:txBody>
          <a:bodyPr wrap="square" rtlCol="0">
            <a:spAutoFit/>
          </a:bodyPr>
          <a:lstStyle/>
          <a:p>
            <a:pPr algn="ctr"/>
            <a:r>
              <a:rPr lang="en-US" dirty="0"/>
              <a:t>Real</a:t>
            </a:r>
          </a:p>
          <a:p>
            <a:pPr algn="ctr"/>
            <a:r>
              <a:rPr lang="en-US" dirty="0"/>
              <a:t> omics data</a:t>
            </a:r>
          </a:p>
        </p:txBody>
      </p:sp>
      <p:sp>
        <p:nvSpPr>
          <p:cNvPr id="28" name="TextBox 27">
            <a:extLst>
              <a:ext uri="{FF2B5EF4-FFF2-40B4-BE49-F238E27FC236}">
                <a16:creationId xmlns:a16="http://schemas.microsoft.com/office/drawing/2014/main" id="{6B39EA9B-50BA-18F3-1642-00A49535060A}"/>
              </a:ext>
            </a:extLst>
          </p:cNvPr>
          <p:cNvSpPr txBox="1"/>
          <p:nvPr/>
        </p:nvSpPr>
        <p:spPr>
          <a:xfrm>
            <a:off x="474243" y="975226"/>
            <a:ext cx="5485481" cy="954107"/>
          </a:xfrm>
          <a:prstGeom prst="rect">
            <a:avLst/>
          </a:prstGeom>
          <a:noFill/>
        </p:spPr>
        <p:txBody>
          <a:bodyPr wrap="square">
            <a:spAutoFit/>
          </a:bodyPr>
          <a:lstStyle/>
          <a:p>
            <a:r>
              <a:rPr lang="en-US" sz="1400" b="1" dirty="0"/>
              <a:t>Neural network training </a:t>
            </a:r>
            <a:r>
              <a:rPr lang="en-US" sz="1400" dirty="0"/>
              <a:t>is the process of </a:t>
            </a:r>
            <a:r>
              <a:rPr lang="en-AU" sz="1400" dirty="0">
                <a:solidFill>
                  <a:schemeClr val="tx1"/>
                </a:solidFill>
                <a:highlight>
                  <a:srgbClr val="FFFFFF"/>
                </a:highlight>
                <a:latin typeface="Helvetica Neue" panose="02000503000000020004" pitchFamily="2" charset="0"/>
              </a:rPr>
              <a:t>f</a:t>
            </a:r>
            <a:r>
              <a:rPr lang="en-AU" sz="1400" b="0" i="0" dirty="0">
                <a:solidFill>
                  <a:schemeClr val="tx1"/>
                </a:solidFill>
                <a:effectLst/>
                <a:highlight>
                  <a:srgbClr val="FFFFFF"/>
                </a:highlight>
                <a:latin typeface="Helvetica Neue" panose="02000503000000020004" pitchFamily="2" charset="0"/>
              </a:rPr>
              <a:t>ind neural network parameters (e.g., weights) that minimize the error of the model output on the training dataset</a:t>
            </a:r>
            <a:endParaRPr lang="en-US" sz="1400" dirty="0">
              <a:solidFill>
                <a:schemeClr val="tx1"/>
              </a:solidFill>
            </a:endParaRPr>
          </a:p>
          <a:p>
            <a:r>
              <a:rPr lang="en-US" sz="1400" dirty="0"/>
              <a:t> </a:t>
            </a:r>
          </a:p>
        </p:txBody>
      </p:sp>
      <p:sp>
        <p:nvSpPr>
          <p:cNvPr id="31" name="Rectangle 30">
            <a:extLst>
              <a:ext uri="{FF2B5EF4-FFF2-40B4-BE49-F238E27FC236}">
                <a16:creationId xmlns:a16="http://schemas.microsoft.com/office/drawing/2014/main" id="{96570980-EBA5-C58F-4AC6-77DD78E2B1D2}"/>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1">
            <a:extLst>
              <a:ext uri="{FF2B5EF4-FFF2-40B4-BE49-F238E27FC236}">
                <a16:creationId xmlns:a16="http://schemas.microsoft.com/office/drawing/2014/main" id="{ED1E3D11-8E86-8464-7E31-17082E9F38B2}"/>
              </a:ext>
            </a:extLst>
          </p:cNvPr>
          <p:cNvSpPr txBox="1">
            <a:spLocks/>
          </p:cNvSpPr>
          <p:nvPr/>
        </p:nvSpPr>
        <p:spPr>
          <a:xfrm>
            <a:off x="171478" y="-25638"/>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How to Train a Deep Neural Network</a:t>
            </a:r>
            <a:endParaRPr lang="en-US" dirty="0">
              <a:solidFill>
                <a:schemeClr val="bg1"/>
              </a:solidFill>
            </a:endParaRPr>
          </a:p>
        </p:txBody>
      </p:sp>
    </p:spTree>
    <p:extLst>
      <p:ext uri="{BB962C8B-B14F-4D97-AF65-F5344CB8AC3E}">
        <p14:creationId xmlns:p14="http://schemas.microsoft.com/office/powerpoint/2010/main" val="1579331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48B27FC-633A-B623-DCAB-EAE69F1E7D66}"/>
              </a:ext>
            </a:extLst>
          </p:cNvPr>
          <p:cNvSpPr/>
          <p:nvPr/>
        </p:nvSpPr>
        <p:spPr>
          <a:xfrm>
            <a:off x="2035362" y="2085574"/>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0C0E4C-CEB6-3F2C-BADF-1F58CFFB1842}"/>
                  </a:ext>
                </a:extLst>
              </p:cNvPr>
              <p:cNvSpPr txBox="1"/>
              <p:nvPr/>
            </p:nvSpPr>
            <p:spPr>
              <a:xfrm>
                <a:off x="1797154" y="2840848"/>
                <a:ext cx="892167" cy="369332"/>
              </a:xfrm>
              <a:prstGeom prst="rect">
                <a:avLst/>
              </a:prstGeom>
              <a:noFill/>
            </p:spPr>
            <p:txBody>
              <a:bodyPr wrap="none" rtlCol="0">
                <a:spAutoFit/>
              </a:bodyPr>
              <a:lstStyle/>
              <a:p>
                <a:r>
                  <a:rPr lang="en-US" dirty="0"/>
                  <a:t>Input </a:t>
                </a:r>
                <a14:m>
                  <m:oMath xmlns:m="http://schemas.openxmlformats.org/officeDocument/2006/math">
                    <m:r>
                      <a:rPr lang="en-AU" b="0" i="1" smtClean="0">
                        <a:latin typeface="Cambria Math" panose="02040503050406030204" pitchFamily="18" charset="0"/>
                      </a:rPr>
                      <m:t>𝑥</m:t>
                    </m:r>
                  </m:oMath>
                </a14:m>
                <a:endParaRPr lang="en-US" dirty="0"/>
              </a:p>
            </p:txBody>
          </p:sp>
        </mc:Choice>
        <mc:Fallback xmlns="">
          <p:sp>
            <p:nvSpPr>
              <p:cNvPr id="7" name="TextBox 6">
                <a:extLst>
                  <a:ext uri="{FF2B5EF4-FFF2-40B4-BE49-F238E27FC236}">
                    <a16:creationId xmlns:a16="http://schemas.microsoft.com/office/drawing/2014/main" id="{1A0C0E4C-CEB6-3F2C-BADF-1F58CFFB1842}"/>
                  </a:ext>
                </a:extLst>
              </p:cNvPr>
              <p:cNvSpPr txBox="1">
                <a:spLocks noRot="1" noChangeAspect="1" noMove="1" noResize="1" noEditPoints="1" noAdjustHandles="1" noChangeArrowheads="1" noChangeShapeType="1" noTextEdit="1"/>
              </p:cNvSpPr>
              <p:nvPr/>
            </p:nvSpPr>
            <p:spPr>
              <a:xfrm>
                <a:off x="1797154" y="2840848"/>
                <a:ext cx="892167" cy="369332"/>
              </a:xfrm>
              <a:prstGeom prst="rect">
                <a:avLst/>
              </a:prstGeom>
              <a:blipFill>
                <a:blip r:embed="rId2"/>
                <a:stretch>
                  <a:fillRect l="-5634" t="-6667" b="-26667"/>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D1EABE23-4D82-E57C-E010-C5029D5833C7}"/>
              </a:ext>
            </a:extLst>
          </p:cNvPr>
          <p:cNvSpPr/>
          <p:nvPr/>
        </p:nvSpPr>
        <p:spPr>
          <a:xfrm>
            <a:off x="3279228" y="1895787"/>
            <a:ext cx="2236625" cy="945061"/>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407A1B-AC38-6D0D-7254-E8EC8A90EFB7}"/>
              </a:ext>
            </a:extLst>
          </p:cNvPr>
          <p:cNvSpPr/>
          <p:nvPr/>
        </p:nvSpPr>
        <p:spPr>
          <a:xfrm>
            <a:off x="3520967" y="2186151"/>
            <a:ext cx="751020" cy="39939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Weights</a:t>
            </a:r>
          </a:p>
          <a:p>
            <a:pPr algn="ctr"/>
            <a:r>
              <a:rPr lang="en-US" sz="1200" b="1" dirty="0">
                <a:solidFill>
                  <a:schemeClr val="tx1"/>
                </a:solidFill>
              </a:rPr>
              <a:t>?</a:t>
            </a:r>
          </a:p>
        </p:txBody>
      </p:sp>
      <p:sp>
        <p:nvSpPr>
          <p:cNvPr id="10" name="Rectangle 9">
            <a:extLst>
              <a:ext uri="{FF2B5EF4-FFF2-40B4-BE49-F238E27FC236}">
                <a16:creationId xmlns:a16="http://schemas.microsoft.com/office/drawing/2014/main" id="{3969CB02-4065-2E56-259C-B46C4710B5B0}"/>
              </a:ext>
            </a:extLst>
          </p:cNvPr>
          <p:cNvSpPr/>
          <p:nvPr/>
        </p:nvSpPr>
        <p:spPr>
          <a:xfrm>
            <a:off x="4562845" y="2186150"/>
            <a:ext cx="751020" cy="399393"/>
          </a:xfrm>
          <a:prstGeom prst="rect">
            <a:avLst/>
          </a:prstGeom>
          <a:solidFill>
            <a:srgbClr val="FDDA7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Biases</a:t>
            </a:r>
          </a:p>
          <a:p>
            <a:pPr algn="ctr"/>
            <a:r>
              <a:rPr lang="en-US" sz="1200" b="1" dirty="0">
                <a:solidFill>
                  <a:schemeClr val="tx1"/>
                </a:solidFill>
              </a:rPr>
              <a:t>?</a:t>
            </a:r>
          </a:p>
        </p:txBody>
      </p:sp>
      <p:cxnSp>
        <p:nvCxnSpPr>
          <p:cNvPr id="12" name="Straight Connector 11">
            <a:extLst>
              <a:ext uri="{FF2B5EF4-FFF2-40B4-BE49-F238E27FC236}">
                <a16:creationId xmlns:a16="http://schemas.microsoft.com/office/drawing/2014/main" id="{DF8D38A4-348E-AB58-3426-B698EF93CDAE}"/>
              </a:ext>
            </a:extLst>
          </p:cNvPr>
          <p:cNvCxnSpPr>
            <a:stCxn id="6" idx="6"/>
            <a:endCxn id="9" idx="1"/>
          </p:cNvCxnSpPr>
          <p:nvPr/>
        </p:nvCxnSpPr>
        <p:spPr>
          <a:xfrm>
            <a:off x="2605947" y="2385848"/>
            <a:ext cx="9150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05A02-2797-C206-B75F-5CAA26C7E2AA}"/>
              </a:ext>
            </a:extLst>
          </p:cNvPr>
          <p:cNvCxnSpPr>
            <a:cxnSpLocks/>
            <a:stCxn id="9" idx="3"/>
            <a:endCxn id="10" idx="1"/>
          </p:cNvCxnSpPr>
          <p:nvPr/>
        </p:nvCxnSpPr>
        <p:spPr>
          <a:xfrm flipV="1">
            <a:off x="4271987" y="2385847"/>
            <a:ext cx="290858" cy="1"/>
          </a:xfrm>
          <a:prstGeom prst="line">
            <a:avLst/>
          </a:prstGeom>
          <a:ln w="1905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2AB9ACF-E6B4-E789-96D2-9357D34FBC47}"/>
              </a:ext>
            </a:extLst>
          </p:cNvPr>
          <p:cNvSpPr txBox="1"/>
          <p:nvPr/>
        </p:nvSpPr>
        <p:spPr>
          <a:xfrm>
            <a:off x="3472285" y="2844695"/>
            <a:ext cx="1890261" cy="369332"/>
          </a:xfrm>
          <a:prstGeom prst="rect">
            <a:avLst/>
          </a:prstGeom>
          <a:noFill/>
        </p:spPr>
        <p:txBody>
          <a:bodyPr wrap="none" rtlCol="0">
            <a:spAutoFit/>
          </a:bodyPr>
          <a:lstStyle/>
          <a:p>
            <a:r>
              <a:rPr lang="en-US" dirty="0"/>
              <a:t>Neural Networks</a:t>
            </a:r>
          </a:p>
        </p:txBody>
      </p:sp>
      <p:cxnSp>
        <p:nvCxnSpPr>
          <p:cNvPr id="18" name="Straight Connector 17">
            <a:extLst>
              <a:ext uri="{FF2B5EF4-FFF2-40B4-BE49-F238E27FC236}">
                <a16:creationId xmlns:a16="http://schemas.microsoft.com/office/drawing/2014/main" id="{870C167C-F35B-4ECD-36C2-669A6B5874C9}"/>
              </a:ext>
            </a:extLst>
          </p:cNvPr>
          <p:cNvCxnSpPr>
            <a:cxnSpLocks/>
            <a:stCxn id="10" idx="3"/>
            <a:endCxn id="21" idx="2"/>
          </p:cNvCxnSpPr>
          <p:nvPr/>
        </p:nvCxnSpPr>
        <p:spPr>
          <a:xfrm>
            <a:off x="5313865" y="2385847"/>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B46D4196-0792-0DBF-4B5E-94711833FEDF}"/>
              </a:ext>
            </a:extLst>
          </p:cNvPr>
          <p:cNvSpPr/>
          <p:nvPr/>
        </p:nvSpPr>
        <p:spPr>
          <a:xfrm>
            <a:off x="6343718" y="2089064"/>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7F422A-39EE-BA74-26F0-C3C6D7EC8019}"/>
                  </a:ext>
                </a:extLst>
              </p:cNvPr>
              <p:cNvSpPr txBox="1"/>
              <p:nvPr/>
            </p:nvSpPr>
            <p:spPr>
              <a:xfrm>
                <a:off x="5708910" y="2844695"/>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22" name="TextBox 21">
                <a:extLst>
                  <a:ext uri="{FF2B5EF4-FFF2-40B4-BE49-F238E27FC236}">
                    <a16:creationId xmlns:a16="http://schemas.microsoft.com/office/drawing/2014/main" id="{5E7F422A-39EE-BA74-26F0-C3C6D7EC8019}"/>
                  </a:ext>
                </a:extLst>
              </p:cNvPr>
              <p:cNvSpPr txBox="1">
                <a:spLocks noRot="1" noChangeAspect="1" noMove="1" noResize="1" noEditPoints="1" noAdjustHandles="1" noChangeArrowheads="1" noChangeShapeType="1" noTextEdit="1"/>
              </p:cNvSpPr>
              <p:nvPr/>
            </p:nvSpPr>
            <p:spPr>
              <a:xfrm>
                <a:off x="5708910" y="2844695"/>
                <a:ext cx="2057230" cy="369332"/>
              </a:xfrm>
              <a:prstGeom prst="rect">
                <a:avLst/>
              </a:prstGeom>
              <a:blipFill>
                <a:blip r:embed="rId3"/>
                <a:stretch>
                  <a:fillRect l="-2454" t="-10345" b="-2758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F575646E-7E38-E052-E2C6-3FF92C011FA1}"/>
              </a:ext>
            </a:extLst>
          </p:cNvPr>
          <p:cNvCxnSpPr>
            <a:cxnSpLocks/>
            <a:stCxn id="21" idx="6"/>
            <a:endCxn id="26" idx="2"/>
          </p:cNvCxnSpPr>
          <p:nvPr/>
        </p:nvCxnSpPr>
        <p:spPr>
          <a:xfrm flipV="1">
            <a:off x="6914305" y="2378826"/>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EB870F5-0E47-04AD-CAA9-2186FAF19256}"/>
              </a:ext>
            </a:extLst>
          </p:cNvPr>
          <p:cNvSpPr/>
          <p:nvPr/>
        </p:nvSpPr>
        <p:spPr>
          <a:xfrm>
            <a:off x="8921600" y="2078551"/>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95EB8B-E77F-A4A2-245C-1578B4509315}"/>
                  </a:ext>
                </a:extLst>
              </p:cNvPr>
              <p:cNvSpPr txBox="1"/>
              <p:nvPr/>
            </p:nvSpPr>
            <p:spPr>
              <a:xfrm>
                <a:off x="8112504" y="2840848"/>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27" name="TextBox 26">
                <a:extLst>
                  <a:ext uri="{FF2B5EF4-FFF2-40B4-BE49-F238E27FC236}">
                    <a16:creationId xmlns:a16="http://schemas.microsoft.com/office/drawing/2014/main" id="{3495EB8B-E77F-A4A2-245C-1578B4509315}"/>
                  </a:ext>
                </a:extLst>
              </p:cNvPr>
              <p:cNvSpPr txBox="1">
                <a:spLocks noRot="1" noChangeAspect="1" noMove="1" noResize="1" noEditPoints="1" noAdjustHandles="1" noChangeArrowheads="1" noChangeShapeType="1" noTextEdit="1"/>
              </p:cNvSpPr>
              <p:nvPr/>
            </p:nvSpPr>
            <p:spPr>
              <a:xfrm>
                <a:off x="8112504" y="2840848"/>
                <a:ext cx="2049728" cy="369332"/>
              </a:xfrm>
              <a:prstGeom prst="rect">
                <a:avLst/>
              </a:prstGeom>
              <a:blipFill>
                <a:blip r:embed="rId4"/>
                <a:stretch>
                  <a:fillRect l="-245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3C2900-27F6-6262-8D09-1C6851D65745}"/>
                  </a:ext>
                </a:extLst>
              </p:cNvPr>
              <p:cNvSpPr txBox="1"/>
              <p:nvPr/>
            </p:nvSpPr>
            <p:spPr>
              <a:xfrm>
                <a:off x="6939959" y="1481541"/>
                <a:ext cx="1955985" cy="369332"/>
              </a:xfrm>
              <a:prstGeom prst="rect">
                <a:avLst/>
              </a:prstGeom>
              <a:noFill/>
              <a:ln>
                <a:noFill/>
              </a:ln>
            </p:spPr>
            <p:txBody>
              <a:bodyPr wrap="none" rtlCol="0">
                <a:spAutoFit/>
              </a:bodyPr>
              <a:lstStyle/>
              <a:p>
                <a:r>
                  <a:rPr lang="en-US" b="1" dirty="0">
                    <a:solidFill>
                      <a:srgbClr val="FF0000"/>
                    </a:solidFill>
                  </a:rPr>
                  <a:t>Loss Function </a:t>
                </a:r>
                <a14:m>
                  <m:oMath xmlns:m="http://schemas.openxmlformats.org/officeDocument/2006/math">
                    <m:r>
                      <a:rPr lang="en-AU" b="1" i="1" smtClean="0">
                        <a:solidFill>
                          <a:srgbClr val="FF0000"/>
                        </a:solidFill>
                        <a:latin typeface="Cambria Math" panose="02040503050406030204" pitchFamily="18" charset="0"/>
                      </a:rPr>
                      <m:t>𝑳</m:t>
                    </m:r>
                  </m:oMath>
                </a14:m>
                <a:endParaRPr lang="en-US" b="1" dirty="0">
                  <a:solidFill>
                    <a:srgbClr val="FF0000"/>
                  </a:solidFill>
                </a:endParaRPr>
              </a:p>
            </p:txBody>
          </p:sp>
        </mc:Choice>
        <mc:Fallback xmlns="">
          <p:sp>
            <p:nvSpPr>
              <p:cNvPr id="29" name="TextBox 28">
                <a:extLst>
                  <a:ext uri="{FF2B5EF4-FFF2-40B4-BE49-F238E27FC236}">
                    <a16:creationId xmlns:a16="http://schemas.microsoft.com/office/drawing/2014/main" id="{223C2900-27F6-6262-8D09-1C6851D65745}"/>
                  </a:ext>
                </a:extLst>
              </p:cNvPr>
              <p:cNvSpPr txBox="1">
                <a:spLocks noRot="1" noChangeAspect="1" noMove="1" noResize="1" noEditPoints="1" noAdjustHandles="1" noChangeArrowheads="1" noChangeShapeType="1" noTextEdit="1"/>
              </p:cNvSpPr>
              <p:nvPr/>
            </p:nvSpPr>
            <p:spPr>
              <a:xfrm>
                <a:off x="6939959" y="1481541"/>
                <a:ext cx="1955985" cy="369332"/>
              </a:xfrm>
              <a:prstGeom prst="rect">
                <a:avLst/>
              </a:prstGeom>
              <a:blipFill>
                <a:blip r:embed="rId5"/>
                <a:stretch>
                  <a:fillRect l="-2581" t="-6667" b="-2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2643C10-4638-3EC8-31B3-3B8ABC73F2D1}"/>
                  </a:ext>
                </a:extLst>
              </p:cNvPr>
              <p:cNvSpPr txBox="1"/>
              <p:nvPr/>
            </p:nvSpPr>
            <p:spPr>
              <a:xfrm>
                <a:off x="3063457" y="3752348"/>
                <a:ext cx="5878145" cy="923330"/>
              </a:xfrm>
              <a:prstGeom prst="rect">
                <a:avLst/>
              </a:prstGeom>
              <a:noFill/>
            </p:spPr>
            <p:txBody>
              <a:bodyPr wrap="square" rtlCol="0">
                <a:spAutoFit/>
              </a:bodyPr>
              <a:lstStyle/>
              <a:p>
                <a:r>
                  <a:rPr lang="en-US" b="1" dirty="0">
                    <a:solidFill>
                      <a:srgbClr val="FF0000"/>
                    </a:solidFill>
                  </a:rPr>
                  <a:t>Loss Function </a:t>
                </a:r>
                <a14:m>
                  <m:oMath xmlns:m="http://schemas.openxmlformats.org/officeDocument/2006/math">
                    <m:r>
                      <a:rPr lang="en-AU" b="1" i="1" smtClean="0">
                        <a:solidFill>
                          <a:srgbClr val="FF0000"/>
                        </a:solidFill>
                        <a:latin typeface="Cambria Math" panose="02040503050406030204" pitchFamily="18" charset="0"/>
                      </a:rPr>
                      <m:t>𝑳</m:t>
                    </m:r>
                    <m:r>
                      <a:rPr lang="en-AU" b="0" i="1" smtClean="0">
                        <a:solidFill>
                          <a:srgbClr val="FF0000"/>
                        </a:solidFill>
                        <a:latin typeface="Cambria Math" panose="02040503050406030204" pitchFamily="18" charset="0"/>
                      </a:rPr>
                      <m:t>(</m:t>
                    </m:r>
                    <m:r>
                      <a:rPr lang="en-AU" b="0" i="1" smtClean="0">
                        <a:latin typeface="Cambria Math" panose="02040503050406030204" pitchFamily="18" charset="0"/>
                      </a:rPr>
                      <m:t>𝑜</m:t>
                    </m:r>
                    <m:r>
                      <a:rPr lang="en-AU" b="0" i="1" smtClean="0">
                        <a:latin typeface="Cambria Math" panose="02040503050406030204" pitchFamily="18" charset="0"/>
                      </a:rPr>
                      <m:t>,</m:t>
                    </m:r>
                    <m:r>
                      <a:rPr lang="en-AU" b="0" i="1" smtClean="0">
                        <a:latin typeface="Cambria Math" panose="02040503050406030204" pitchFamily="18" charset="0"/>
                      </a:rPr>
                      <m:t>𝑦</m:t>
                    </m:r>
                    <m:r>
                      <a:rPr lang="en-AU" b="0" i="1" smtClean="0">
                        <a:solidFill>
                          <a:srgbClr val="FF0000"/>
                        </a:solidFill>
                        <a:latin typeface="Cambria Math" panose="02040503050406030204" pitchFamily="18" charset="0"/>
                      </a:rPr>
                      <m:t>)</m:t>
                    </m:r>
                  </m:oMath>
                </a14:m>
                <a:r>
                  <a:rPr lang="en-US" dirty="0"/>
                  <a:t> quantifies the difference (error) between the predicted output </a:t>
                </a:r>
                <a14:m>
                  <m:oMath xmlns:m="http://schemas.openxmlformats.org/officeDocument/2006/math">
                    <m:r>
                      <a:rPr lang="en-AU" b="0" i="1" smtClean="0">
                        <a:latin typeface="Cambria Math" panose="02040503050406030204" pitchFamily="18" charset="0"/>
                      </a:rPr>
                      <m:t>𝑜</m:t>
                    </m:r>
                  </m:oMath>
                </a14:m>
                <a:r>
                  <a:rPr lang="en-US" dirty="0"/>
                  <a:t> and expected output </a:t>
                </a:r>
                <a14:m>
                  <m:oMath xmlns:m="http://schemas.openxmlformats.org/officeDocument/2006/math">
                    <m:r>
                      <a:rPr lang="en-AU" b="0" i="1" smtClean="0">
                        <a:latin typeface="Cambria Math" panose="02040503050406030204" pitchFamily="18" charset="0"/>
                      </a:rPr>
                      <m:t>𝑦</m:t>
                    </m:r>
                  </m:oMath>
                </a14:m>
                <a:endParaRPr lang="en-US" dirty="0"/>
              </a:p>
              <a:p>
                <a:endParaRPr lang="en-US" b="1" dirty="0"/>
              </a:p>
            </p:txBody>
          </p:sp>
        </mc:Choice>
        <mc:Fallback xmlns="">
          <p:sp>
            <p:nvSpPr>
              <p:cNvPr id="30" name="TextBox 29">
                <a:extLst>
                  <a:ext uri="{FF2B5EF4-FFF2-40B4-BE49-F238E27FC236}">
                    <a16:creationId xmlns:a16="http://schemas.microsoft.com/office/drawing/2014/main" id="{12643C10-4638-3EC8-31B3-3B8ABC73F2D1}"/>
                  </a:ext>
                </a:extLst>
              </p:cNvPr>
              <p:cNvSpPr txBox="1">
                <a:spLocks noRot="1" noChangeAspect="1" noMove="1" noResize="1" noEditPoints="1" noAdjustHandles="1" noChangeArrowheads="1" noChangeShapeType="1" noTextEdit="1"/>
              </p:cNvSpPr>
              <p:nvPr/>
            </p:nvSpPr>
            <p:spPr>
              <a:xfrm>
                <a:off x="3063457" y="3752348"/>
                <a:ext cx="5878145" cy="923330"/>
              </a:xfrm>
              <a:prstGeom prst="rect">
                <a:avLst/>
              </a:prstGeom>
              <a:blipFill>
                <a:blip r:embed="rId6"/>
                <a:stretch>
                  <a:fillRect l="-862" t="-2703"/>
                </a:stretch>
              </a:blipFill>
            </p:spPr>
            <p:txBody>
              <a:bodyPr/>
              <a:lstStyle/>
              <a:p>
                <a:r>
                  <a:rPr lang="en-US">
                    <a:noFill/>
                  </a:rPr>
                  <a:t> </a:t>
                </a:r>
              </a:p>
            </p:txBody>
          </p:sp>
        </mc:Fallback>
      </mc:AlternateContent>
      <p:cxnSp>
        <p:nvCxnSpPr>
          <p:cNvPr id="33" name="Elbow Connector 32">
            <a:extLst>
              <a:ext uri="{FF2B5EF4-FFF2-40B4-BE49-F238E27FC236}">
                <a16:creationId xmlns:a16="http://schemas.microsoft.com/office/drawing/2014/main" id="{9D251DD5-3822-88D0-D180-425FFBAE80C5}"/>
              </a:ext>
            </a:extLst>
          </p:cNvPr>
          <p:cNvCxnSpPr>
            <a:stCxn id="21" idx="0"/>
            <a:endCxn id="26" idx="0"/>
          </p:cNvCxnSpPr>
          <p:nvPr/>
        </p:nvCxnSpPr>
        <p:spPr>
          <a:xfrm rot="5400000" flipH="1" flipV="1">
            <a:off x="7912697" y="794867"/>
            <a:ext cx="10513" cy="2577882"/>
          </a:xfrm>
          <a:prstGeom prst="bentConnector3">
            <a:avLst>
              <a:gd name="adj1" fmla="val 227445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F27BDA9C-9369-EB08-358B-213236CEAFC5}"/>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507642FF-3DE4-8B00-6E0A-3124D2FC8C75}"/>
              </a:ext>
            </a:extLst>
          </p:cNvPr>
          <p:cNvSpPr txBox="1">
            <a:spLocks/>
          </p:cNvSpPr>
          <p:nvPr/>
        </p:nvSpPr>
        <p:spPr>
          <a:xfrm>
            <a:off x="171478" y="-25638"/>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How to Train a Deep Neural Network</a:t>
            </a:r>
            <a:endParaRPr lang="en-US" dirty="0">
              <a:solidFill>
                <a:schemeClr val="bg1"/>
              </a:solidFill>
            </a:endParaRPr>
          </a:p>
        </p:txBody>
      </p:sp>
    </p:spTree>
    <p:extLst>
      <p:ext uri="{BB962C8B-B14F-4D97-AF65-F5344CB8AC3E}">
        <p14:creationId xmlns:p14="http://schemas.microsoft.com/office/powerpoint/2010/main" val="41912880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48B27FC-633A-B623-DCAB-EAE69F1E7D66}"/>
              </a:ext>
            </a:extLst>
          </p:cNvPr>
          <p:cNvSpPr/>
          <p:nvPr/>
        </p:nvSpPr>
        <p:spPr>
          <a:xfrm>
            <a:off x="2035362" y="2085574"/>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0C0E4C-CEB6-3F2C-BADF-1F58CFFB1842}"/>
                  </a:ext>
                </a:extLst>
              </p:cNvPr>
              <p:cNvSpPr txBox="1"/>
              <p:nvPr/>
            </p:nvSpPr>
            <p:spPr>
              <a:xfrm>
                <a:off x="1797154" y="2840848"/>
                <a:ext cx="892167" cy="369332"/>
              </a:xfrm>
              <a:prstGeom prst="rect">
                <a:avLst/>
              </a:prstGeom>
              <a:noFill/>
            </p:spPr>
            <p:txBody>
              <a:bodyPr wrap="none" rtlCol="0">
                <a:spAutoFit/>
              </a:bodyPr>
              <a:lstStyle/>
              <a:p>
                <a:r>
                  <a:rPr lang="en-US" dirty="0"/>
                  <a:t>Input </a:t>
                </a:r>
                <a14:m>
                  <m:oMath xmlns:m="http://schemas.openxmlformats.org/officeDocument/2006/math">
                    <m:r>
                      <a:rPr lang="en-AU" b="0" i="1" smtClean="0">
                        <a:latin typeface="Cambria Math" panose="02040503050406030204" pitchFamily="18" charset="0"/>
                      </a:rPr>
                      <m:t>𝑥</m:t>
                    </m:r>
                  </m:oMath>
                </a14:m>
                <a:endParaRPr lang="en-US" dirty="0"/>
              </a:p>
            </p:txBody>
          </p:sp>
        </mc:Choice>
        <mc:Fallback xmlns="">
          <p:sp>
            <p:nvSpPr>
              <p:cNvPr id="7" name="TextBox 6">
                <a:extLst>
                  <a:ext uri="{FF2B5EF4-FFF2-40B4-BE49-F238E27FC236}">
                    <a16:creationId xmlns:a16="http://schemas.microsoft.com/office/drawing/2014/main" id="{1A0C0E4C-CEB6-3F2C-BADF-1F58CFFB1842}"/>
                  </a:ext>
                </a:extLst>
              </p:cNvPr>
              <p:cNvSpPr txBox="1">
                <a:spLocks noRot="1" noChangeAspect="1" noMove="1" noResize="1" noEditPoints="1" noAdjustHandles="1" noChangeArrowheads="1" noChangeShapeType="1" noTextEdit="1"/>
              </p:cNvSpPr>
              <p:nvPr/>
            </p:nvSpPr>
            <p:spPr>
              <a:xfrm>
                <a:off x="1797154" y="2840848"/>
                <a:ext cx="892167" cy="369332"/>
              </a:xfrm>
              <a:prstGeom prst="rect">
                <a:avLst/>
              </a:prstGeom>
              <a:blipFill>
                <a:blip r:embed="rId2"/>
                <a:stretch>
                  <a:fillRect l="-5634" t="-6667" b="-26667"/>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D1EABE23-4D82-E57C-E010-C5029D5833C7}"/>
              </a:ext>
            </a:extLst>
          </p:cNvPr>
          <p:cNvSpPr/>
          <p:nvPr/>
        </p:nvSpPr>
        <p:spPr>
          <a:xfrm>
            <a:off x="3279228" y="1895787"/>
            <a:ext cx="2236625" cy="945061"/>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407A1B-AC38-6D0D-7254-E8EC8A90EFB7}"/>
              </a:ext>
            </a:extLst>
          </p:cNvPr>
          <p:cNvSpPr/>
          <p:nvPr/>
        </p:nvSpPr>
        <p:spPr>
          <a:xfrm>
            <a:off x="3520967" y="2186151"/>
            <a:ext cx="751020" cy="39939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Weights</a:t>
            </a:r>
          </a:p>
          <a:p>
            <a:pPr algn="ctr"/>
            <a:r>
              <a:rPr lang="en-US" sz="1200" b="1" dirty="0">
                <a:solidFill>
                  <a:schemeClr val="tx1"/>
                </a:solidFill>
              </a:rPr>
              <a:t>?</a:t>
            </a:r>
          </a:p>
        </p:txBody>
      </p:sp>
      <p:sp>
        <p:nvSpPr>
          <p:cNvPr id="10" name="Rectangle 9">
            <a:extLst>
              <a:ext uri="{FF2B5EF4-FFF2-40B4-BE49-F238E27FC236}">
                <a16:creationId xmlns:a16="http://schemas.microsoft.com/office/drawing/2014/main" id="{3969CB02-4065-2E56-259C-B46C4710B5B0}"/>
              </a:ext>
            </a:extLst>
          </p:cNvPr>
          <p:cNvSpPr/>
          <p:nvPr/>
        </p:nvSpPr>
        <p:spPr>
          <a:xfrm>
            <a:off x="4562845" y="2186150"/>
            <a:ext cx="751020" cy="399393"/>
          </a:xfrm>
          <a:prstGeom prst="rect">
            <a:avLst/>
          </a:prstGeom>
          <a:solidFill>
            <a:srgbClr val="FDDA7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Biases</a:t>
            </a:r>
          </a:p>
          <a:p>
            <a:pPr algn="ctr"/>
            <a:r>
              <a:rPr lang="en-US" sz="1200" b="1" dirty="0">
                <a:solidFill>
                  <a:schemeClr val="tx1"/>
                </a:solidFill>
              </a:rPr>
              <a:t>?</a:t>
            </a:r>
          </a:p>
        </p:txBody>
      </p:sp>
      <p:cxnSp>
        <p:nvCxnSpPr>
          <p:cNvPr id="12" name="Straight Connector 11">
            <a:extLst>
              <a:ext uri="{FF2B5EF4-FFF2-40B4-BE49-F238E27FC236}">
                <a16:creationId xmlns:a16="http://schemas.microsoft.com/office/drawing/2014/main" id="{DF8D38A4-348E-AB58-3426-B698EF93CDAE}"/>
              </a:ext>
            </a:extLst>
          </p:cNvPr>
          <p:cNvCxnSpPr>
            <a:stCxn id="6" idx="6"/>
            <a:endCxn id="9" idx="1"/>
          </p:cNvCxnSpPr>
          <p:nvPr/>
        </p:nvCxnSpPr>
        <p:spPr>
          <a:xfrm>
            <a:off x="2605947" y="2385848"/>
            <a:ext cx="9150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05A02-2797-C206-B75F-5CAA26C7E2AA}"/>
              </a:ext>
            </a:extLst>
          </p:cNvPr>
          <p:cNvCxnSpPr>
            <a:cxnSpLocks/>
            <a:stCxn id="9" idx="3"/>
            <a:endCxn id="10" idx="1"/>
          </p:cNvCxnSpPr>
          <p:nvPr/>
        </p:nvCxnSpPr>
        <p:spPr>
          <a:xfrm flipV="1">
            <a:off x="4271987" y="2385847"/>
            <a:ext cx="290858" cy="1"/>
          </a:xfrm>
          <a:prstGeom prst="line">
            <a:avLst/>
          </a:prstGeom>
          <a:ln w="1905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2AB9ACF-E6B4-E789-96D2-9357D34FBC47}"/>
              </a:ext>
            </a:extLst>
          </p:cNvPr>
          <p:cNvSpPr txBox="1"/>
          <p:nvPr/>
        </p:nvSpPr>
        <p:spPr>
          <a:xfrm>
            <a:off x="3472285" y="2844695"/>
            <a:ext cx="1890261" cy="369332"/>
          </a:xfrm>
          <a:prstGeom prst="rect">
            <a:avLst/>
          </a:prstGeom>
          <a:noFill/>
        </p:spPr>
        <p:txBody>
          <a:bodyPr wrap="none" rtlCol="0">
            <a:spAutoFit/>
          </a:bodyPr>
          <a:lstStyle/>
          <a:p>
            <a:r>
              <a:rPr lang="en-US" dirty="0"/>
              <a:t>Neural Networks</a:t>
            </a:r>
          </a:p>
        </p:txBody>
      </p:sp>
      <p:cxnSp>
        <p:nvCxnSpPr>
          <p:cNvPr id="18" name="Straight Connector 17">
            <a:extLst>
              <a:ext uri="{FF2B5EF4-FFF2-40B4-BE49-F238E27FC236}">
                <a16:creationId xmlns:a16="http://schemas.microsoft.com/office/drawing/2014/main" id="{870C167C-F35B-4ECD-36C2-669A6B5874C9}"/>
              </a:ext>
            </a:extLst>
          </p:cNvPr>
          <p:cNvCxnSpPr>
            <a:cxnSpLocks/>
            <a:stCxn id="10" idx="3"/>
            <a:endCxn id="21" idx="2"/>
          </p:cNvCxnSpPr>
          <p:nvPr/>
        </p:nvCxnSpPr>
        <p:spPr>
          <a:xfrm>
            <a:off x="5313865" y="2385847"/>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B46D4196-0792-0DBF-4B5E-94711833FEDF}"/>
              </a:ext>
            </a:extLst>
          </p:cNvPr>
          <p:cNvSpPr/>
          <p:nvPr/>
        </p:nvSpPr>
        <p:spPr>
          <a:xfrm>
            <a:off x="6343718" y="2089064"/>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7F422A-39EE-BA74-26F0-C3C6D7EC8019}"/>
                  </a:ext>
                </a:extLst>
              </p:cNvPr>
              <p:cNvSpPr txBox="1"/>
              <p:nvPr/>
            </p:nvSpPr>
            <p:spPr>
              <a:xfrm>
                <a:off x="5708910" y="2844695"/>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22" name="TextBox 21">
                <a:extLst>
                  <a:ext uri="{FF2B5EF4-FFF2-40B4-BE49-F238E27FC236}">
                    <a16:creationId xmlns:a16="http://schemas.microsoft.com/office/drawing/2014/main" id="{5E7F422A-39EE-BA74-26F0-C3C6D7EC8019}"/>
                  </a:ext>
                </a:extLst>
              </p:cNvPr>
              <p:cNvSpPr txBox="1">
                <a:spLocks noRot="1" noChangeAspect="1" noMove="1" noResize="1" noEditPoints="1" noAdjustHandles="1" noChangeArrowheads="1" noChangeShapeType="1" noTextEdit="1"/>
              </p:cNvSpPr>
              <p:nvPr/>
            </p:nvSpPr>
            <p:spPr>
              <a:xfrm>
                <a:off x="5708910" y="2844695"/>
                <a:ext cx="2057230" cy="369332"/>
              </a:xfrm>
              <a:prstGeom prst="rect">
                <a:avLst/>
              </a:prstGeom>
              <a:blipFill>
                <a:blip r:embed="rId3"/>
                <a:stretch>
                  <a:fillRect l="-2454" t="-10345" b="-2758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F575646E-7E38-E052-E2C6-3FF92C011FA1}"/>
              </a:ext>
            </a:extLst>
          </p:cNvPr>
          <p:cNvCxnSpPr>
            <a:cxnSpLocks/>
            <a:stCxn id="21" idx="6"/>
            <a:endCxn id="26" idx="2"/>
          </p:cNvCxnSpPr>
          <p:nvPr/>
        </p:nvCxnSpPr>
        <p:spPr>
          <a:xfrm flipV="1">
            <a:off x="6914305" y="2378826"/>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EB870F5-0E47-04AD-CAA9-2186FAF19256}"/>
              </a:ext>
            </a:extLst>
          </p:cNvPr>
          <p:cNvSpPr/>
          <p:nvPr/>
        </p:nvSpPr>
        <p:spPr>
          <a:xfrm>
            <a:off x="8921600" y="2078551"/>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95EB8B-E77F-A4A2-245C-1578B4509315}"/>
                  </a:ext>
                </a:extLst>
              </p:cNvPr>
              <p:cNvSpPr txBox="1"/>
              <p:nvPr/>
            </p:nvSpPr>
            <p:spPr>
              <a:xfrm>
                <a:off x="8112504" y="2840848"/>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27" name="TextBox 26">
                <a:extLst>
                  <a:ext uri="{FF2B5EF4-FFF2-40B4-BE49-F238E27FC236}">
                    <a16:creationId xmlns:a16="http://schemas.microsoft.com/office/drawing/2014/main" id="{3495EB8B-E77F-A4A2-245C-1578B4509315}"/>
                  </a:ext>
                </a:extLst>
              </p:cNvPr>
              <p:cNvSpPr txBox="1">
                <a:spLocks noRot="1" noChangeAspect="1" noMove="1" noResize="1" noEditPoints="1" noAdjustHandles="1" noChangeArrowheads="1" noChangeShapeType="1" noTextEdit="1"/>
              </p:cNvSpPr>
              <p:nvPr/>
            </p:nvSpPr>
            <p:spPr>
              <a:xfrm>
                <a:off x="8112504" y="2840848"/>
                <a:ext cx="2049728" cy="369332"/>
              </a:xfrm>
              <a:prstGeom prst="rect">
                <a:avLst/>
              </a:prstGeom>
              <a:blipFill>
                <a:blip r:embed="rId4"/>
                <a:stretch>
                  <a:fillRect l="-245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3C2900-27F6-6262-8D09-1C6851D65745}"/>
                  </a:ext>
                </a:extLst>
              </p:cNvPr>
              <p:cNvSpPr txBox="1"/>
              <p:nvPr/>
            </p:nvSpPr>
            <p:spPr>
              <a:xfrm>
                <a:off x="6939959" y="1481541"/>
                <a:ext cx="1955985" cy="369332"/>
              </a:xfrm>
              <a:prstGeom prst="rect">
                <a:avLst/>
              </a:prstGeom>
              <a:noFill/>
              <a:ln>
                <a:noFill/>
              </a:ln>
            </p:spPr>
            <p:txBody>
              <a:bodyPr wrap="none" rtlCol="0">
                <a:spAutoFit/>
              </a:bodyPr>
              <a:lstStyle/>
              <a:p>
                <a:r>
                  <a:rPr lang="en-US" b="1" dirty="0">
                    <a:solidFill>
                      <a:srgbClr val="FF0000"/>
                    </a:solidFill>
                  </a:rPr>
                  <a:t>Loss Function </a:t>
                </a:r>
                <a14:m>
                  <m:oMath xmlns:m="http://schemas.openxmlformats.org/officeDocument/2006/math">
                    <m:r>
                      <a:rPr lang="en-AU" b="1" i="1" smtClean="0">
                        <a:solidFill>
                          <a:srgbClr val="FF0000"/>
                        </a:solidFill>
                        <a:latin typeface="Cambria Math" panose="02040503050406030204" pitchFamily="18" charset="0"/>
                      </a:rPr>
                      <m:t>𝑳</m:t>
                    </m:r>
                  </m:oMath>
                </a14:m>
                <a:endParaRPr lang="en-US" b="1" dirty="0">
                  <a:solidFill>
                    <a:srgbClr val="FF0000"/>
                  </a:solidFill>
                </a:endParaRPr>
              </a:p>
            </p:txBody>
          </p:sp>
        </mc:Choice>
        <mc:Fallback xmlns="">
          <p:sp>
            <p:nvSpPr>
              <p:cNvPr id="29" name="TextBox 28">
                <a:extLst>
                  <a:ext uri="{FF2B5EF4-FFF2-40B4-BE49-F238E27FC236}">
                    <a16:creationId xmlns:a16="http://schemas.microsoft.com/office/drawing/2014/main" id="{223C2900-27F6-6262-8D09-1C6851D65745}"/>
                  </a:ext>
                </a:extLst>
              </p:cNvPr>
              <p:cNvSpPr txBox="1">
                <a:spLocks noRot="1" noChangeAspect="1" noMove="1" noResize="1" noEditPoints="1" noAdjustHandles="1" noChangeArrowheads="1" noChangeShapeType="1" noTextEdit="1"/>
              </p:cNvSpPr>
              <p:nvPr/>
            </p:nvSpPr>
            <p:spPr>
              <a:xfrm>
                <a:off x="6939959" y="1481541"/>
                <a:ext cx="1955985" cy="369332"/>
              </a:xfrm>
              <a:prstGeom prst="rect">
                <a:avLst/>
              </a:prstGeom>
              <a:blipFill>
                <a:blip r:embed="rId5"/>
                <a:stretch>
                  <a:fillRect l="-2581" t="-6667" b="-26667"/>
                </a:stretch>
              </a:blipFill>
              <a:ln>
                <a:noFill/>
              </a:ln>
            </p:spPr>
            <p:txBody>
              <a:bodyPr/>
              <a:lstStyle/>
              <a:p>
                <a:r>
                  <a:rPr lang="en-US">
                    <a:noFill/>
                  </a:rPr>
                  <a:t> </a:t>
                </a:r>
              </a:p>
            </p:txBody>
          </p:sp>
        </mc:Fallback>
      </mc:AlternateContent>
      <p:cxnSp>
        <p:nvCxnSpPr>
          <p:cNvPr id="33" name="Elbow Connector 32">
            <a:extLst>
              <a:ext uri="{FF2B5EF4-FFF2-40B4-BE49-F238E27FC236}">
                <a16:creationId xmlns:a16="http://schemas.microsoft.com/office/drawing/2014/main" id="{9D251DD5-3822-88D0-D180-425FFBAE80C5}"/>
              </a:ext>
            </a:extLst>
          </p:cNvPr>
          <p:cNvCxnSpPr>
            <a:stCxn id="21" idx="0"/>
            <a:endCxn id="26" idx="0"/>
          </p:cNvCxnSpPr>
          <p:nvPr/>
        </p:nvCxnSpPr>
        <p:spPr>
          <a:xfrm rot="5400000" flipH="1" flipV="1">
            <a:off x="7912697" y="794867"/>
            <a:ext cx="10513" cy="2577882"/>
          </a:xfrm>
          <a:prstGeom prst="bentConnector3">
            <a:avLst>
              <a:gd name="adj1" fmla="val 227445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8532C8-B282-2118-01FD-4941928595AC}"/>
                  </a:ext>
                </a:extLst>
              </p:cNvPr>
              <p:cNvSpPr txBox="1"/>
              <p:nvPr/>
            </p:nvSpPr>
            <p:spPr>
              <a:xfrm>
                <a:off x="3063457" y="3752348"/>
                <a:ext cx="5878145" cy="923330"/>
              </a:xfrm>
              <a:prstGeom prst="rect">
                <a:avLst/>
              </a:prstGeom>
              <a:noFill/>
            </p:spPr>
            <p:txBody>
              <a:bodyPr wrap="square" rtlCol="0">
                <a:spAutoFit/>
              </a:bodyPr>
              <a:lstStyle/>
              <a:p>
                <a:r>
                  <a:rPr lang="en-US" b="1" dirty="0">
                    <a:solidFill>
                      <a:srgbClr val="FF0000"/>
                    </a:solidFill>
                  </a:rPr>
                  <a:t>Loss Function </a:t>
                </a:r>
                <a14:m>
                  <m:oMath xmlns:m="http://schemas.openxmlformats.org/officeDocument/2006/math">
                    <m:r>
                      <a:rPr lang="en-AU" b="1" i="1" smtClean="0">
                        <a:solidFill>
                          <a:srgbClr val="FF0000"/>
                        </a:solidFill>
                        <a:latin typeface="Cambria Math" panose="02040503050406030204" pitchFamily="18" charset="0"/>
                      </a:rPr>
                      <m:t>𝑳</m:t>
                    </m:r>
                    <m:r>
                      <a:rPr lang="en-AU" b="0" i="1" smtClean="0">
                        <a:solidFill>
                          <a:srgbClr val="FF0000"/>
                        </a:solidFill>
                        <a:latin typeface="Cambria Math" panose="02040503050406030204" pitchFamily="18" charset="0"/>
                      </a:rPr>
                      <m:t>(</m:t>
                    </m:r>
                    <m:r>
                      <a:rPr lang="en-AU" b="0" i="1" smtClean="0">
                        <a:latin typeface="Cambria Math" panose="02040503050406030204" pitchFamily="18" charset="0"/>
                      </a:rPr>
                      <m:t>𝑜</m:t>
                    </m:r>
                    <m:r>
                      <a:rPr lang="en-AU" b="0" i="1" smtClean="0">
                        <a:latin typeface="Cambria Math" panose="02040503050406030204" pitchFamily="18" charset="0"/>
                      </a:rPr>
                      <m:t>,</m:t>
                    </m:r>
                    <m:r>
                      <a:rPr lang="en-AU" b="0" i="1" smtClean="0">
                        <a:latin typeface="Cambria Math" panose="02040503050406030204" pitchFamily="18" charset="0"/>
                      </a:rPr>
                      <m:t>𝑦</m:t>
                    </m:r>
                    <m:r>
                      <a:rPr lang="en-AU" b="0" i="1" smtClean="0">
                        <a:solidFill>
                          <a:srgbClr val="FF0000"/>
                        </a:solidFill>
                        <a:latin typeface="Cambria Math" panose="02040503050406030204" pitchFamily="18" charset="0"/>
                      </a:rPr>
                      <m:t>)</m:t>
                    </m:r>
                  </m:oMath>
                </a14:m>
                <a:r>
                  <a:rPr lang="en-US" dirty="0"/>
                  <a:t> quantifies the difference (error) between the predicted output </a:t>
                </a:r>
                <a14:m>
                  <m:oMath xmlns:m="http://schemas.openxmlformats.org/officeDocument/2006/math">
                    <m:r>
                      <a:rPr lang="en-AU" b="0" i="1" smtClean="0">
                        <a:latin typeface="Cambria Math" panose="02040503050406030204" pitchFamily="18" charset="0"/>
                      </a:rPr>
                      <m:t>𝑜</m:t>
                    </m:r>
                  </m:oMath>
                </a14:m>
                <a:r>
                  <a:rPr lang="en-US" dirty="0"/>
                  <a:t> and expected output </a:t>
                </a:r>
                <a14:m>
                  <m:oMath xmlns:m="http://schemas.openxmlformats.org/officeDocument/2006/math">
                    <m:r>
                      <a:rPr lang="en-AU" b="0" i="1" smtClean="0">
                        <a:latin typeface="Cambria Math" panose="02040503050406030204" pitchFamily="18" charset="0"/>
                      </a:rPr>
                      <m:t>𝑦</m:t>
                    </m:r>
                  </m:oMath>
                </a14:m>
                <a:endParaRPr lang="en-US" dirty="0"/>
              </a:p>
              <a:p>
                <a:endParaRPr lang="en-US" b="1" dirty="0"/>
              </a:p>
            </p:txBody>
          </p:sp>
        </mc:Choice>
        <mc:Fallback xmlns="">
          <p:sp>
            <p:nvSpPr>
              <p:cNvPr id="23" name="TextBox 22">
                <a:extLst>
                  <a:ext uri="{FF2B5EF4-FFF2-40B4-BE49-F238E27FC236}">
                    <a16:creationId xmlns:a16="http://schemas.microsoft.com/office/drawing/2014/main" id="{C28532C8-B282-2118-01FD-4941928595AC}"/>
                  </a:ext>
                </a:extLst>
              </p:cNvPr>
              <p:cNvSpPr txBox="1">
                <a:spLocks noRot="1" noChangeAspect="1" noMove="1" noResize="1" noEditPoints="1" noAdjustHandles="1" noChangeArrowheads="1" noChangeShapeType="1" noTextEdit="1"/>
              </p:cNvSpPr>
              <p:nvPr/>
            </p:nvSpPr>
            <p:spPr>
              <a:xfrm>
                <a:off x="3063457" y="3752348"/>
                <a:ext cx="5878145" cy="923330"/>
              </a:xfrm>
              <a:prstGeom prst="rect">
                <a:avLst/>
              </a:prstGeom>
              <a:blipFill>
                <a:blip r:embed="rId6"/>
                <a:stretch>
                  <a:fillRect l="-862" t="-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B958C29-0A09-1716-4E9B-ADF593D1FF33}"/>
              </a:ext>
            </a:extLst>
          </p:cNvPr>
          <p:cNvSpPr txBox="1"/>
          <p:nvPr/>
        </p:nvSpPr>
        <p:spPr>
          <a:xfrm>
            <a:off x="1172624" y="3844681"/>
            <a:ext cx="1249060" cy="369332"/>
          </a:xfrm>
          <a:prstGeom prst="rect">
            <a:avLst/>
          </a:prstGeom>
          <a:noFill/>
        </p:spPr>
        <p:txBody>
          <a:bodyPr wrap="none" rtlCol="0">
            <a:spAutoFit/>
          </a:bodyPr>
          <a:lstStyle/>
          <a:p>
            <a:r>
              <a:rPr lang="en-US" b="1" i="1" dirty="0"/>
              <a:t>Task goal</a:t>
            </a:r>
          </a:p>
        </p:txBody>
      </p:sp>
      <p:sp>
        <p:nvSpPr>
          <p:cNvPr id="5" name="Rectangle 4">
            <a:extLst>
              <a:ext uri="{FF2B5EF4-FFF2-40B4-BE49-F238E27FC236}">
                <a16:creationId xmlns:a16="http://schemas.microsoft.com/office/drawing/2014/main" id="{10C9A38F-5004-0EA3-F501-28B9F6ADAB22}"/>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CC4E821-2FBC-C79F-05BF-22E6FBDA9A97}"/>
              </a:ext>
            </a:extLst>
          </p:cNvPr>
          <p:cNvSpPr txBox="1">
            <a:spLocks/>
          </p:cNvSpPr>
          <p:nvPr/>
        </p:nvSpPr>
        <p:spPr>
          <a:xfrm>
            <a:off x="171478" y="-25638"/>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How to Train a Deep Neural Network</a:t>
            </a:r>
            <a:endParaRPr lang="en-US" dirty="0">
              <a:solidFill>
                <a:schemeClr val="bg1"/>
              </a:solidFill>
            </a:endParaRPr>
          </a:p>
        </p:txBody>
      </p:sp>
    </p:spTree>
    <p:extLst>
      <p:ext uri="{BB962C8B-B14F-4D97-AF65-F5344CB8AC3E}">
        <p14:creationId xmlns:p14="http://schemas.microsoft.com/office/powerpoint/2010/main" val="2068028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48B27FC-633A-B623-DCAB-EAE69F1E7D66}"/>
              </a:ext>
            </a:extLst>
          </p:cNvPr>
          <p:cNvSpPr/>
          <p:nvPr/>
        </p:nvSpPr>
        <p:spPr>
          <a:xfrm>
            <a:off x="2035362" y="2085574"/>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0C0E4C-CEB6-3F2C-BADF-1F58CFFB1842}"/>
                  </a:ext>
                </a:extLst>
              </p:cNvPr>
              <p:cNvSpPr txBox="1"/>
              <p:nvPr/>
            </p:nvSpPr>
            <p:spPr>
              <a:xfrm>
                <a:off x="1797154" y="2840848"/>
                <a:ext cx="892167" cy="369332"/>
              </a:xfrm>
              <a:prstGeom prst="rect">
                <a:avLst/>
              </a:prstGeom>
              <a:noFill/>
            </p:spPr>
            <p:txBody>
              <a:bodyPr wrap="none" rtlCol="0">
                <a:spAutoFit/>
              </a:bodyPr>
              <a:lstStyle/>
              <a:p>
                <a:r>
                  <a:rPr lang="en-US" dirty="0"/>
                  <a:t>Input </a:t>
                </a:r>
                <a14:m>
                  <m:oMath xmlns:m="http://schemas.openxmlformats.org/officeDocument/2006/math">
                    <m:r>
                      <a:rPr lang="en-AU" b="0" i="1" smtClean="0">
                        <a:latin typeface="Cambria Math" panose="02040503050406030204" pitchFamily="18" charset="0"/>
                      </a:rPr>
                      <m:t>𝑥</m:t>
                    </m:r>
                  </m:oMath>
                </a14:m>
                <a:endParaRPr lang="en-US" dirty="0"/>
              </a:p>
            </p:txBody>
          </p:sp>
        </mc:Choice>
        <mc:Fallback xmlns="">
          <p:sp>
            <p:nvSpPr>
              <p:cNvPr id="7" name="TextBox 6">
                <a:extLst>
                  <a:ext uri="{FF2B5EF4-FFF2-40B4-BE49-F238E27FC236}">
                    <a16:creationId xmlns:a16="http://schemas.microsoft.com/office/drawing/2014/main" id="{1A0C0E4C-CEB6-3F2C-BADF-1F58CFFB1842}"/>
                  </a:ext>
                </a:extLst>
              </p:cNvPr>
              <p:cNvSpPr txBox="1">
                <a:spLocks noRot="1" noChangeAspect="1" noMove="1" noResize="1" noEditPoints="1" noAdjustHandles="1" noChangeArrowheads="1" noChangeShapeType="1" noTextEdit="1"/>
              </p:cNvSpPr>
              <p:nvPr/>
            </p:nvSpPr>
            <p:spPr>
              <a:xfrm>
                <a:off x="1797154" y="2840848"/>
                <a:ext cx="892167" cy="369332"/>
              </a:xfrm>
              <a:prstGeom prst="rect">
                <a:avLst/>
              </a:prstGeom>
              <a:blipFill>
                <a:blip r:embed="rId2"/>
                <a:stretch>
                  <a:fillRect l="-5634" t="-6667" b="-26667"/>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D1EABE23-4D82-E57C-E010-C5029D5833C7}"/>
              </a:ext>
            </a:extLst>
          </p:cNvPr>
          <p:cNvSpPr/>
          <p:nvPr/>
        </p:nvSpPr>
        <p:spPr>
          <a:xfrm>
            <a:off x="3279228" y="1895787"/>
            <a:ext cx="2236625" cy="945061"/>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407A1B-AC38-6D0D-7254-E8EC8A90EFB7}"/>
              </a:ext>
            </a:extLst>
          </p:cNvPr>
          <p:cNvSpPr/>
          <p:nvPr/>
        </p:nvSpPr>
        <p:spPr>
          <a:xfrm>
            <a:off x="3520967" y="2186151"/>
            <a:ext cx="751020" cy="39939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Weights</a:t>
            </a:r>
          </a:p>
          <a:p>
            <a:pPr algn="ctr"/>
            <a:r>
              <a:rPr lang="en-US" sz="1200" b="1" dirty="0">
                <a:solidFill>
                  <a:schemeClr val="tx1"/>
                </a:solidFill>
              </a:rPr>
              <a:t>?</a:t>
            </a:r>
          </a:p>
        </p:txBody>
      </p:sp>
      <p:sp>
        <p:nvSpPr>
          <p:cNvPr id="10" name="Rectangle 9">
            <a:extLst>
              <a:ext uri="{FF2B5EF4-FFF2-40B4-BE49-F238E27FC236}">
                <a16:creationId xmlns:a16="http://schemas.microsoft.com/office/drawing/2014/main" id="{3969CB02-4065-2E56-259C-B46C4710B5B0}"/>
              </a:ext>
            </a:extLst>
          </p:cNvPr>
          <p:cNvSpPr/>
          <p:nvPr/>
        </p:nvSpPr>
        <p:spPr>
          <a:xfrm>
            <a:off x="4562845" y="2186150"/>
            <a:ext cx="751020" cy="399393"/>
          </a:xfrm>
          <a:prstGeom prst="rect">
            <a:avLst/>
          </a:prstGeom>
          <a:solidFill>
            <a:srgbClr val="FDDA7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Biases</a:t>
            </a:r>
          </a:p>
          <a:p>
            <a:pPr algn="ctr"/>
            <a:r>
              <a:rPr lang="en-US" sz="1200" b="1" dirty="0">
                <a:solidFill>
                  <a:schemeClr val="tx1"/>
                </a:solidFill>
              </a:rPr>
              <a:t>?</a:t>
            </a:r>
          </a:p>
        </p:txBody>
      </p:sp>
      <p:cxnSp>
        <p:nvCxnSpPr>
          <p:cNvPr id="12" name="Straight Connector 11">
            <a:extLst>
              <a:ext uri="{FF2B5EF4-FFF2-40B4-BE49-F238E27FC236}">
                <a16:creationId xmlns:a16="http://schemas.microsoft.com/office/drawing/2014/main" id="{DF8D38A4-348E-AB58-3426-B698EF93CDAE}"/>
              </a:ext>
            </a:extLst>
          </p:cNvPr>
          <p:cNvCxnSpPr>
            <a:stCxn id="6" idx="6"/>
            <a:endCxn id="9" idx="1"/>
          </p:cNvCxnSpPr>
          <p:nvPr/>
        </p:nvCxnSpPr>
        <p:spPr>
          <a:xfrm>
            <a:off x="2605947" y="2385848"/>
            <a:ext cx="9150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05A02-2797-C206-B75F-5CAA26C7E2AA}"/>
              </a:ext>
            </a:extLst>
          </p:cNvPr>
          <p:cNvCxnSpPr>
            <a:cxnSpLocks/>
            <a:stCxn id="9" idx="3"/>
            <a:endCxn id="10" idx="1"/>
          </p:cNvCxnSpPr>
          <p:nvPr/>
        </p:nvCxnSpPr>
        <p:spPr>
          <a:xfrm flipV="1">
            <a:off x="4271987" y="2385847"/>
            <a:ext cx="290858" cy="1"/>
          </a:xfrm>
          <a:prstGeom prst="line">
            <a:avLst/>
          </a:prstGeom>
          <a:ln w="1905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2AB9ACF-E6B4-E789-96D2-9357D34FBC47}"/>
              </a:ext>
            </a:extLst>
          </p:cNvPr>
          <p:cNvSpPr txBox="1"/>
          <p:nvPr/>
        </p:nvSpPr>
        <p:spPr>
          <a:xfrm>
            <a:off x="3472285" y="2844695"/>
            <a:ext cx="1890261" cy="369332"/>
          </a:xfrm>
          <a:prstGeom prst="rect">
            <a:avLst/>
          </a:prstGeom>
          <a:noFill/>
        </p:spPr>
        <p:txBody>
          <a:bodyPr wrap="none" rtlCol="0">
            <a:spAutoFit/>
          </a:bodyPr>
          <a:lstStyle/>
          <a:p>
            <a:r>
              <a:rPr lang="en-US" dirty="0"/>
              <a:t>Neural Networks</a:t>
            </a:r>
          </a:p>
        </p:txBody>
      </p:sp>
      <p:cxnSp>
        <p:nvCxnSpPr>
          <p:cNvPr id="18" name="Straight Connector 17">
            <a:extLst>
              <a:ext uri="{FF2B5EF4-FFF2-40B4-BE49-F238E27FC236}">
                <a16:creationId xmlns:a16="http://schemas.microsoft.com/office/drawing/2014/main" id="{870C167C-F35B-4ECD-36C2-669A6B5874C9}"/>
              </a:ext>
            </a:extLst>
          </p:cNvPr>
          <p:cNvCxnSpPr>
            <a:cxnSpLocks/>
            <a:stCxn id="10" idx="3"/>
            <a:endCxn id="21" idx="2"/>
          </p:cNvCxnSpPr>
          <p:nvPr/>
        </p:nvCxnSpPr>
        <p:spPr>
          <a:xfrm>
            <a:off x="5313865" y="2385847"/>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B46D4196-0792-0DBF-4B5E-94711833FEDF}"/>
              </a:ext>
            </a:extLst>
          </p:cNvPr>
          <p:cNvSpPr/>
          <p:nvPr/>
        </p:nvSpPr>
        <p:spPr>
          <a:xfrm>
            <a:off x="6343718" y="2089064"/>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7F422A-39EE-BA74-26F0-C3C6D7EC8019}"/>
                  </a:ext>
                </a:extLst>
              </p:cNvPr>
              <p:cNvSpPr txBox="1"/>
              <p:nvPr/>
            </p:nvSpPr>
            <p:spPr>
              <a:xfrm>
                <a:off x="5708910" y="2844695"/>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22" name="TextBox 21">
                <a:extLst>
                  <a:ext uri="{FF2B5EF4-FFF2-40B4-BE49-F238E27FC236}">
                    <a16:creationId xmlns:a16="http://schemas.microsoft.com/office/drawing/2014/main" id="{5E7F422A-39EE-BA74-26F0-C3C6D7EC8019}"/>
                  </a:ext>
                </a:extLst>
              </p:cNvPr>
              <p:cNvSpPr txBox="1">
                <a:spLocks noRot="1" noChangeAspect="1" noMove="1" noResize="1" noEditPoints="1" noAdjustHandles="1" noChangeArrowheads="1" noChangeShapeType="1" noTextEdit="1"/>
              </p:cNvSpPr>
              <p:nvPr/>
            </p:nvSpPr>
            <p:spPr>
              <a:xfrm>
                <a:off x="5708910" y="2844695"/>
                <a:ext cx="2057230" cy="369332"/>
              </a:xfrm>
              <a:prstGeom prst="rect">
                <a:avLst/>
              </a:prstGeom>
              <a:blipFill>
                <a:blip r:embed="rId3"/>
                <a:stretch>
                  <a:fillRect l="-2454" t="-10345" b="-2758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F575646E-7E38-E052-E2C6-3FF92C011FA1}"/>
              </a:ext>
            </a:extLst>
          </p:cNvPr>
          <p:cNvCxnSpPr>
            <a:cxnSpLocks/>
            <a:stCxn id="21" idx="6"/>
            <a:endCxn id="26" idx="2"/>
          </p:cNvCxnSpPr>
          <p:nvPr/>
        </p:nvCxnSpPr>
        <p:spPr>
          <a:xfrm flipV="1">
            <a:off x="6914305" y="2378826"/>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EB870F5-0E47-04AD-CAA9-2186FAF19256}"/>
              </a:ext>
            </a:extLst>
          </p:cNvPr>
          <p:cNvSpPr/>
          <p:nvPr/>
        </p:nvSpPr>
        <p:spPr>
          <a:xfrm>
            <a:off x="8921600" y="2078551"/>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95EB8B-E77F-A4A2-245C-1578B4509315}"/>
                  </a:ext>
                </a:extLst>
              </p:cNvPr>
              <p:cNvSpPr txBox="1"/>
              <p:nvPr/>
            </p:nvSpPr>
            <p:spPr>
              <a:xfrm>
                <a:off x="8112504" y="2840848"/>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27" name="TextBox 26">
                <a:extLst>
                  <a:ext uri="{FF2B5EF4-FFF2-40B4-BE49-F238E27FC236}">
                    <a16:creationId xmlns:a16="http://schemas.microsoft.com/office/drawing/2014/main" id="{3495EB8B-E77F-A4A2-245C-1578B4509315}"/>
                  </a:ext>
                </a:extLst>
              </p:cNvPr>
              <p:cNvSpPr txBox="1">
                <a:spLocks noRot="1" noChangeAspect="1" noMove="1" noResize="1" noEditPoints="1" noAdjustHandles="1" noChangeArrowheads="1" noChangeShapeType="1" noTextEdit="1"/>
              </p:cNvSpPr>
              <p:nvPr/>
            </p:nvSpPr>
            <p:spPr>
              <a:xfrm>
                <a:off x="8112504" y="2840848"/>
                <a:ext cx="2049728" cy="369332"/>
              </a:xfrm>
              <a:prstGeom prst="rect">
                <a:avLst/>
              </a:prstGeom>
              <a:blipFill>
                <a:blip r:embed="rId4"/>
                <a:stretch>
                  <a:fillRect l="-245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3C2900-27F6-6262-8D09-1C6851D65745}"/>
                  </a:ext>
                </a:extLst>
              </p:cNvPr>
              <p:cNvSpPr txBox="1"/>
              <p:nvPr/>
            </p:nvSpPr>
            <p:spPr>
              <a:xfrm>
                <a:off x="6939959" y="1481541"/>
                <a:ext cx="1955985" cy="369332"/>
              </a:xfrm>
              <a:prstGeom prst="rect">
                <a:avLst/>
              </a:prstGeom>
              <a:noFill/>
              <a:ln>
                <a:noFill/>
              </a:ln>
            </p:spPr>
            <p:txBody>
              <a:bodyPr wrap="none" rtlCol="0">
                <a:spAutoFit/>
              </a:bodyPr>
              <a:lstStyle/>
              <a:p>
                <a:r>
                  <a:rPr lang="en-US" b="1" dirty="0">
                    <a:solidFill>
                      <a:srgbClr val="FF0000"/>
                    </a:solidFill>
                  </a:rPr>
                  <a:t>Loss Function </a:t>
                </a:r>
                <a14:m>
                  <m:oMath xmlns:m="http://schemas.openxmlformats.org/officeDocument/2006/math">
                    <m:r>
                      <a:rPr lang="en-AU" b="1" i="1" smtClean="0">
                        <a:solidFill>
                          <a:srgbClr val="FF0000"/>
                        </a:solidFill>
                        <a:latin typeface="Cambria Math" panose="02040503050406030204" pitchFamily="18" charset="0"/>
                      </a:rPr>
                      <m:t>𝑳</m:t>
                    </m:r>
                  </m:oMath>
                </a14:m>
                <a:endParaRPr lang="en-US" b="1" dirty="0">
                  <a:solidFill>
                    <a:srgbClr val="FF0000"/>
                  </a:solidFill>
                </a:endParaRPr>
              </a:p>
            </p:txBody>
          </p:sp>
        </mc:Choice>
        <mc:Fallback xmlns="">
          <p:sp>
            <p:nvSpPr>
              <p:cNvPr id="29" name="TextBox 28">
                <a:extLst>
                  <a:ext uri="{FF2B5EF4-FFF2-40B4-BE49-F238E27FC236}">
                    <a16:creationId xmlns:a16="http://schemas.microsoft.com/office/drawing/2014/main" id="{223C2900-27F6-6262-8D09-1C6851D65745}"/>
                  </a:ext>
                </a:extLst>
              </p:cNvPr>
              <p:cNvSpPr txBox="1">
                <a:spLocks noRot="1" noChangeAspect="1" noMove="1" noResize="1" noEditPoints="1" noAdjustHandles="1" noChangeArrowheads="1" noChangeShapeType="1" noTextEdit="1"/>
              </p:cNvSpPr>
              <p:nvPr/>
            </p:nvSpPr>
            <p:spPr>
              <a:xfrm>
                <a:off x="6939959" y="1481541"/>
                <a:ext cx="1955985" cy="369332"/>
              </a:xfrm>
              <a:prstGeom prst="rect">
                <a:avLst/>
              </a:prstGeom>
              <a:blipFill>
                <a:blip r:embed="rId5"/>
                <a:stretch>
                  <a:fillRect l="-2581" t="-6667" b="-26667"/>
                </a:stretch>
              </a:blipFill>
              <a:ln>
                <a:noFill/>
              </a:ln>
            </p:spPr>
            <p:txBody>
              <a:bodyPr/>
              <a:lstStyle/>
              <a:p>
                <a:r>
                  <a:rPr lang="en-US">
                    <a:noFill/>
                  </a:rPr>
                  <a:t> </a:t>
                </a:r>
              </a:p>
            </p:txBody>
          </p:sp>
        </mc:Fallback>
      </mc:AlternateContent>
      <p:cxnSp>
        <p:nvCxnSpPr>
          <p:cNvPr id="33" name="Elbow Connector 32">
            <a:extLst>
              <a:ext uri="{FF2B5EF4-FFF2-40B4-BE49-F238E27FC236}">
                <a16:creationId xmlns:a16="http://schemas.microsoft.com/office/drawing/2014/main" id="{9D251DD5-3822-88D0-D180-425FFBAE80C5}"/>
              </a:ext>
            </a:extLst>
          </p:cNvPr>
          <p:cNvCxnSpPr>
            <a:stCxn id="21" idx="0"/>
            <a:endCxn id="26" idx="0"/>
          </p:cNvCxnSpPr>
          <p:nvPr/>
        </p:nvCxnSpPr>
        <p:spPr>
          <a:xfrm rot="5400000" flipH="1" flipV="1">
            <a:off x="7912697" y="794867"/>
            <a:ext cx="10513" cy="2577882"/>
          </a:xfrm>
          <a:prstGeom prst="bentConnector3">
            <a:avLst>
              <a:gd name="adj1" fmla="val 227445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5" name="Curved Connector 4">
            <a:extLst>
              <a:ext uri="{FF2B5EF4-FFF2-40B4-BE49-F238E27FC236}">
                <a16:creationId xmlns:a16="http://schemas.microsoft.com/office/drawing/2014/main" id="{B143B49C-95D9-DD20-8355-48EFF58C57B0}"/>
              </a:ext>
            </a:extLst>
          </p:cNvPr>
          <p:cNvCxnSpPr>
            <a:stCxn id="29" idx="0"/>
            <a:endCxn id="9" idx="0"/>
          </p:cNvCxnSpPr>
          <p:nvPr/>
        </p:nvCxnSpPr>
        <p:spPr>
          <a:xfrm rot="16200000" flipH="1" flipV="1">
            <a:off x="5554910" y="-176892"/>
            <a:ext cx="704610" cy="4021475"/>
          </a:xfrm>
          <a:prstGeom prst="curvedConnector3">
            <a:avLst>
              <a:gd name="adj1" fmla="val -39902"/>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2A6963C-F2ED-5992-F6F3-83DCDC355B09}"/>
              </a:ext>
            </a:extLst>
          </p:cNvPr>
          <p:cNvCxnSpPr>
            <a:cxnSpLocks/>
            <a:stCxn id="29" idx="0"/>
            <a:endCxn id="10" idx="0"/>
          </p:cNvCxnSpPr>
          <p:nvPr/>
        </p:nvCxnSpPr>
        <p:spPr>
          <a:xfrm rot="16200000" flipH="1" flipV="1">
            <a:off x="6075849" y="344046"/>
            <a:ext cx="704609" cy="2979597"/>
          </a:xfrm>
          <a:prstGeom prst="curvedConnector3">
            <a:avLst>
              <a:gd name="adj1" fmla="val -22002"/>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687636-4B30-7EA6-96A0-AF9FC7A4B865}"/>
              </a:ext>
            </a:extLst>
          </p:cNvPr>
          <p:cNvSpPr txBox="1"/>
          <p:nvPr/>
        </p:nvSpPr>
        <p:spPr>
          <a:xfrm>
            <a:off x="5106279" y="860013"/>
            <a:ext cx="2274982" cy="369332"/>
          </a:xfrm>
          <a:prstGeom prst="rect">
            <a:avLst/>
          </a:prstGeom>
          <a:noFill/>
        </p:spPr>
        <p:txBody>
          <a:bodyPr wrap="none" rtlCol="0">
            <a:spAutoFit/>
          </a:bodyPr>
          <a:lstStyle/>
          <a:p>
            <a:r>
              <a:rPr lang="en-US" b="1" dirty="0">
                <a:solidFill>
                  <a:srgbClr val="00B050"/>
                </a:solidFill>
              </a:rPr>
              <a:t>Update parameters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8532C8-B282-2118-01FD-4941928595AC}"/>
                  </a:ext>
                </a:extLst>
              </p:cNvPr>
              <p:cNvSpPr txBox="1"/>
              <p:nvPr/>
            </p:nvSpPr>
            <p:spPr>
              <a:xfrm>
                <a:off x="3063457" y="3752348"/>
                <a:ext cx="5878145" cy="923330"/>
              </a:xfrm>
              <a:prstGeom prst="rect">
                <a:avLst/>
              </a:prstGeom>
              <a:noFill/>
            </p:spPr>
            <p:txBody>
              <a:bodyPr wrap="square" rtlCol="0">
                <a:spAutoFit/>
              </a:bodyPr>
              <a:lstStyle/>
              <a:p>
                <a:r>
                  <a:rPr lang="en-US" b="1" dirty="0">
                    <a:solidFill>
                      <a:srgbClr val="FF0000"/>
                    </a:solidFill>
                  </a:rPr>
                  <a:t>Loss Function </a:t>
                </a:r>
                <a14:m>
                  <m:oMath xmlns:m="http://schemas.openxmlformats.org/officeDocument/2006/math">
                    <m:r>
                      <a:rPr lang="en-AU" b="1" i="1" smtClean="0">
                        <a:solidFill>
                          <a:srgbClr val="FF0000"/>
                        </a:solidFill>
                        <a:latin typeface="Cambria Math" panose="02040503050406030204" pitchFamily="18" charset="0"/>
                      </a:rPr>
                      <m:t>𝑳</m:t>
                    </m:r>
                    <m:r>
                      <a:rPr lang="en-AU" b="0" i="1" smtClean="0">
                        <a:solidFill>
                          <a:srgbClr val="FF0000"/>
                        </a:solidFill>
                        <a:latin typeface="Cambria Math" panose="02040503050406030204" pitchFamily="18" charset="0"/>
                      </a:rPr>
                      <m:t>(</m:t>
                    </m:r>
                    <m:r>
                      <a:rPr lang="en-AU" b="0" i="1" smtClean="0">
                        <a:latin typeface="Cambria Math" panose="02040503050406030204" pitchFamily="18" charset="0"/>
                      </a:rPr>
                      <m:t>𝑜</m:t>
                    </m:r>
                    <m:r>
                      <a:rPr lang="en-AU" b="0" i="1" smtClean="0">
                        <a:latin typeface="Cambria Math" panose="02040503050406030204" pitchFamily="18" charset="0"/>
                      </a:rPr>
                      <m:t>,</m:t>
                    </m:r>
                    <m:r>
                      <a:rPr lang="en-AU" b="0" i="1" smtClean="0">
                        <a:latin typeface="Cambria Math" panose="02040503050406030204" pitchFamily="18" charset="0"/>
                      </a:rPr>
                      <m:t>𝑦</m:t>
                    </m:r>
                    <m:r>
                      <a:rPr lang="en-AU" b="0" i="1" smtClean="0">
                        <a:solidFill>
                          <a:srgbClr val="FF0000"/>
                        </a:solidFill>
                        <a:latin typeface="Cambria Math" panose="02040503050406030204" pitchFamily="18" charset="0"/>
                      </a:rPr>
                      <m:t>)</m:t>
                    </m:r>
                  </m:oMath>
                </a14:m>
                <a:r>
                  <a:rPr lang="en-US" dirty="0"/>
                  <a:t> quantifies the difference (error) between the predicted output </a:t>
                </a:r>
                <a14:m>
                  <m:oMath xmlns:m="http://schemas.openxmlformats.org/officeDocument/2006/math">
                    <m:r>
                      <a:rPr lang="en-AU" b="0" i="1" smtClean="0">
                        <a:latin typeface="Cambria Math" panose="02040503050406030204" pitchFamily="18" charset="0"/>
                      </a:rPr>
                      <m:t>𝑜</m:t>
                    </m:r>
                  </m:oMath>
                </a14:m>
                <a:r>
                  <a:rPr lang="en-US" dirty="0"/>
                  <a:t> and expected output </a:t>
                </a:r>
                <a14:m>
                  <m:oMath xmlns:m="http://schemas.openxmlformats.org/officeDocument/2006/math">
                    <m:r>
                      <a:rPr lang="en-AU" b="0" i="1" smtClean="0">
                        <a:latin typeface="Cambria Math" panose="02040503050406030204" pitchFamily="18" charset="0"/>
                      </a:rPr>
                      <m:t>𝑦</m:t>
                    </m:r>
                  </m:oMath>
                </a14:m>
                <a:endParaRPr lang="en-US" dirty="0"/>
              </a:p>
              <a:p>
                <a:endParaRPr lang="en-US" b="1" dirty="0"/>
              </a:p>
            </p:txBody>
          </p:sp>
        </mc:Choice>
        <mc:Fallback xmlns="">
          <p:sp>
            <p:nvSpPr>
              <p:cNvPr id="23" name="TextBox 22">
                <a:extLst>
                  <a:ext uri="{FF2B5EF4-FFF2-40B4-BE49-F238E27FC236}">
                    <a16:creationId xmlns:a16="http://schemas.microsoft.com/office/drawing/2014/main" id="{C28532C8-B282-2118-01FD-4941928595AC}"/>
                  </a:ext>
                </a:extLst>
              </p:cNvPr>
              <p:cNvSpPr txBox="1">
                <a:spLocks noRot="1" noChangeAspect="1" noMove="1" noResize="1" noEditPoints="1" noAdjustHandles="1" noChangeArrowheads="1" noChangeShapeType="1" noTextEdit="1"/>
              </p:cNvSpPr>
              <p:nvPr/>
            </p:nvSpPr>
            <p:spPr>
              <a:xfrm>
                <a:off x="3063457" y="3752348"/>
                <a:ext cx="5878145" cy="923330"/>
              </a:xfrm>
              <a:prstGeom prst="rect">
                <a:avLst/>
              </a:prstGeom>
              <a:blipFill>
                <a:blip r:embed="rId6"/>
                <a:stretch>
                  <a:fillRect l="-862" t="-27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B958C29-0A09-1716-4E9B-ADF593D1FF33}"/>
              </a:ext>
            </a:extLst>
          </p:cNvPr>
          <p:cNvSpPr txBox="1"/>
          <p:nvPr/>
        </p:nvSpPr>
        <p:spPr>
          <a:xfrm>
            <a:off x="1172624" y="3844681"/>
            <a:ext cx="1249060" cy="369332"/>
          </a:xfrm>
          <a:prstGeom prst="rect">
            <a:avLst/>
          </a:prstGeom>
          <a:noFill/>
        </p:spPr>
        <p:txBody>
          <a:bodyPr wrap="none" rtlCol="0">
            <a:spAutoFit/>
          </a:bodyPr>
          <a:lstStyle/>
          <a:p>
            <a:r>
              <a:rPr lang="en-US" b="1" i="1" dirty="0"/>
              <a:t>Task goal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C32ED7-6996-5061-8B1F-BF8AE944A619}"/>
                  </a:ext>
                </a:extLst>
              </p:cNvPr>
              <p:cNvSpPr txBox="1"/>
              <p:nvPr/>
            </p:nvSpPr>
            <p:spPr>
              <a:xfrm>
                <a:off x="3063457" y="4813518"/>
                <a:ext cx="5878145" cy="1477328"/>
              </a:xfrm>
              <a:prstGeom prst="rect">
                <a:avLst/>
              </a:prstGeom>
              <a:noFill/>
              <a:ln>
                <a:noFill/>
              </a:ln>
            </p:spPr>
            <p:txBody>
              <a:bodyPr wrap="square" rtlCol="0">
                <a:spAutoFit/>
              </a:bodyPr>
              <a:lstStyle/>
              <a:p>
                <a:r>
                  <a:rPr lang="en-US" b="1" dirty="0">
                    <a:solidFill>
                      <a:srgbClr val="00B050"/>
                    </a:solidFill>
                  </a:rPr>
                  <a:t>Gradient Descent with B</a:t>
                </a:r>
                <a14:m>
                  <m:oMath xmlns:m="http://schemas.openxmlformats.org/officeDocument/2006/math">
                    <m:r>
                      <a:rPr lang="en-AU" b="1">
                        <a:solidFill>
                          <a:srgbClr val="00B050"/>
                        </a:solidFill>
                        <a:latin typeface="Cambria Math" panose="02040503050406030204" pitchFamily="18" charset="0"/>
                      </a:rPr>
                      <m:t>𝐚𝐜𝐤𝐩𝐫𝐨𝐩𝐨𝐠𝐚𝐭𝐢𝐨𝐧</m:t>
                    </m:r>
                    <m:r>
                      <a:rPr lang="en-AU" b="1">
                        <a:solidFill>
                          <a:srgbClr val="00B050"/>
                        </a:solidFill>
                        <a:latin typeface="Cambria Math" panose="02040503050406030204" pitchFamily="18" charset="0"/>
                      </a:rPr>
                      <m:t> </m:t>
                    </m:r>
                  </m:oMath>
                </a14:m>
                <a:r>
                  <a:rPr lang="en-AU" b="1" dirty="0">
                    <a:solidFill>
                      <a:srgbClr val="00B050"/>
                    </a:solidFill>
                  </a:rPr>
                  <a:t>(of error) </a:t>
                </a:r>
                <a:r>
                  <a:rPr lang="en-AU" dirty="0"/>
                  <a:t>updates the weights and biases (parameters) to minimize the loss (error), so as to efficiently find the optimal set of parameters for achieving the task goal.</a:t>
                </a:r>
                <a:endParaRPr lang="en-US" dirty="0"/>
              </a:p>
              <a:p>
                <a:endParaRPr lang="en-US" b="1" dirty="0"/>
              </a:p>
            </p:txBody>
          </p:sp>
        </mc:Choice>
        <mc:Fallback xmlns="">
          <p:sp>
            <p:nvSpPr>
              <p:cNvPr id="3" name="TextBox 2">
                <a:extLst>
                  <a:ext uri="{FF2B5EF4-FFF2-40B4-BE49-F238E27FC236}">
                    <a16:creationId xmlns:a16="http://schemas.microsoft.com/office/drawing/2014/main" id="{F5C32ED7-6996-5061-8B1F-BF8AE944A619}"/>
                  </a:ext>
                </a:extLst>
              </p:cNvPr>
              <p:cNvSpPr txBox="1">
                <a:spLocks noRot="1" noChangeAspect="1" noMove="1" noResize="1" noEditPoints="1" noAdjustHandles="1" noChangeArrowheads="1" noChangeShapeType="1" noTextEdit="1"/>
              </p:cNvSpPr>
              <p:nvPr/>
            </p:nvSpPr>
            <p:spPr>
              <a:xfrm>
                <a:off x="3063457" y="4813518"/>
                <a:ext cx="5878145" cy="1477328"/>
              </a:xfrm>
              <a:prstGeom prst="rect">
                <a:avLst/>
              </a:prstGeom>
              <a:blipFill>
                <a:blip r:embed="rId7"/>
                <a:stretch>
                  <a:fillRect l="-862" t="-2564"/>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9BF70221-5036-E84C-9189-DAA35CB0C8B6}"/>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65E0B214-0AE8-FB16-DF1B-B3411F3CD98F}"/>
              </a:ext>
            </a:extLst>
          </p:cNvPr>
          <p:cNvSpPr>
            <a:spLocks noGrp="1"/>
          </p:cNvSpPr>
          <p:nvPr>
            <p:ph type="title"/>
          </p:nvPr>
        </p:nvSpPr>
        <p:spPr>
          <a:xfrm>
            <a:off x="171478" y="-25638"/>
            <a:ext cx="10651067" cy="984885"/>
          </a:xfrm>
        </p:spPr>
        <p:txBody>
          <a:bodyPr/>
          <a:lstStyle/>
          <a:p>
            <a:r>
              <a:rPr lang="en-US" dirty="0">
                <a:solidFill>
                  <a:schemeClr val="bg1"/>
                </a:solidFill>
              </a:rPr>
              <a:t>How to Train a Deep Neural Network</a:t>
            </a:r>
          </a:p>
        </p:txBody>
      </p:sp>
    </p:spTree>
    <p:extLst>
      <p:ext uri="{BB962C8B-B14F-4D97-AF65-F5344CB8AC3E}">
        <p14:creationId xmlns:p14="http://schemas.microsoft.com/office/powerpoint/2010/main" val="2942796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48B27FC-633A-B623-DCAB-EAE69F1E7D66}"/>
              </a:ext>
            </a:extLst>
          </p:cNvPr>
          <p:cNvSpPr/>
          <p:nvPr/>
        </p:nvSpPr>
        <p:spPr>
          <a:xfrm>
            <a:off x="2035362" y="2085574"/>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A0C0E4C-CEB6-3F2C-BADF-1F58CFFB1842}"/>
                  </a:ext>
                </a:extLst>
              </p:cNvPr>
              <p:cNvSpPr txBox="1"/>
              <p:nvPr/>
            </p:nvSpPr>
            <p:spPr>
              <a:xfrm>
                <a:off x="1797154" y="2840848"/>
                <a:ext cx="892167" cy="369332"/>
              </a:xfrm>
              <a:prstGeom prst="rect">
                <a:avLst/>
              </a:prstGeom>
              <a:noFill/>
            </p:spPr>
            <p:txBody>
              <a:bodyPr wrap="none" rtlCol="0">
                <a:spAutoFit/>
              </a:bodyPr>
              <a:lstStyle/>
              <a:p>
                <a:r>
                  <a:rPr lang="en-US" dirty="0"/>
                  <a:t>Input </a:t>
                </a:r>
                <a14:m>
                  <m:oMath xmlns:m="http://schemas.openxmlformats.org/officeDocument/2006/math">
                    <m:r>
                      <a:rPr lang="en-AU" b="0" i="1" smtClean="0">
                        <a:latin typeface="Cambria Math" panose="02040503050406030204" pitchFamily="18" charset="0"/>
                      </a:rPr>
                      <m:t>𝑥</m:t>
                    </m:r>
                  </m:oMath>
                </a14:m>
                <a:endParaRPr lang="en-US" dirty="0"/>
              </a:p>
            </p:txBody>
          </p:sp>
        </mc:Choice>
        <mc:Fallback xmlns="">
          <p:sp>
            <p:nvSpPr>
              <p:cNvPr id="7" name="TextBox 6">
                <a:extLst>
                  <a:ext uri="{FF2B5EF4-FFF2-40B4-BE49-F238E27FC236}">
                    <a16:creationId xmlns:a16="http://schemas.microsoft.com/office/drawing/2014/main" id="{1A0C0E4C-CEB6-3F2C-BADF-1F58CFFB1842}"/>
                  </a:ext>
                </a:extLst>
              </p:cNvPr>
              <p:cNvSpPr txBox="1">
                <a:spLocks noRot="1" noChangeAspect="1" noMove="1" noResize="1" noEditPoints="1" noAdjustHandles="1" noChangeArrowheads="1" noChangeShapeType="1" noTextEdit="1"/>
              </p:cNvSpPr>
              <p:nvPr/>
            </p:nvSpPr>
            <p:spPr>
              <a:xfrm>
                <a:off x="1797154" y="2840848"/>
                <a:ext cx="892167" cy="369332"/>
              </a:xfrm>
              <a:prstGeom prst="rect">
                <a:avLst/>
              </a:prstGeom>
              <a:blipFill>
                <a:blip r:embed="rId2"/>
                <a:stretch>
                  <a:fillRect l="-5634" t="-6667" b="-26667"/>
                </a:stretch>
              </a:blipFill>
            </p:spPr>
            <p:txBody>
              <a:bodyPr/>
              <a:lstStyle/>
              <a:p>
                <a:r>
                  <a:rPr lang="en-US">
                    <a:noFill/>
                  </a:rPr>
                  <a:t> </a:t>
                </a:r>
              </a:p>
            </p:txBody>
          </p:sp>
        </mc:Fallback>
      </mc:AlternateContent>
      <p:sp>
        <p:nvSpPr>
          <p:cNvPr id="8" name="Rounded Rectangle 7">
            <a:extLst>
              <a:ext uri="{FF2B5EF4-FFF2-40B4-BE49-F238E27FC236}">
                <a16:creationId xmlns:a16="http://schemas.microsoft.com/office/drawing/2014/main" id="{D1EABE23-4D82-E57C-E010-C5029D5833C7}"/>
              </a:ext>
            </a:extLst>
          </p:cNvPr>
          <p:cNvSpPr/>
          <p:nvPr/>
        </p:nvSpPr>
        <p:spPr>
          <a:xfrm>
            <a:off x="3279228" y="1895787"/>
            <a:ext cx="2236625" cy="945061"/>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407A1B-AC38-6D0D-7254-E8EC8A90EFB7}"/>
              </a:ext>
            </a:extLst>
          </p:cNvPr>
          <p:cNvSpPr/>
          <p:nvPr/>
        </p:nvSpPr>
        <p:spPr>
          <a:xfrm>
            <a:off x="3520967" y="2186151"/>
            <a:ext cx="751020" cy="39939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Weights</a:t>
            </a:r>
          </a:p>
          <a:p>
            <a:pPr algn="ctr"/>
            <a:r>
              <a:rPr lang="en-US" sz="1200" b="1" dirty="0">
                <a:solidFill>
                  <a:schemeClr val="tx1"/>
                </a:solidFill>
              </a:rPr>
              <a:t>?</a:t>
            </a:r>
          </a:p>
        </p:txBody>
      </p:sp>
      <p:sp>
        <p:nvSpPr>
          <p:cNvPr id="10" name="Rectangle 9">
            <a:extLst>
              <a:ext uri="{FF2B5EF4-FFF2-40B4-BE49-F238E27FC236}">
                <a16:creationId xmlns:a16="http://schemas.microsoft.com/office/drawing/2014/main" id="{3969CB02-4065-2E56-259C-B46C4710B5B0}"/>
              </a:ext>
            </a:extLst>
          </p:cNvPr>
          <p:cNvSpPr/>
          <p:nvPr/>
        </p:nvSpPr>
        <p:spPr>
          <a:xfrm>
            <a:off x="4562845" y="2186150"/>
            <a:ext cx="751020" cy="399393"/>
          </a:xfrm>
          <a:prstGeom prst="rect">
            <a:avLst/>
          </a:prstGeom>
          <a:solidFill>
            <a:srgbClr val="FDDA7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Biases</a:t>
            </a:r>
          </a:p>
          <a:p>
            <a:pPr algn="ctr"/>
            <a:r>
              <a:rPr lang="en-US" sz="1200" b="1" dirty="0">
                <a:solidFill>
                  <a:schemeClr val="tx1"/>
                </a:solidFill>
              </a:rPr>
              <a:t>?</a:t>
            </a:r>
          </a:p>
        </p:txBody>
      </p:sp>
      <p:cxnSp>
        <p:nvCxnSpPr>
          <p:cNvPr id="12" name="Straight Connector 11">
            <a:extLst>
              <a:ext uri="{FF2B5EF4-FFF2-40B4-BE49-F238E27FC236}">
                <a16:creationId xmlns:a16="http://schemas.microsoft.com/office/drawing/2014/main" id="{DF8D38A4-348E-AB58-3426-B698EF93CDAE}"/>
              </a:ext>
            </a:extLst>
          </p:cNvPr>
          <p:cNvCxnSpPr>
            <a:stCxn id="6" idx="6"/>
            <a:endCxn id="9" idx="1"/>
          </p:cNvCxnSpPr>
          <p:nvPr/>
        </p:nvCxnSpPr>
        <p:spPr>
          <a:xfrm>
            <a:off x="2605947" y="2385848"/>
            <a:ext cx="9150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05A02-2797-C206-B75F-5CAA26C7E2AA}"/>
              </a:ext>
            </a:extLst>
          </p:cNvPr>
          <p:cNvCxnSpPr>
            <a:cxnSpLocks/>
            <a:stCxn id="9" idx="3"/>
            <a:endCxn id="10" idx="1"/>
          </p:cNvCxnSpPr>
          <p:nvPr/>
        </p:nvCxnSpPr>
        <p:spPr>
          <a:xfrm flipV="1">
            <a:off x="4271987" y="2385847"/>
            <a:ext cx="290858" cy="1"/>
          </a:xfrm>
          <a:prstGeom prst="line">
            <a:avLst/>
          </a:prstGeom>
          <a:ln w="1905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2AB9ACF-E6B4-E789-96D2-9357D34FBC47}"/>
              </a:ext>
            </a:extLst>
          </p:cNvPr>
          <p:cNvSpPr txBox="1"/>
          <p:nvPr/>
        </p:nvSpPr>
        <p:spPr>
          <a:xfrm>
            <a:off x="3472285" y="2844695"/>
            <a:ext cx="1890261" cy="369332"/>
          </a:xfrm>
          <a:prstGeom prst="rect">
            <a:avLst/>
          </a:prstGeom>
          <a:noFill/>
        </p:spPr>
        <p:txBody>
          <a:bodyPr wrap="none" rtlCol="0">
            <a:spAutoFit/>
          </a:bodyPr>
          <a:lstStyle/>
          <a:p>
            <a:r>
              <a:rPr lang="en-US" dirty="0"/>
              <a:t>Neural Networks</a:t>
            </a:r>
          </a:p>
        </p:txBody>
      </p:sp>
      <p:cxnSp>
        <p:nvCxnSpPr>
          <p:cNvPr id="18" name="Straight Connector 17">
            <a:extLst>
              <a:ext uri="{FF2B5EF4-FFF2-40B4-BE49-F238E27FC236}">
                <a16:creationId xmlns:a16="http://schemas.microsoft.com/office/drawing/2014/main" id="{870C167C-F35B-4ECD-36C2-669A6B5874C9}"/>
              </a:ext>
            </a:extLst>
          </p:cNvPr>
          <p:cNvCxnSpPr>
            <a:cxnSpLocks/>
            <a:stCxn id="10" idx="3"/>
            <a:endCxn id="21" idx="2"/>
          </p:cNvCxnSpPr>
          <p:nvPr/>
        </p:nvCxnSpPr>
        <p:spPr>
          <a:xfrm>
            <a:off x="5313865" y="2385847"/>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B46D4196-0792-0DBF-4B5E-94711833FEDF}"/>
              </a:ext>
            </a:extLst>
          </p:cNvPr>
          <p:cNvSpPr/>
          <p:nvPr/>
        </p:nvSpPr>
        <p:spPr>
          <a:xfrm>
            <a:off x="6343718" y="2089064"/>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7F422A-39EE-BA74-26F0-C3C6D7EC8019}"/>
                  </a:ext>
                </a:extLst>
              </p:cNvPr>
              <p:cNvSpPr txBox="1"/>
              <p:nvPr/>
            </p:nvSpPr>
            <p:spPr>
              <a:xfrm>
                <a:off x="5708910" y="2844695"/>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22" name="TextBox 21">
                <a:extLst>
                  <a:ext uri="{FF2B5EF4-FFF2-40B4-BE49-F238E27FC236}">
                    <a16:creationId xmlns:a16="http://schemas.microsoft.com/office/drawing/2014/main" id="{5E7F422A-39EE-BA74-26F0-C3C6D7EC8019}"/>
                  </a:ext>
                </a:extLst>
              </p:cNvPr>
              <p:cNvSpPr txBox="1">
                <a:spLocks noRot="1" noChangeAspect="1" noMove="1" noResize="1" noEditPoints="1" noAdjustHandles="1" noChangeArrowheads="1" noChangeShapeType="1" noTextEdit="1"/>
              </p:cNvSpPr>
              <p:nvPr/>
            </p:nvSpPr>
            <p:spPr>
              <a:xfrm>
                <a:off x="5708910" y="2844695"/>
                <a:ext cx="2057230" cy="369332"/>
              </a:xfrm>
              <a:prstGeom prst="rect">
                <a:avLst/>
              </a:prstGeom>
              <a:blipFill>
                <a:blip r:embed="rId3"/>
                <a:stretch>
                  <a:fillRect l="-2454" t="-10345" b="-2758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F575646E-7E38-E052-E2C6-3FF92C011FA1}"/>
              </a:ext>
            </a:extLst>
          </p:cNvPr>
          <p:cNvCxnSpPr>
            <a:cxnSpLocks/>
            <a:stCxn id="21" idx="6"/>
            <a:endCxn id="26" idx="2"/>
          </p:cNvCxnSpPr>
          <p:nvPr/>
        </p:nvCxnSpPr>
        <p:spPr>
          <a:xfrm flipV="1">
            <a:off x="6914305" y="2378826"/>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4EB870F5-0E47-04AD-CAA9-2186FAF19256}"/>
              </a:ext>
            </a:extLst>
          </p:cNvPr>
          <p:cNvSpPr/>
          <p:nvPr/>
        </p:nvSpPr>
        <p:spPr>
          <a:xfrm>
            <a:off x="8921600" y="2078551"/>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95EB8B-E77F-A4A2-245C-1578B4509315}"/>
                  </a:ext>
                </a:extLst>
              </p:cNvPr>
              <p:cNvSpPr txBox="1"/>
              <p:nvPr/>
            </p:nvSpPr>
            <p:spPr>
              <a:xfrm>
                <a:off x="8112504" y="2840848"/>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27" name="TextBox 26">
                <a:extLst>
                  <a:ext uri="{FF2B5EF4-FFF2-40B4-BE49-F238E27FC236}">
                    <a16:creationId xmlns:a16="http://schemas.microsoft.com/office/drawing/2014/main" id="{3495EB8B-E77F-A4A2-245C-1578B4509315}"/>
                  </a:ext>
                </a:extLst>
              </p:cNvPr>
              <p:cNvSpPr txBox="1">
                <a:spLocks noRot="1" noChangeAspect="1" noMove="1" noResize="1" noEditPoints="1" noAdjustHandles="1" noChangeArrowheads="1" noChangeShapeType="1" noTextEdit="1"/>
              </p:cNvSpPr>
              <p:nvPr/>
            </p:nvSpPr>
            <p:spPr>
              <a:xfrm>
                <a:off x="8112504" y="2840848"/>
                <a:ext cx="2049728" cy="369332"/>
              </a:xfrm>
              <a:prstGeom prst="rect">
                <a:avLst/>
              </a:prstGeom>
              <a:blipFill>
                <a:blip r:embed="rId4"/>
                <a:stretch>
                  <a:fillRect l="-245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23C2900-27F6-6262-8D09-1C6851D65745}"/>
                  </a:ext>
                </a:extLst>
              </p:cNvPr>
              <p:cNvSpPr txBox="1"/>
              <p:nvPr/>
            </p:nvSpPr>
            <p:spPr>
              <a:xfrm>
                <a:off x="6939959" y="1481541"/>
                <a:ext cx="1955985" cy="369332"/>
              </a:xfrm>
              <a:prstGeom prst="rect">
                <a:avLst/>
              </a:prstGeom>
              <a:noFill/>
              <a:ln>
                <a:noFill/>
              </a:ln>
            </p:spPr>
            <p:txBody>
              <a:bodyPr wrap="none" rtlCol="0">
                <a:spAutoFit/>
              </a:bodyPr>
              <a:lstStyle/>
              <a:p>
                <a:r>
                  <a:rPr lang="en-US" b="1" dirty="0">
                    <a:solidFill>
                      <a:srgbClr val="FF0000"/>
                    </a:solidFill>
                  </a:rPr>
                  <a:t>Loss Function </a:t>
                </a:r>
                <a14:m>
                  <m:oMath xmlns:m="http://schemas.openxmlformats.org/officeDocument/2006/math">
                    <m:r>
                      <a:rPr lang="en-AU" b="1" i="1" smtClean="0">
                        <a:solidFill>
                          <a:srgbClr val="FF0000"/>
                        </a:solidFill>
                        <a:latin typeface="Cambria Math" panose="02040503050406030204" pitchFamily="18" charset="0"/>
                      </a:rPr>
                      <m:t>𝑳</m:t>
                    </m:r>
                  </m:oMath>
                </a14:m>
                <a:endParaRPr lang="en-US" b="1" dirty="0">
                  <a:solidFill>
                    <a:srgbClr val="FF0000"/>
                  </a:solidFill>
                </a:endParaRPr>
              </a:p>
            </p:txBody>
          </p:sp>
        </mc:Choice>
        <mc:Fallback xmlns="">
          <p:sp>
            <p:nvSpPr>
              <p:cNvPr id="29" name="TextBox 28">
                <a:extLst>
                  <a:ext uri="{FF2B5EF4-FFF2-40B4-BE49-F238E27FC236}">
                    <a16:creationId xmlns:a16="http://schemas.microsoft.com/office/drawing/2014/main" id="{223C2900-27F6-6262-8D09-1C6851D65745}"/>
                  </a:ext>
                </a:extLst>
              </p:cNvPr>
              <p:cNvSpPr txBox="1">
                <a:spLocks noRot="1" noChangeAspect="1" noMove="1" noResize="1" noEditPoints="1" noAdjustHandles="1" noChangeArrowheads="1" noChangeShapeType="1" noTextEdit="1"/>
              </p:cNvSpPr>
              <p:nvPr/>
            </p:nvSpPr>
            <p:spPr>
              <a:xfrm>
                <a:off x="6939959" y="1481541"/>
                <a:ext cx="1955985" cy="369332"/>
              </a:xfrm>
              <a:prstGeom prst="rect">
                <a:avLst/>
              </a:prstGeom>
              <a:blipFill>
                <a:blip r:embed="rId5"/>
                <a:stretch>
                  <a:fillRect l="-2581" t="-6667" b="-26667"/>
                </a:stretch>
              </a:blipFill>
              <a:ln>
                <a:noFill/>
              </a:ln>
            </p:spPr>
            <p:txBody>
              <a:bodyPr/>
              <a:lstStyle/>
              <a:p>
                <a:r>
                  <a:rPr lang="en-US">
                    <a:noFill/>
                  </a:rPr>
                  <a:t> </a:t>
                </a:r>
              </a:p>
            </p:txBody>
          </p:sp>
        </mc:Fallback>
      </mc:AlternateContent>
      <p:cxnSp>
        <p:nvCxnSpPr>
          <p:cNvPr id="33" name="Elbow Connector 32">
            <a:extLst>
              <a:ext uri="{FF2B5EF4-FFF2-40B4-BE49-F238E27FC236}">
                <a16:creationId xmlns:a16="http://schemas.microsoft.com/office/drawing/2014/main" id="{9D251DD5-3822-88D0-D180-425FFBAE80C5}"/>
              </a:ext>
            </a:extLst>
          </p:cNvPr>
          <p:cNvCxnSpPr>
            <a:stCxn id="21" idx="0"/>
            <a:endCxn id="26" idx="0"/>
          </p:cNvCxnSpPr>
          <p:nvPr/>
        </p:nvCxnSpPr>
        <p:spPr>
          <a:xfrm rot="5400000" flipH="1" flipV="1">
            <a:off x="7912697" y="794867"/>
            <a:ext cx="10513" cy="2577882"/>
          </a:xfrm>
          <a:prstGeom prst="bentConnector3">
            <a:avLst>
              <a:gd name="adj1" fmla="val 227445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6D0ADEF-C089-B9A5-6A67-FFD197DD49EC}"/>
                  </a:ext>
                </a:extLst>
              </p:cNvPr>
              <p:cNvSpPr txBox="1"/>
              <p:nvPr/>
            </p:nvSpPr>
            <p:spPr>
              <a:xfrm>
                <a:off x="3063457" y="4813518"/>
                <a:ext cx="5878145" cy="1477328"/>
              </a:xfrm>
              <a:prstGeom prst="rect">
                <a:avLst/>
              </a:prstGeom>
              <a:noFill/>
              <a:ln>
                <a:noFill/>
              </a:ln>
            </p:spPr>
            <p:txBody>
              <a:bodyPr wrap="square" rtlCol="0">
                <a:spAutoFit/>
              </a:bodyPr>
              <a:lstStyle/>
              <a:p>
                <a:r>
                  <a:rPr lang="en-US" b="1" dirty="0">
                    <a:solidFill>
                      <a:srgbClr val="00B050"/>
                    </a:solidFill>
                  </a:rPr>
                  <a:t>Gradient Descent with B</a:t>
                </a:r>
                <a14:m>
                  <m:oMath xmlns:m="http://schemas.openxmlformats.org/officeDocument/2006/math">
                    <m:r>
                      <a:rPr lang="en-AU" b="1">
                        <a:solidFill>
                          <a:srgbClr val="00B050"/>
                        </a:solidFill>
                        <a:latin typeface="Cambria Math" panose="02040503050406030204" pitchFamily="18" charset="0"/>
                      </a:rPr>
                      <m:t>𝐚𝐜𝐤𝐩𝐫𝐨𝐩𝐨𝐠𝐚𝐭𝐢𝐨𝐧</m:t>
                    </m:r>
                    <m:r>
                      <a:rPr lang="en-AU" b="1">
                        <a:solidFill>
                          <a:srgbClr val="00B050"/>
                        </a:solidFill>
                        <a:latin typeface="Cambria Math" panose="02040503050406030204" pitchFamily="18" charset="0"/>
                      </a:rPr>
                      <m:t> </m:t>
                    </m:r>
                  </m:oMath>
                </a14:m>
                <a:r>
                  <a:rPr lang="en-AU" b="1" dirty="0">
                    <a:solidFill>
                      <a:srgbClr val="00B050"/>
                    </a:solidFill>
                  </a:rPr>
                  <a:t>(of error) </a:t>
                </a:r>
                <a:r>
                  <a:rPr lang="en-AU" dirty="0"/>
                  <a:t>updates the weights and biases (parameters) to minimize the loss (error), so as to efficiently find the optimal set of parameters for achieving the task goal.</a:t>
                </a:r>
                <a:endParaRPr lang="en-US" dirty="0"/>
              </a:p>
              <a:p>
                <a:endParaRPr lang="en-US" b="1" dirty="0"/>
              </a:p>
            </p:txBody>
          </p:sp>
        </mc:Choice>
        <mc:Fallback xmlns="">
          <p:sp>
            <p:nvSpPr>
              <p:cNvPr id="2" name="TextBox 1">
                <a:extLst>
                  <a:ext uri="{FF2B5EF4-FFF2-40B4-BE49-F238E27FC236}">
                    <a16:creationId xmlns:a16="http://schemas.microsoft.com/office/drawing/2014/main" id="{96D0ADEF-C089-B9A5-6A67-FFD197DD49EC}"/>
                  </a:ext>
                </a:extLst>
              </p:cNvPr>
              <p:cNvSpPr txBox="1">
                <a:spLocks noRot="1" noChangeAspect="1" noMove="1" noResize="1" noEditPoints="1" noAdjustHandles="1" noChangeArrowheads="1" noChangeShapeType="1" noTextEdit="1"/>
              </p:cNvSpPr>
              <p:nvPr/>
            </p:nvSpPr>
            <p:spPr>
              <a:xfrm>
                <a:off x="3063457" y="4813518"/>
                <a:ext cx="5878145" cy="1477328"/>
              </a:xfrm>
              <a:prstGeom prst="rect">
                <a:avLst/>
              </a:prstGeom>
              <a:blipFill>
                <a:blip r:embed="rId6"/>
                <a:stretch>
                  <a:fillRect l="-862" t="-2564"/>
                </a:stretch>
              </a:blipFill>
              <a:ln>
                <a:noFill/>
              </a:ln>
            </p:spPr>
            <p:txBody>
              <a:bodyPr/>
              <a:lstStyle/>
              <a:p>
                <a:r>
                  <a:rPr lang="en-US">
                    <a:noFill/>
                  </a:rPr>
                  <a:t> </a:t>
                </a:r>
              </a:p>
            </p:txBody>
          </p:sp>
        </mc:Fallback>
      </mc:AlternateContent>
      <p:cxnSp>
        <p:nvCxnSpPr>
          <p:cNvPr id="5" name="Curved Connector 4">
            <a:extLst>
              <a:ext uri="{FF2B5EF4-FFF2-40B4-BE49-F238E27FC236}">
                <a16:creationId xmlns:a16="http://schemas.microsoft.com/office/drawing/2014/main" id="{B143B49C-95D9-DD20-8355-48EFF58C57B0}"/>
              </a:ext>
            </a:extLst>
          </p:cNvPr>
          <p:cNvCxnSpPr>
            <a:stCxn id="29" idx="0"/>
            <a:endCxn id="9" idx="0"/>
          </p:cNvCxnSpPr>
          <p:nvPr/>
        </p:nvCxnSpPr>
        <p:spPr>
          <a:xfrm rot="16200000" flipH="1" flipV="1">
            <a:off x="5554910" y="-176892"/>
            <a:ext cx="704610" cy="4021475"/>
          </a:xfrm>
          <a:prstGeom prst="curvedConnector3">
            <a:avLst>
              <a:gd name="adj1" fmla="val -39902"/>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2A6963C-F2ED-5992-F6F3-83DCDC355B09}"/>
              </a:ext>
            </a:extLst>
          </p:cNvPr>
          <p:cNvCxnSpPr>
            <a:cxnSpLocks/>
            <a:stCxn id="29" idx="0"/>
            <a:endCxn id="10" idx="0"/>
          </p:cNvCxnSpPr>
          <p:nvPr/>
        </p:nvCxnSpPr>
        <p:spPr>
          <a:xfrm rot="16200000" flipH="1" flipV="1">
            <a:off x="6075849" y="344046"/>
            <a:ext cx="704609" cy="2979597"/>
          </a:xfrm>
          <a:prstGeom prst="curvedConnector3">
            <a:avLst>
              <a:gd name="adj1" fmla="val -22002"/>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687636-4B30-7EA6-96A0-AF9FC7A4B865}"/>
              </a:ext>
            </a:extLst>
          </p:cNvPr>
          <p:cNvSpPr txBox="1"/>
          <p:nvPr/>
        </p:nvSpPr>
        <p:spPr>
          <a:xfrm>
            <a:off x="5106279" y="860013"/>
            <a:ext cx="2274982" cy="369332"/>
          </a:xfrm>
          <a:prstGeom prst="rect">
            <a:avLst/>
          </a:prstGeom>
          <a:noFill/>
        </p:spPr>
        <p:txBody>
          <a:bodyPr wrap="none" rtlCol="0">
            <a:spAutoFit/>
          </a:bodyPr>
          <a:lstStyle/>
          <a:p>
            <a:r>
              <a:rPr lang="en-US" b="1" dirty="0">
                <a:solidFill>
                  <a:srgbClr val="00B050"/>
                </a:solidFill>
              </a:rPr>
              <a:t>Update parameters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28532C8-B282-2118-01FD-4941928595AC}"/>
                  </a:ext>
                </a:extLst>
              </p:cNvPr>
              <p:cNvSpPr txBox="1"/>
              <p:nvPr/>
            </p:nvSpPr>
            <p:spPr>
              <a:xfrm>
                <a:off x="3063457" y="3752348"/>
                <a:ext cx="5878145" cy="923330"/>
              </a:xfrm>
              <a:prstGeom prst="rect">
                <a:avLst/>
              </a:prstGeom>
              <a:noFill/>
            </p:spPr>
            <p:txBody>
              <a:bodyPr wrap="square" rtlCol="0">
                <a:spAutoFit/>
              </a:bodyPr>
              <a:lstStyle/>
              <a:p>
                <a:r>
                  <a:rPr lang="en-US" b="1" dirty="0">
                    <a:solidFill>
                      <a:srgbClr val="FF0000"/>
                    </a:solidFill>
                  </a:rPr>
                  <a:t>Loss Function </a:t>
                </a:r>
                <a14:m>
                  <m:oMath xmlns:m="http://schemas.openxmlformats.org/officeDocument/2006/math">
                    <m:r>
                      <a:rPr lang="en-AU" b="1" i="1" smtClean="0">
                        <a:solidFill>
                          <a:srgbClr val="FF0000"/>
                        </a:solidFill>
                        <a:latin typeface="Cambria Math" panose="02040503050406030204" pitchFamily="18" charset="0"/>
                      </a:rPr>
                      <m:t>𝑳</m:t>
                    </m:r>
                    <m:r>
                      <a:rPr lang="en-AU" b="0" i="1" smtClean="0">
                        <a:solidFill>
                          <a:srgbClr val="FF0000"/>
                        </a:solidFill>
                        <a:latin typeface="Cambria Math" panose="02040503050406030204" pitchFamily="18" charset="0"/>
                      </a:rPr>
                      <m:t>(</m:t>
                    </m:r>
                    <m:r>
                      <a:rPr lang="en-AU" b="0" i="1" smtClean="0">
                        <a:latin typeface="Cambria Math" panose="02040503050406030204" pitchFamily="18" charset="0"/>
                      </a:rPr>
                      <m:t>𝑜</m:t>
                    </m:r>
                    <m:r>
                      <a:rPr lang="en-AU" b="0" i="1" smtClean="0">
                        <a:latin typeface="Cambria Math" panose="02040503050406030204" pitchFamily="18" charset="0"/>
                      </a:rPr>
                      <m:t>,</m:t>
                    </m:r>
                    <m:r>
                      <a:rPr lang="en-AU" b="0" i="1" smtClean="0">
                        <a:latin typeface="Cambria Math" panose="02040503050406030204" pitchFamily="18" charset="0"/>
                      </a:rPr>
                      <m:t>𝑦</m:t>
                    </m:r>
                    <m:r>
                      <a:rPr lang="en-AU" b="0" i="1" smtClean="0">
                        <a:solidFill>
                          <a:srgbClr val="FF0000"/>
                        </a:solidFill>
                        <a:latin typeface="Cambria Math" panose="02040503050406030204" pitchFamily="18" charset="0"/>
                      </a:rPr>
                      <m:t>)</m:t>
                    </m:r>
                  </m:oMath>
                </a14:m>
                <a:r>
                  <a:rPr lang="en-US" dirty="0"/>
                  <a:t> quantifies the difference (error) between the predicted output </a:t>
                </a:r>
                <a14:m>
                  <m:oMath xmlns:m="http://schemas.openxmlformats.org/officeDocument/2006/math">
                    <m:r>
                      <a:rPr lang="en-AU" b="0" i="1" smtClean="0">
                        <a:latin typeface="Cambria Math" panose="02040503050406030204" pitchFamily="18" charset="0"/>
                      </a:rPr>
                      <m:t>𝑜</m:t>
                    </m:r>
                  </m:oMath>
                </a14:m>
                <a:r>
                  <a:rPr lang="en-US" dirty="0"/>
                  <a:t> and expected output </a:t>
                </a:r>
                <a14:m>
                  <m:oMath xmlns:m="http://schemas.openxmlformats.org/officeDocument/2006/math">
                    <m:r>
                      <a:rPr lang="en-AU" b="0" i="1" smtClean="0">
                        <a:latin typeface="Cambria Math" panose="02040503050406030204" pitchFamily="18" charset="0"/>
                      </a:rPr>
                      <m:t>𝑦</m:t>
                    </m:r>
                  </m:oMath>
                </a14:m>
                <a:endParaRPr lang="en-US" dirty="0"/>
              </a:p>
              <a:p>
                <a:endParaRPr lang="en-US" b="1" dirty="0"/>
              </a:p>
            </p:txBody>
          </p:sp>
        </mc:Choice>
        <mc:Fallback xmlns="">
          <p:sp>
            <p:nvSpPr>
              <p:cNvPr id="23" name="TextBox 22">
                <a:extLst>
                  <a:ext uri="{FF2B5EF4-FFF2-40B4-BE49-F238E27FC236}">
                    <a16:creationId xmlns:a16="http://schemas.microsoft.com/office/drawing/2014/main" id="{C28532C8-B282-2118-01FD-4941928595AC}"/>
                  </a:ext>
                </a:extLst>
              </p:cNvPr>
              <p:cNvSpPr txBox="1">
                <a:spLocks noRot="1" noChangeAspect="1" noMove="1" noResize="1" noEditPoints="1" noAdjustHandles="1" noChangeArrowheads="1" noChangeShapeType="1" noTextEdit="1"/>
              </p:cNvSpPr>
              <p:nvPr/>
            </p:nvSpPr>
            <p:spPr>
              <a:xfrm>
                <a:off x="3063457" y="3752348"/>
                <a:ext cx="5878145" cy="923330"/>
              </a:xfrm>
              <a:prstGeom prst="rect">
                <a:avLst/>
              </a:prstGeom>
              <a:blipFill>
                <a:blip r:embed="rId7"/>
                <a:stretch>
                  <a:fillRect l="-862" t="-270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99D17AC-D1B9-5226-C950-5052179B7F67}"/>
              </a:ext>
            </a:extLst>
          </p:cNvPr>
          <p:cNvSpPr txBox="1"/>
          <p:nvPr/>
        </p:nvSpPr>
        <p:spPr>
          <a:xfrm>
            <a:off x="1172624" y="3844681"/>
            <a:ext cx="1249060" cy="369332"/>
          </a:xfrm>
          <a:prstGeom prst="rect">
            <a:avLst/>
          </a:prstGeom>
          <a:noFill/>
        </p:spPr>
        <p:txBody>
          <a:bodyPr wrap="none" rtlCol="0">
            <a:spAutoFit/>
          </a:bodyPr>
          <a:lstStyle/>
          <a:p>
            <a:r>
              <a:rPr lang="en-US" b="1" i="1" dirty="0"/>
              <a:t>Task goal</a:t>
            </a:r>
          </a:p>
        </p:txBody>
      </p:sp>
      <p:sp>
        <p:nvSpPr>
          <p:cNvPr id="15" name="TextBox 14">
            <a:extLst>
              <a:ext uri="{FF2B5EF4-FFF2-40B4-BE49-F238E27FC236}">
                <a16:creationId xmlns:a16="http://schemas.microsoft.com/office/drawing/2014/main" id="{B14CC899-C153-0702-C4CF-CBCD94EE38D6}"/>
              </a:ext>
            </a:extLst>
          </p:cNvPr>
          <p:cNvSpPr txBox="1"/>
          <p:nvPr/>
        </p:nvSpPr>
        <p:spPr>
          <a:xfrm>
            <a:off x="1066050" y="4803008"/>
            <a:ext cx="1646605" cy="646331"/>
          </a:xfrm>
          <a:prstGeom prst="rect">
            <a:avLst/>
          </a:prstGeom>
          <a:noFill/>
        </p:spPr>
        <p:txBody>
          <a:bodyPr wrap="none" rtlCol="0">
            <a:spAutoFit/>
          </a:bodyPr>
          <a:lstStyle/>
          <a:p>
            <a:pPr algn="ctr"/>
            <a:r>
              <a:rPr lang="en-US" b="1" i="1" dirty="0"/>
              <a:t>Optimization </a:t>
            </a:r>
          </a:p>
          <a:p>
            <a:pPr algn="ctr"/>
            <a:r>
              <a:rPr lang="en-US" b="1" i="1" dirty="0"/>
              <a:t>mechanism </a:t>
            </a:r>
          </a:p>
        </p:txBody>
      </p:sp>
      <p:sp>
        <p:nvSpPr>
          <p:cNvPr id="19" name="Rectangle 18">
            <a:extLst>
              <a:ext uri="{FF2B5EF4-FFF2-40B4-BE49-F238E27FC236}">
                <a16:creationId xmlns:a16="http://schemas.microsoft.com/office/drawing/2014/main" id="{2D429942-2627-78E8-3F2E-E4FE63F1D0E3}"/>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A821209A-7650-0C30-3C81-5E472826E1D9}"/>
              </a:ext>
            </a:extLst>
          </p:cNvPr>
          <p:cNvSpPr txBox="1">
            <a:spLocks/>
          </p:cNvSpPr>
          <p:nvPr/>
        </p:nvSpPr>
        <p:spPr>
          <a:xfrm>
            <a:off x="171478" y="-25638"/>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How to Train a Deep Neural Network</a:t>
            </a:r>
            <a:endParaRPr lang="en-US" dirty="0">
              <a:solidFill>
                <a:schemeClr val="bg1"/>
              </a:solidFill>
            </a:endParaRPr>
          </a:p>
        </p:txBody>
      </p:sp>
    </p:spTree>
    <p:extLst>
      <p:ext uri="{BB962C8B-B14F-4D97-AF65-F5344CB8AC3E}">
        <p14:creationId xmlns:p14="http://schemas.microsoft.com/office/powerpoint/2010/main" val="3019539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1261023" y="852922"/>
            <a:ext cx="3947678" cy="2845322"/>
          </a:xfrm>
          <a:prstGeom prst="rect">
            <a:avLst/>
          </a:prstGeom>
        </p:spPr>
        <p:txBody>
          <a:bodyPr spcFirstLastPara="1" wrap="square" lIns="121900" tIns="121900" rIns="121900" bIns="121900" anchor="t" anchorCtr="0">
            <a:noAutofit/>
          </a:bodyPr>
          <a:lstStyle/>
          <a:p>
            <a:pPr lvl="0"/>
            <a:r>
              <a:rPr lang="en-GB" sz="3200" dirty="0"/>
              <a:t>Multi-omics measurement increases the capacity to explore cell various characteristics</a:t>
            </a:r>
            <a:endParaRPr sz="3200" dirty="0"/>
          </a:p>
        </p:txBody>
      </p:sp>
      <p:pic>
        <p:nvPicPr>
          <p:cNvPr id="3074" name="Picture 2" descr="figure 1">
            <a:extLst>
              <a:ext uri="{FF2B5EF4-FFF2-40B4-BE49-F238E27FC236}">
                <a16:creationId xmlns:a16="http://schemas.microsoft.com/office/drawing/2014/main" id="{5FFB4394-A032-3DCD-9BE4-3039DC369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8704" y="491709"/>
            <a:ext cx="4469039" cy="5780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67D919-5BFF-ED30-405E-C40C4175A74B}"/>
              </a:ext>
            </a:extLst>
          </p:cNvPr>
          <p:cNvSpPr txBox="1"/>
          <p:nvPr/>
        </p:nvSpPr>
        <p:spPr>
          <a:xfrm>
            <a:off x="8968819" y="6294075"/>
            <a:ext cx="1293944"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Heumos</a:t>
            </a:r>
            <a:r>
              <a:rPr lang="en-US" sz="900" dirty="0">
                <a:latin typeface="Arial" panose="020B0604020202020204" pitchFamily="34" charset="0"/>
                <a:cs typeface="Arial" panose="020B0604020202020204" pitchFamily="34" charset="0"/>
              </a:rPr>
              <a:t> et al., 2023)</a:t>
            </a:r>
          </a:p>
        </p:txBody>
      </p:sp>
    </p:spTree>
    <p:extLst>
      <p:ext uri="{BB962C8B-B14F-4D97-AF65-F5344CB8AC3E}">
        <p14:creationId xmlns:p14="http://schemas.microsoft.com/office/powerpoint/2010/main" val="4196650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77BA2A-93B4-3F3C-D266-0B64F7E3A666}"/>
              </a:ext>
            </a:extLst>
          </p:cNvPr>
          <p:cNvSpPr txBox="1"/>
          <p:nvPr/>
        </p:nvSpPr>
        <p:spPr>
          <a:xfrm>
            <a:off x="770466" y="1068233"/>
            <a:ext cx="10651067" cy="338554"/>
          </a:xfrm>
          <a:prstGeom prst="rect">
            <a:avLst/>
          </a:prstGeom>
          <a:noFill/>
          <a:ln>
            <a:noFill/>
          </a:ln>
        </p:spPr>
        <p:txBody>
          <a:bodyPr wrap="square" rtlCol="0">
            <a:spAutoFit/>
          </a:bodyPr>
          <a:lstStyle/>
          <a:p>
            <a:r>
              <a:rPr lang="en-US" sz="1600" dirty="0"/>
              <a:t>Gradient descent updates the parameters based on the </a:t>
            </a:r>
            <a:r>
              <a:rPr lang="en-US" sz="1600" b="1" i="1" dirty="0">
                <a:solidFill>
                  <a:srgbClr val="00B050"/>
                </a:solidFill>
              </a:rPr>
              <a:t>gradients</a:t>
            </a:r>
            <a:r>
              <a:rPr lang="en-US" sz="1600" dirty="0"/>
              <a:t> calculated by </a:t>
            </a:r>
            <a:r>
              <a:rPr lang="en-US" sz="1600" b="1" i="1" dirty="0">
                <a:solidFill>
                  <a:srgbClr val="00B050"/>
                </a:solidFill>
              </a:rPr>
              <a:t>backpropagation (of error)</a:t>
            </a:r>
          </a:p>
        </p:txBody>
      </p:sp>
      <p:sp>
        <p:nvSpPr>
          <p:cNvPr id="19" name="Oval 18">
            <a:extLst>
              <a:ext uri="{FF2B5EF4-FFF2-40B4-BE49-F238E27FC236}">
                <a16:creationId xmlns:a16="http://schemas.microsoft.com/office/drawing/2014/main" id="{78D1019F-9FF4-7E91-F634-C494C636D054}"/>
              </a:ext>
            </a:extLst>
          </p:cNvPr>
          <p:cNvSpPr/>
          <p:nvPr/>
        </p:nvSpPr>
        <p:spPr>
          <a:xfrm>
            <a:off x="2150976" y="3504470"/>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5F16485-4E59-D8E4-FD40-2400B038EF4E}"/>
                  </a:ext>
                </a:extLst>
              </p:cNvPr>
              <p:cNvSpPr txBox="1"/>
              <p:nvPr/>
            </p:nvSpPr>
            <p:spPr>
              <a:xfrm>
                <a:off x="1912768" y="4259744"/>
                <a:ext cx="892167" cy="369332"/>
              </a:xfrm>
              <a:prstGeom prst="rect">
                <a:avLst/>
              </a:prstGeom>
              <a:noFill/>
            </p:spPr>
            <p:txBody>
              <a:bodyPr wrap="none" rtlCol="0">
                <a:spAutoFit/>
              </a:bodyPr>
              <a:lstStyle/>
              <a:p>
                <a:r>
                  <a:rPr lang="en-US" dirty="0"/>
                  <a:t>Input </a:t>
                </a:r>
                <a14:m>
                  <m:oMath xmlns:m="http://schemas.openxmlformats.org/officeDocument/2006/math">
                    <m:r>
                      <a:rPr lang="en-AU" b="0" i="1" smtClean="0">
                        <a:latin typeface="Cambria Math" panose="02040503050406030204" pitchFamily="18" charset="0"/>
                      </a:rPr>
                      <m:t>𝑥</m:t>
                    </m:r>
                  </m:oMath>
                </a14:m>
                <a:endParaRPr lang="en-US" dirty="0"/>
              </a:p>
            </p:txBody>
          </p:sp>
        </mc:Choice>
        <mc:Fallback xmlns="">
          <p:sp>
            <p:nvSpPr>
              <p:cNvPr id="24" name="TextBox 23">
                <a:extLst>
                  <a:ext uri="{FF2B5EF4-FFF2-40B4-BE49-F238E27FC236}">
                    <a16:creationId xmlns:a16="http://schemas.microsoft.com/office/drawing/2014/main" id="{A5F16485-4E59-D8E4-FD40-2400B038EF4E}"/>
                  </a:ext>
                </a:extLst>
              </p:cNvPr>
              <p:cNvSpPr txBox="1">
                <a:spLocks noRot="1" noChangeAspect="1" noMove="1" noResize="1" noEditPoints="1" noAdjustHandles="1" noChangeArrowheads="1" noChangeShapeType="1" noTextEdit="1"/>
              </p:cNvSpPr>
              <p:nvPr/>
            </p:nvSpPr>
            <p:spPr>
              <a:xfrm>
                <a:off x="1912768" y="4259744"/>
                <a:ext cx="892167" cy="369332"/>
              </a:xfrm>
              <a:prstGeom prst="rect">
                <a:avLst/>
              </a:prstGeom>
              <a:blipFill>
                <a:blip r:embed="rId2"/>
                <a:stretch>
                  <a:fillRect l="-5634" t="-6667" b="-26667"/>
                </a:stretch>
              </a:blipFill>
            </p:spPr>
            <p:txBody>
              <a:bodyPr/>
              <a:lstStyle/>
              <a:p>
                <a:r>
                  <a:rPr lang="en-US">
                    <a:noFill/>
                  </a:rPr>
                  <a:t> </a:t>
                </a:r>
              </a:p>
            </p:txBody>
          </p:sp>
        </mc:Fallback>
      </mc:AlternateContent>
      <p:sp>
        <p:nvSpPr>
          <p:cNvPr id="28" name="Rounded Rectangle 27">
            <a:extLst>
              <a:ext uri="{FF2B5EF4-FFF2-40B4-BE49-F238E27FC236}">
                <a16:creationId xmlns:a16="http://schemas.microsoft.com/office/drawing/2014/main" id="{CACEB19B-7353-D393-9D0B-CD30D6BB06DC}"/>
              </a:ext>
            </a:extLst>
          </p:cNvPr>
          <p:cNvSpPr/>
          <p:nvPr/>
        </p:nvSpPr>
        <p:spPr>
          <a:xfrm>
            <a:off x="3394842" y="3314683"/>
            <a:ext cx="2236625" cy="945061"/>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0A0362B7-1A26-D17D-876D-8BFC23F5F99B}"/>
              </a:ext>
            </a:extLst>
          </p:cNvPr>
          <p:cNvSpPr/>
          <p:nvPr/>
        </p:nvSpPr>
        <p:spPr>
          <a:xfrm>
            <a:off x="3636581" y="3605047"/>
            <a:ext cx="751020" cy="399393"/>
          </a:xfrm>
          <a:prstGeom prst="rect">
            <a:avLst/>
          </a:prstGeom>
          <a:solidFill>
            <a:schemeClr val="accent5">
              <a:lumMod val="20000"/>
              <a:lumOff val="8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Weights</a:t>
            </a:r>
          </a:p>
          <a:p>
            <a:pPr algn="ctr"/>
            <a:r>
              <a:rPr lang="en-US" sz="1200" b="1" dirty="0">
                <a:solidFill>
                  <a:schemeClr val="tx1"/>
                </a:solidFill>
              </a:rPr>
              <a:t>?</a:t>
            </a:r>
          </a:p>
        </p:txBody>
      </p:sp>
      <p:sp>
        <p:nvSpPr>
          <p:cNvPr id="31" name="Rectangle 30">
            <a:extLst>
              <a:ext uri="{FF2B5EF4-FFF2-40B4-BE49-F238E27FC236}">
                <a16:creationId xmlns:a16="http://schemas.microsoft.com/office/drawing/2014/main" id="{5FC9B07C-9A4E-BE17-0997-FE74C047EFCC}"/>
              </a:ext>
            </a:extLst>
          </p:cNvPr>
          <p:cNvSpPr/>
          <p:nvPr/>
        </p:nvSpPr>
        <p:spPr>
          <a:xfrm>
            <a:off x="4678459" y="3605046"/>
            <a:ext cx="751020" cy="399393"/>
          </a:xfrm>
          <a:prstGeom prst="rect">
            <a:avLst/>
          </a:prstGeom>
          <a:solidFill>
            <a:srgbClr val="FDDA7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Biases</a:t>
            </a:r>
          </a:p>
          <a:p>
            <a:pPr algn="ctr"/>
            <a:r>
              <a:rPr lang="en-US" sz="1200" b="1" dirty="0">
                <a:solidFill>
                  <a:schemeClr val="tx1"/>
                </a:solidFill>
              </a:rPr>
              <a:t>?</a:t>
            </a:r>
          </a:p>
        </p:txBody>
      </p:sp>
      <p:cxnSp>
        <p:nvCxnSpPr>
          <p:cNvPr id="32" name="Straight Connector 31">
            <a:extLst>
              <a:ext uri="{FF2B5EF4-FFF2-40B4-BE49-F238E27FC236}">
                <a16:creationId xmlns:a16="http://schemas.microsoft.com/office/drawing/2014/main" id="{3F414CBA-8E13-416B-7634-FCDAC5E20E8C}"/>
              </a:ext>
            </a:extLst>
          </p:cNvPr>
          <p:cNvCxnSpPr>
            <a:stCxn id="19" idx="6"/>
            <a:endCxn id="30" idx="1"/>
          </p:cNvCxnSpPr>
          <p:nvPr/>
        </p:nvCxnSpPr>
        <p:spPr>
          <a:xfrm>
            <a:off x="2721561" y="3804744"/>
            <a:ext cx="91502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1B9BC22-B9F4-F05A-32E3-8D403C46777E}"/>
              </a:ext>
            </a:extLst>
          </p:cNvPr>
          <p:cNvCxnSpPr>
            <a:cxnSpLocks/>
            <a:stCxn id="30" idx="3"/>
            <a:endCxn id="31" idx="1"/>
          </p:cNvCxnSpPr>
          <p:nvPr/>
        </p:nvCxnSpPr>
        <p:spPr>
          <a:xfrm flipV="1">
            <a:off x="4387601" y="3804743"/>
            <a:ext cx="290858" cy="1"/>
          </a:xfrm>
          <a:prstGeom prst="line">
            <a:avLst/>
          </a:prstGeom>
          <a:ln w="19050"/>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94680A01-C925-6B50-2A46-DC1836EA8D0B}"/>
              </a:ext>
            </a:extLst>
          </p:cNvPr>
          <p:cNvSpPr txBox="1"/>
          <p:nvPr/>
        </p:nvSpPr>
        <p:spPr>
          <a:xfrm>
            <a:off x="3587899" y="4263591"/>
            <a:ext cx="1890261" cy="369332"/>
          </a:xfrm>
          <a:prstGeom prst="rect">
            <a:avLst/>
          </a:prstGeom>
          <a:noFill/>
        </p:spPr>
        <p:txBody>
          <a:bodyPr wrap="none" rtlCol="0">
            <a:spAutoFit/>
          </a:bodyPr>
          <a:lstStyle/>
          <a:p>
            <a:r>
              <a:rPr lang="en-US" dirty="0"/>
              <a:t>Neural Networks</a:t>
            </a:r>
          </a:p>
        </p:txBody>
      </p:sp>
      <p:cxnSp>
        <p:nvCxnSpPr>
          <p:cNvPr id="36" name="Straight Connector 35">
            <a:extLst>
              <a:ext uri="{FF2B5EF4-FFF2-40B4-BE49-F238E27FC236}">
                <a16:creationId xmlns:a16="http://schemas.microsoft.com/office/drawing/2014/main" id="{34F98CCC-B385-555E-8785-94D0D7E89C8B}"/>
              </a:ext>
            </a:extLst>
          </p:cNvPr>
          <p:cNvCxnSpPr>
            <a:cxnSpLocks/>
            <a:stCxn id="31" idx="3"/>
            <a:endCxn id="37" idx="2"/>
          </p:cNvCxnSpPr>
          <p:nvPr/>
        </p:nvCxnSpPr>
        <p:spPr>
          <a:xfrm>
            <a:off x="5429479" y="3804743"/>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D10F3CCD-3074-B353-1200-58DDE8A8821F}"/>
              </a:ext>
            </a:extLst>
          </p:cNvPr>
          <p:cNvSpPr/>
          <p:nvPr/>
        </p:nvSpPr>
        <p:spPr>
          <a:xfrm>
            <a:off x="6459332" y="3507960"/>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5B6F53-0925-23F4-A030-53699CE6E147}"/>
                  </a:ext>
                </a:extLst>
              </p:cNvPr>
              <p:cNvSpPr txBox="1"/>
              <p:nvPr/>
            </p:nvSpPr>
            <p:spPr>
              <a:xfrm>
                <a:off x="5824524" y="4263591"/>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38" name="TextBox 37">
                <a:extLst>
                  <a:ext uri="{FF2B5EF4-FFF2-40B4-BE49-F238E27FC236}">
                    <a16:creationId xmlns:a16="http://schemas.microsoft.com/office/drawing/2014/main" id="{695B6F53-0925-23F4-A030-53699CE6E147}"/>
                  </a:ext>
                </a:extLst>
              </p:cNvPr>
              <p:cNvSpPr txBox="1">
                <a:spLocks noRot="1" noChangeAspect="1" noMove="1" noResize="1" noEditPoints="1" noAdjustHandles="1" noChangeArrowheads="1" noChangeShapeType="1" noTextEdit="1"/>
              </p:cNvSpPr>
              <p:nvPr/>
            </p:nvSpPr>
            <p:spPr>
              <a:xfrm>
                <a:off x="5824524" y="4263591"/>
                <a:ext cx="2057230" cy="369332"/>
              </a:xfrm>
              <a:prstGeom prst="rect">
                <a:avLst/>
              </a:prstGeom>
              <a:blipFill>
                <a:blip r:embed="rId3"/>
                <a:stretch>
                  <a:fillRect l="-2454" t="-6667" b="-26667"/>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A8439D03-96F7-EFFE-794D-766A79DACC14}"/>
              </a:ext>
            </a:extLst>
          </p:cNvPr>
          <p:cNvCxnSpPr>
            <a:cxnSpLocks/>
            <a:stCxn id="37" idx="6"/>
            <a:endCxn id="40" idx="2"/>
          </p:cNvCxnSpPr>
          <p:nvPr/>
        </p:nvCxnSpPr>
        <p:spPr>
          <a:xfrm flipV="1">
            <a:off x="7029919" y="3797722"/>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0D9F652E-0840-6760-830C-25482104EDE4}"/>
              </a:ext>
            </a:extLst>
          </p:cNvPr>
          <p:cNvSpPr/>
          <p:nvPr/>
        </p:nvSpPr>
        <p:spPr>
          <a:xfrm>
            <a:off x="9037214" y="3497447"/>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EF86D15-18A6-6C85-7EAC-EB17A7D21CD5}"/>
                  </a:ext>
                </a:extLst>
              </p:cNvPr>
              <p:cNvSpPr txBox="1"/>
              <p:nvPr/>
            </p:nvSpPr>
            <p:spPr>
              <a:xfrm>
                <a:off x="8228118" y="4259744"/>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41" name="TextBox 40">
                <a:extLst>
                  <a:ext uri="{FF2B5EF4-FFF2-40B4-BE49-F238E27FC236}">
                    <a16:creationId xmlns:a16="http://schemas.microsoft.com/office/drawing/2014/main" id="{4EF86D15-18A6-6C85-7EAC-EB17A7D21CD5}"/>
                  </a:ext>
                </a:extLst>
              </p:cNvPr>
              <p:cNvSpPr txBox="1">
                <a:spLocks noRot="1" noChangeAspect="1" noMove="1" noResize="1" noEditPoints="1" noAdjustHandles="1" noChangeArrowheads="1" noChangeShapeType="1" noTextEdit="1"/>
              </p:cNvSpPr>
              <p:nvPr/>
            </p:nvSpPr>
            <p:spPr>
              <a:xfrm>
                <a:off x="8228118" y="4259744"/>
                <a:ext cx="2049728" cy="369332"/>
              </a:xfrm>
              <a:prstGeom prst="rect">
                <a:avLst/>
              </a:prstGeom>
              <a:blipFill>
                <a:blip r:embed="rId4"/>
                <a:stretch>
                  <a:fillRect l="-308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B9B3D10-9E12-02BF-0261-60E36BA71A39}"/>
                  </a:ext>
                </a:extLst>
              </p:cNvPr>
              <p:cNvSpPr txBox="1"/>
              <p:nvPr/>
            </p:nvSpPr>
            <p:spPr>
              <a:xfrm>
                <a:off x="6677265" y="2873088"/>
                <a:ext cx="2712602" cy="369332"/>
              </a:xfrm>
              <a:prstGeom prst="rect">
                <a:avLst/>
              </a:prstGeom>
              <a:noFill/>
              <a:ln>
                <a:noFill/>
              </a:ln>
            </p:spPr>
            <p:txBody>
              <a:bodyPr wrap="none" rtlCol="0">
                <a:spAutoFit/>
              </a:bodyPr>
              <a:lstStyle/>
              <a:p>
                <a:r>
                  <a:rPr lang="en-US" b="1" dirty="0">
                    <a:solidFill>
                      <a:srgbClr val="FF0000"/>
                    </a:solidFill>
                  </a:rPr>
                  <a:t>Loss Function </a:t>
                </a:r>
                <a14:m>
                  <m:oMath xmlns:m="http://schemas.openxmlformats.org/officeDocument/2006/math">
                    <m:r>
                      <a:rPr lang="en-AU" b="1" i="1" smtClean="0">
                        <a:solidFill>
                          <a:srgbClr val="FF0000"/>
                        </a:solidFill>
                        <a:latin typeface="Cambria Math" panose="02040503050406030204" pitchFamily="18" charset="0"/>
                      </a:rPr>
                      <m:t>𝑳</m:t>
                    </m:r>
                  </m:oMath>
                </a14:m>
                <a:r>
                  <a:rPr lang="en-US" b="1" dirty="0">
                    <a:solidFill>
                      <a:srgbClr val="FF0000"/>
                    </a:solidFill>
                  </a:rPr>
                  <a:t> (error)</a:t>
                </a:r>
              </a:p>
            </p:txBody>
          </p:sp>
        </mc:Choice>
        <mc:Fallback xmlns="">
          <p:sp>
            <p:nvSpPr>
              <p:cNvPr id="42" name="TextBox 41">
                <a:extLst>
                  <a:ext uri="{FF2B5EF4-FFF2-40B4-BE49-F238E27FC236}">
                    <a16:creationId xmlns:a16="http://schemas.microsoft.com/office/drawing/2014/main" id="{DB9B3D10-9E12-02BF-0261-60E36BA71A39}"/>
                  </a:ext>
                </a:extLst>
              </p:cNvPr>
              <p:cNvSpPr txBox="1">
                <a:spLocks noRot="1" noChangeAspect="1" noMove="1" noResize="1" noEditPoints="1" noAdjustHandles="1" noChangeArrowheads="1" noChangeShapeType="1" noTextEdit="1"/>
              </p:cNvSpPr>
              <p:nvPr/>
            </p:nvSpPr>
            <p:spPr>
              <a:xfrm>
                <a:off x="6677265" y="2873088"/>
                <a:ext cx="2712602" cy="369332"/>
              </a:xfrm>
              <a:prstGeom prst="rect">
                <a:avLst/>
              </a:prstGeom>
              <a:blipFill>
                <a:blip r:embed="rId5"/>
                <a:stretch>
                  <a:fillRect l="-1860" t="-6667" r="-930" b="-26667"/>
                </a:stretch>
              </a:blipFill>
              <a:ln>
                <a:noFill/>
              </a:ln>
            </p:spPr>
            <p:txBody>
              <a:bodyPr/>
              <a:lstStyle/>
              <a:p>
                <a:r>
                  <a:rPr lang="en-US">
                    <a:noFill/>
                  </a:rPr>
                  <a:t> </a:t>
                </a:r>
              </a:p>
            </p:txBody>
          </p:sp>
        </mc:Fallback>
      </mc:AlternateContent>
      <p:cxnSp>
        <p:nvCxnSpPr>
          <p:cNvPr id="43" name="Elbow Connector 42">
            <a:extLst>
              <a:ext uri="{FF2B5EF4-FFF2-40B4-BE49-F238E27FC236}">
                <a16:creationId xmlns:a16="http://schemas.microsoft.com/office/drawing/2014/main" id="{47123D9E-A391-190B-5CA8-E7C9E99F024D}"/>
              </a:ext>
            </a:extLst>
          </p:cNvPr>
          <p:cNvCxnSpPr>
            <a:stCxn id="37" idx="0"/>
            <a:endCxn id="40" idx="0"/>
          </p:cNvCxnSpPr>
          <p:nvPr/>
        </p:nvCxnSpPr>
        <p:spPr>
          <a:xfrm rot="5400000" flipH="1" flipV="1">
            <a:off x="8028311" y="2213763"/>
            <a:ext cx="10513" cy="2577882"/>
          </a:xfrm>
          <a:prstGeom prst="bentConnector3">
            <a:avLst>
              <a:gd name="adj1" fmla="val 227445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6" name="Curved Connector 45">
            <a:extLst>
              <a:ext uri="{FF2B5EF4-FFF2-40B4-BE49-F238E27FC236}">
                <a16:creationId xmlns:a16="http://schemas.microsoft.com/office/drawing/2014/main" id="{F10B8CAA-138D-AC06-305D-7D1408DCF5AB}"/>
              </a:ext>
            </a:extLst>
          </p:cNvPr>
          <p:cNvCxnSpPr>
            <a:stCxn id="42" idx="0"/>
            <a:endCxn id="28" idx="0"/>
          </p:cNvCxnSpPr>
          <p:nvPr/>
        </p:nvCxnSpPr>
        <p:spPr>
          <a:xfrm rot="16200000" flipH="1" flipV="1">
            <a:off x="6052563" y="1333679"/>
            <a:ext cx="441595" cy="3520411"/>
          </a:xfrm>
          <a:prstGeom prst="curvedConnector3">
            <a:avLst>
              <a:gd name="adj1" fmla="val -96988"/>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6CB632-8992-16DD-2820-7926FB94C8B0}"/>
              </a:ext>
            </a:extLst>
          </p:cNvPr>
          <p:cNvSpPr txBox="1"/>
          <p:nvPr/>
        </p:nvSpPr>
        <p:spPr>
          <a:xfrm>
            <a:off x="8067243" y="2239834"/>
            <a:ext cx="1939942" cy="738664"/>
          </a:xfrm>
          <a:prstGeom prst="rect">
            <a:avLst/>
          </a:prstGeom>
          <a:noFill/>
        </p:spPr>
        <p:txBody>
          <a:bodyPr wrap="square" rtlCol="0">
            <a:spAutoFit/>
          </a:bodyPr>
          <a:lstStyle/>
          <a:p>
            <a:r>
              <a:rPr lang="en-US" sz="1400" dirty="0">
                <a:solidFill>
                  <a:srgbClr val="00B050"/>
                </a:solidFill>
              </a:rPr>
              <a:t>① Error - difference between predicted and expected output</a:t>
            </a:r>
          </a:p>
        </p:txBody>
      </p:sp>
      <p:sp>
        <p:nvSpPr>
          <p:cNvPr id="49" name="TextBox 48">
            <a:extLst>
              <a:ext uri="{FF2B5EF4-FFF2-40B4-BE49-F238E27FC236}">
                <a16:creationId xmlns:a16="http://schemas.microsoft.com/office/drawing/2014/main" id="{E0CBAC34-0D4E-B29D-4EB4-BE08EE0D20CB}"/>
              </a:ext>
            </a:extLst>
          </p:cNvPr>
          <p:cNvSpPr txBox="1"/>
          <p:nvPr/>
        </p:nvSpPr>
        <p:spPr>
          <a:xfrm>
            <a:off x="5490007" y="1697824"/>
            <a:ext cx="1939942" cy="738664"/>
          </a:xfrm>
          <a:prstGeom prst="rect">
            <a:avLst/>
          </a:prstGeom>
          <a:noFill/>
        </p:spPr>
        <p:txBody>
          <a:bodyPr wrap="square" rtlCol="0">
            <a:spAutoFit/>
          </a:bodyPr>
          <a:lstStyle/>
          <a:p>
            <a:r>
              <a:rPr lang="en-US" sz="1400" dirty="0">
                <a:solidFill>
                  <a:srgbClr val="00B050"/>
                </a:solidFill>
              </a:rPr>
              <a:t>② Error is sent back to each neuron in backward direction</a:t>
            </a:r>
          </a:p>
        </p:txBody>
      </p:sp>
      <p:sp>
        <p:nvSpPr>
          <p:cNvPr id="50" name="TextBox 49">
            <a:extLst>
              <a:ext uri="{FF2B5EF4-FFF2-40B4-BE49-F238E27FC236}">
                <a16:creationId xmlns:a16="http://schemas.microsoft.com/office/drawing/2014/main" id="{CC6CAB22-CCB2-FA49-FE25-B59402935D08}"/>
              </a:ext>
            </a:extLst>
          </p:cNvPr>
          <p:cNvSpPr txBox="1"/>
          <p:nvPr/>
        </p:nvSpPr>
        <p:spPr>
          <a:xfrm>
            <a:off x="2665793" y="2373742"/>
            <a:ext cx="2301544" cy="954107"/>
          </a:xfrm>
          <a:prstGeom prst="rect">
            <a:avLst/>
          </a:prstGeom>
          <a:noFill/>
        </p:spPr>
        <p:txBody>
          <a:bodyPr wrap="square" rtlCol="0">
            <a:spAutoFit/>
          </a:bodyPr>
          <a:lstStyle/>
          <a:p>
            <a:r>
              <a:rPr lang="en-US" sz="1400" dirty="0">
                <a:solidFill>
                  <a:srgbClr val="00B050"/>
                </a:solidFill>
              </a:rPr>
              <a:t>③ Gradient of error is calculated with respect to each parameter using chain rule</a:t>
            </a:r>
          </a:p>
        </p:txBody>
      </p:sp>
      <p:sp>
        <p:nvSpPr>
          <p:cNvPr id="52" name="TextBox 51">
            <a:extLst>
              <a:ext uri="{FF2B5EF4-FFF2-40B4-BE49-F238E27FC236}">
                <a16:creationId xmlns:a16="http://schemas.microsoft.com/office/drawing/2014/main" id="{535C4488-E238-A590-6B5B-90E08441B772}"/>
              </a:ext>
            </a:extLst>
          </p:cNvPr>
          <p:cNvSpPr txBox="1"/>
          <p:nvPr/>
        </p:nvSpPr>
        <p:spPr>
          <a:xfrm>
            <a:off x="4740656" y="5238356"/>
            <a:ext cx="2817433" cy="338554"/>
          </a:xfrm>
          <a:prstGeom prst="rect">
            <a:avLst/>
          </a:prstGeom>
          <a:noFill/>
          <a:ln>
            <a:noFill/>
          </a:ln>
        </p:spPr>
        <p:txBody>
          <a:bodyPr wrap="square" rtlCol="0">
            <a:spAutoFit/>
          </a:bodyPr>
          <a:lstStyle/>
          <a:p>
            <a:r>
              <a:rPr lang="en-US" sz="1600" b="1" i="1" dirty="0">
                <a:solidFill>
                  <a:srgbClr val="00B050"/>
                </a:solidFill>
              </a:rPr>
              <a:t>Backpropagation (of error)</a:t>
            </a:r>
          </a:p>
        </p:txBody>
      </p:sp>
      <p:cxnSp>
        <p:nvCxnSpPr>
          <p:cNvPr id="54" name="Straight Arrow Connector 53">
            <a:extLst>
              <a:ext uri="{FF2B5EF4-FFF2-40B4-BE49-F238E27FC236}">
                <a16:creationId xmlns:a16="http://schemas.microsoft.com/office/drawing/2014/main" id="{02D4F29A-2613-0373-8082-F788D4E1F14E}"/>
              </a:ext>
            </a:extLst>
          </p:cNvPr>
          <p:cNvCxnSpPr/>
          <p:nvPr/>
        </p:nvCxnSpPr>
        <p:spPr>
          <a:xfrm flipH="1">
            <a:off x="2542391" y="5034454"/>
            <a:ext cx="6804028"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2C72C9F-806F-DDD7-C980-E20F0737CD44}"/>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B21DCBD8-9B5D-FE8A-1453-AFDBD3493C65}"/>
              </a:ext>
            </a:extLst>
          </p:cNvPr>
          <p:cNvSpPr txBox="1">
            <a:spLocks/>
          </p:cNvSpPr>
          <p:nvPr/>
        </p:nvSpPr>
        <p:spPr>
          <a:xfrm>
            <a:off x="171478" y="-25638"/>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How to Train a Deep Neural Network</a:t>
            </a:r>
            <a:endParaRPr lang="en-US" dirty="0">
              <a:solidFill>
                <a:schemeClr val="bg1"/>
              </a:solidFill>
            </a:endParaRPr>
          </a:p>
        </p:txBody>
      </p:sp>
    </p:spTree>
    <p:extLst>
      <p:ext uri="{BB962C8B-B14F-4D97-AF65-F5344CB8AC3E}">
        <p14:creationId xmlns:p14="http://schemas.microsoft.com/office/powerpoint/2010/main" val="3269647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726B9BD-0024-5E5C-69ED-456BA01A0B7A}"/>
              </a:ext>
            </a:extLst>
          </p:cNvPr>
          <p:cNvSpPr/>
          <p:nvPr/>
        </p:nvSpPr>
        <p:spPr>
          <a:xfrm>
            <a:off x="9440890" y="4754512"/>
            <a:ext cx="249649" cy="24974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4691B15-3AE2-2723-9F4D-7B5DC85953CF}"/>
              </a:ext>
            </a:extLst>
          </p:cNvPr>
          <p:cNvSpPr/>
          <p:nvPr/>
        </p:nvSpPr>
        <p:spPr>
          <a:xfrm>
            <a:off x="9722069" y="4520564"/>
            <a:ext cx="346841" cy="61908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03614B-4F6B-5DD9-8CBE-33D0B4F2E4C7}"/>
              </a:ext>
            </a:extLst>
          </p:cNvPr>
          <p:cNvSpPr txBox="1"/>
          <p:nvPr/>
        </p:nvSpPr>
        <p:spPr>
          <a:xfrm>
            <a:off x="558775" y="1001330"/>
            <a:ext cx="4160963" cy="369332"/>
          </a:xfrm>
          <a:prstGeom prst="rect">
            <a:avLst/>
          </a:prstGeom>
          <a:noFill/>
        </p:spPr>
        <p:txBody>
          <a:bodyPr wrap="square">
            <a:spAutoFit/>
          </a:bodyPr>
          <a:lstStyle/>
          <a:p>
            <a:r>
              <a:rPr lang="en-US" sz="1800" dirty="0"/>
              <a:t>Gradient descent via backpropagation </a:t>
            </a:r>
            <a:endParaRPr lang="en-US" dirty="0"/>
          </a:p>
        </p:txBody>
      </p:sp>
      <p:sp>
        <p:nvSpPr>
          <p:cNvPr id="12" name="TextBox 11">
            <a:extLst>
              <a:ext uri="{FF2B5EF4-FFF2-40B4-BE49-F238E27FC236}">
                <a16:creationId xmlns:a16="http://schemas.microsoft.com/office/drawing/2014/main" id="{2E155E56-C34F-E6DD-8D36-40D5ED1C052E}"/>
              </a:ext>
            </a:extLst>
          </p:cNvPr>
          <p:cNvSpPr txBox="1"/>
          <p:nvPr/>
        </p:nvSpPr>
        <p:spPr>
          <a:xfrm>
            <a:off x="6095998" y="924635"/>
            <a:ext cx="5841673" cy="923330"/>
          </a:xfrm>
          <a:prstGeom prst="rect">
            <a:avLst/>
          </a:prstGeom>
          <a:noFill/>
        </p:spPr>
        <p:txBody>
          <a:bodyPr wrap="square">
            <a:spAutoFit/>
          </a:bodyPr>
          <a:lstStyle/>
          <a:p>
            <a:r>
              <a:rPr lang="en-AU" b="1" dirty="0">
                <a:solidFill>
                  <a:srgbClr val="383838"/>
                </a:solidFill>
                <a:highlight>
                  <a:srgbClr val="FFFFFF"/>
                </a:highlight>
                <a:latin typeface="Inter"/>
              </a:rPr>
              <a:t>Gradient descent </a:t>
            </a:r>
            <a:r>
              <a:rPr lang="en-AU" dirty="0">
                <a:solidFill>
                  <a:srgbClr val="383838"/>
                </a:solidFill>
                <a:highlight>
                  <a:srgbClr val="FFFFFF"/>
                </a:highlight>
                <a:latin typeface="Inter"/>
              </a:rPr>
              <a:t>is an iterative algorithm, that starts from a random point on a function and travels down its slope in steps until it reaches the lowest point of that function</a:t>
            </a:r>
          </a:p>
        </p:txBody>
      </p:sp>
      <p:pic>
        <p:nvPicPr>
          <p:cNvPr id="23558" name="Picture 6" descr="Gradient Descent">
            <a:extLst>
              <a:ext uri="{FF2B5EF4-FFF2-40B4-BE49-F238E27FC236}">
                <a16:creationId xmlns:a16="http://schemas.microsoft.com/office/drawing/2014/main" id="{79EF83C0-D1BD-266A-0D16-AB49F65455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90" t="16760" r="46017" b="15573"/>
          <a:stretch/>
        </p:blipFill>
        <p:spPr bwMode="auto">
          <a:xfrm>
            <a:off x="1146762" y="1719911"/>
            <a:ext cx="4668672" cy="40852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F431C65-61E8-8A90-5CF9-C14E23D76E8F}"/>
                  </a:ext>
                </a:extLst>
              </p:cNvPr>
              <p:cNvSpPr txBox="1"/>
              <p:nvPr/>
            </p:nvSpPr>
            <p:spPr>
              <a:xfrm>
                <a:off x="1681655" y="1853063"/>
                <a:ext cx="1915204" cy="369332"/>
              </a:xfrm>
              <a:prstGeom prst="rect">
                <a:avLst/>
              </a:prstGeom>
              <a:solidFill>
                <a:schemeClr val="bg1"/>
              </a:solidFill>
            </p:spPr>
            <p:txBody>
              <a:bodyPr wrap="none" rtlCol="0">
                <a:spAutoFit/>
              </a:bodyPr>
              <a:lstStyle/>
              <a:p>
                <a:r>
                  <a:rPr lang="en-US" dirty="0"/>
                  <a:t>Initial weight </a:t>
                </a:r>
                <a14:m>
                  <m:oMath xmlns:m="http://schemas.openxmlformats.org/officeDocument/2006/math">
                    <m:r>
                      <a:rPr lang="en-AU" b="0" i="1" smtClean="0">
                        <a:latin typeface="Cambria Math" panose="02040503050406030204" pitchFamily="18" charset="0"/>
                      </a:rPr>
                      <m:t>𝑤</m:t>
                    </m:r>
                    <m:r>
                      <a:rPr lang="en-AU" b="0" i="1" baseline="-25000" smtClean="0">
                        <a:latin typeface="Cambria Math" panose="02040503050406030204" pitchFamily="18" charset="0"/>
                      </a:rPr>
                      <m:t>𝑜𝑙𝑑</m:t>
                    </m:r>
                  </m:oMath>
                </a14:m>
                <a:endParaRPr lang="en-US" baseline="-25000" dirty="0"/>
              </a:p>
            </p:txBody>
          </p:sp>
        </mc:Choice>
        <mc:Fallback xmlns="">
          <p:sp>
            <p:nvSpPr>
              <p:cNvPr id="13" name="TextBox 12">
                <a:extLst>
                  <a:ext uri="{FF2B5EF4-FFF2-40B4-BE49-F238E27FC236}">
                    <a16:creationId xmlns:a16="http://schemas.microsoft.com/office/drawing/2014/main" id="{0F431C65-61E8-8A90-5CF9-C14E23D76E8F}"/>
                  </a:ext>
                </a:extLst>
              </p:cNvPr>
              <p:cNvSpPr txBox="1">
                <a:spLocks noRot="1" noChangeAspect="1" noMove="1" noResize="1" noEditPoints="1" noAdjustHandles="1" noChangeArrowheads="1" noChangeShapeType="1" noTextEdit="1"/>
              </p:cNvSpPr>
              <p:nvPr/>
            </p:nvSpPr>
            <p:spPr>
              <a:xfrm>
                <a:off x="1681655" y="1853063"/>
                <a:ext cx="1915204" cy="369332"/>
              </a:xfrm>
              <a:prstGeom prst="rect">
                <a:avLst/>
              </a:prstGeom>
              <a:blipFill>
                <a:blip r:embed="rId4"/>
                <a:stretch>
                  <a:fillRect l="-2632" t="-3226"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9B3318-DF6E-77D6-B578-4C6042361CB8}"/>
                  </a:ext>
                </a:extLst>
              </p:cNvPr>
              <p:cNvSpPr txBox="1"/>
              <p:nvPr/>
            </p:nvSpPr>
            <p:spPr>
              <a:xfrm>
                <a:off x="2159876" y="2335464"/>
                <a:ext cx="1741182" cy="369332"/>
              </a:xfrm>
              <a:prstGeom prst="rect">
                <a:avLst/>
              </a:prstGeom>
              <a:solidFill>
                <a:schemeClr val="bg1"/>
              </a:solidFill>
            </p:spPr>
            <p:txBody>
              <a:bodyPr wrap="none" rtlCol="0">
                <a:spAutoFit/>
              </a:bodyPr>
              <a:lstStyle/>
              <a:p>
                <a:r>
                  <a:rPr lang="en-US" dirty="0"/>
                  <a:t>Learning rate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α</m:t>
                    </m:r>
                  </m:oMath>
                </a14:m>
                <a:endParaRPr lang="en-US" baseline="-25000" dirty="0"/>
              </a:p>
            </p:txBody>
          </p:sp>
        </mc:Choice>
        <mc:Fallback xmlns="">
          <p:sp>
            <p:nvSpPr>
              <p:cNvPr id="14" name="TextBox 13">
                <a:extLst>
                  <a:ext uri="{FF2B5EF4-FFF2-40B4-BE49-F238E27FC236}">
                    <a16:creationId xmlns:a16="http://schemas.microsoft.com/office/drawing/2014/main" id="{D09B3318-DF6E-77D6-B578-4C6042361CB8}"/>
                  </a:ext>
                </a:extLst>
              </p:cNvPr>
              <p:cNvSpPr txBox="1">
                <a:spLocks noRot="1" noChangeAspect="1" noMove="1" noResize="1" noEditPoints="1" noAdjustHandles="1" noChangeArrowheads="1" noChangeShapeType="1" noTextEdit="1"/>
              </p:cNvSpPr>
              <p:nvPr/>
            </p:nvSpPr>
            <p:spPr>
              <a:xfrm>
                <a:off x="2159876" y="2335464"/>
                <a:ext cx="1741182" cy="369332"/>
              </a:xfrm>
              <a:prstGeom prst="rect">
                <a:avLst/>
              </a:prstGeom>
              <a:blipFill>
                <a:blip r:embed="rId5"/>
                <a:stretch>
                  <a:fillRect l="-2158" t="-6452"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3D77D61-DE34-F95F-470B-31A99EB0ECB7}"/>
                  </a:ext>
                </a:extLst>
              </p:cNvPr>
              <p:cNvSpPr txBox="1"/>
              <p:nvPr/>
            </p:nvSpPr>
            <p:spPr>
              <a:xfrm>
                <a:off x="2523496" y="2945472"/>
                <a:ext cx="1896994" cy="369332"/>
              </a:xfrm>
              <a:prstGeom prst="rect">
                <a:avLst/>
              </a:prstGeom>
              <a:solidFill>
                <a:schemeClr val="bg1"/>
              </a:solidFill>
            </p:spPr>
            <p:txBody>
              <a:bodyPr wrap="none" rtlCol="0">
                <a:spAutoFit/>
              </a:bodyPr>
              <a:lstStyle/>
              <a:p>
                <a:r>
                  <a:rPr lang="en-US" dirty="0"/>
                  <a:t>New weight </a:t>
                </a:r>
                <a14:m>
                  <m:oMath xmlns:m="http://schemas.openxmlformats.org/officeDocument/2006/math">
                    <m:r>
                      <a:rPr lang="en-AU" b="0" i="1" smtClean="0">
                        <a:latin typeface="Cambria Math" panose="02040503050406030204" pitchFamily="18" charset="0"/>
                      </a:rPr>
                      <m:t>𝑤</m:t>
                    </m:r>
                    <m:r>
                      <a:rPr lang="en-AU" b="0" i="1" baseline="-25000" smtClean="0">
                        <a:latin typeface="Cambria Math" panose="02040503050406030204" pitchFamily="18" charset="0"/>
                      </a:rPr>
                      <m:t>𝑛𝑒𝑤</m:t>
                    </m:r>
                  </m:oMath>
                </a14:m>
                <a:endParaRPr lang="en-US" baseline="-25000" dirty="0"/>
              </a:p>
            </p:txBody>
          </p:sp>
        </mc:Choice>
        <mc:Fallback xmlns="">
          <p:sp>
            <p:nvSpPr>
              <p:cNvPr id="15" name="TextBox 14">
                <a:extLst>
                  <a:ext uri="{FF2B5EF4-FFF2-40B4-BE49-F238E27FC236}">
                    <a16:creationId xmlns:a16="http://schemas.microsoft.com/office/drawing/2014/main" id="{E3D77D61-DE34-F95F-470B-31A99EB0ECB7}"/>
                  </a:ext>
                </a:extLst>
              </p:cNvPr>
              <p:cNvSpPr txBox="1">
                <a:spLocks noRot="1" noChangeAspect="1" noMove="1" noResize="1" noEditPoints="1" noAdjustHandles="1" noChangeArrowheads="1" noChangeShapeType="1" noTextEdit="1"/>
              </p:cNvSpPr>
              <p:nvPr/>
            </p:nvSpPr>
            <p:spPr>
              <a:xfrm>
                <a:off x="2523496" y="2945472"/>
                <a:ext cx="1896994" cy="369332"/>
              </a:xfrm>
              <a:prstGeom prst="rect">
                <a:avLst/>
              </a:prstGeom>
              <a:blipFill>
                <a:blip r:embed="rId6"/>
                <a:stretch>
                  <a:fillRect l="-2667" t="-6452" b="-2258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539B5-CF92-1AA6-43CC-DFE1E2EFFA62}"/>
              </a:ext>
            </a:extLst>
          </p:cNvPr>
          <p:cNvSpPr txBox="1"/>
          <p:nvPr/>
        </p:nvSpPr>
        <p:spPr>
          <a:xfrm>
            <a:off x="5307725" y="4587655"/>
            <a:ext cx="507709" cy="369332"/>
          </a:xfrm>
          <a:prstGeom prst="rect">
            <a:avLst/>
          </a:prstGeom>
          <a:solidFill>
            <a:schemeClr val="bg1"/>
          </a:solidFill>
        </p:spPr>
        <p:txBody>
          <a:bodyPr wrap="square" rtlCol="0">
            <a:spAutoFit/>
          </a:bodyPr>
          <a:lstStyle/>
          <a:p>
            <a:r>
              <a:rPr lang="en-US" dirty="0"/>
              <a:t>   </a:t>
            </a:r>
            <a:endParaRPr lang="en-US" baseline="-25000" dirty="0"/>
          </a:p>
        </p:txBody>
      </p:sp>
      <p:sp>
        <p:nvSpPr>
          <p:cNvPr id="17" name="TextBox 16">
            <a:extLst>
              <a:ext uri="{FF2B5EF4-FFF2-40B4-BE49-F238E27FC236}">
                <a16:creationId xmlns:a16="http://schemas.microsoft.com/office/drawing/2014/main" id="{648A670D-3D6E-6B74-EA1F-93F460978E34}"/>
              </a:ext>
            </a:extLst>
          </p:cNvPr>
          <p:cNvSpPr txBox="1"/>
          <p:nvPr/>
        </p:nvSpPr>
        <p:spPr>
          <a:xfrm>
            <a:off x="474783" y="2037729"/>
            <a:ext cx="671979" cy="369332"/>
          </a:xfrm>
          <a:prstGeom prst="rect">
            <a:avLst/>
          </a:prstGeom>
          <a:solidFill>
            <a:schemeClr val="bg1"/>
          </a:solidFill>
        </p:spPr>
        <p:txBody>
          <a:bodyPr wrap="none" rtlCol="0">
            <a:spAutoFit/>
          </a:bodyPr>
          <a:lstStyle/>
          <a:p>
            <a:r>
              <a:rPr lang="en-US" dirty="0"/>
              <a:t>Loss</a:t>
            </a:r>
            <a:endParaRPr lang="en-US" baseline="-25000" dirty="0"/>
          </a:p>
        </p:txBody>
      </p:sp>
      <p:sp>
        <p:nvSpPr>
          <p:cNvPr id="18" name="TextBox 17">
            <a:extLst>
              <a:ext uri="{FF2B5EF4-FFF2-40B4-BE49-F238E27FC236}">
                <a16:creationId xmlns:a16="http://schemas.microsoft.com/office/drawing/2014/main" id="{BADF8CF7-A18E-52B6-C571-F65CCB7641D4}"/>
              </a:ext>
            </a:extLst>
          </p:cNvPr>
          <p:cNvSpPr txBox="1"/>
          <p:nvPr/>
        </p:nvSpPr>
        <p:spPr>
          <a:xfrm>
            <a:off x="4601501" y="5733559"/>
            <a:ext cx="902811" cy="369332"/>
          </a:xfrm>
          <a:prstGeom prst="rect">
            <a:avLst/>
          </a:prstGeom>
          <a:solidFill>
            <a:schemeClr val="bg1"/>
          </a:solidFill>
        </p:spPr>
        <p:txBody>
          <a:bodyPr wrap="none" rtlCol="0">
            <a:spAutoFit/>
          </a:bodyPr>
          <a:lstStyle/>
          <a:p>
            <a:r>
              <a:rPr lang="en-US" dirty="0"/>
              <a:t>Weight</a:t>
            </a:r>
            <a:endParaRPr lang="en-US" baseline="-25000" dirty="0"/>
          </a:p>
        </p:txBody>
      </p:sp>
      <p:cxnSp>
        <p:nvCxnSpPr>
          <p:cNvPr id="20" name="Straight Arrow Connector 19">
            <a:extLst>
              <a:ext uri="{FF2B5EF4-FFF2-40B4-BE49-F238E27FC236}">
                <a16:creationId xmlns:a16="http://schemas.microsoft.com/office/drawing/2014/main" id="{AF43267C-457A-2A95-848F-872DA7B61FF6}"/>
              </a:ext>
            </a:extLst>
          </p:cNvPr>
          <p:cNvCxnSpPr/>
          <p:nvPr/>
        </p:nvCxnSpPr>
        <p:spPr>
          <a:xfrm>
            <a:off x="2995402" y="5712539"/>
            <a:ext cx="0" cy="3693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2A25B5C-3A72-D466-80B8-53C65054F250}"/>
              </a:ext>
            </a:extLst>
          </p:cNvPr>
          <p:cNvSpPr txBox="1"/>
          <p:nvPr/>
        </p:nvSpPr>
        <p:spPr>
          <a:xfrm>
            <a:off x="2120803" y="6102891"/>
            <a:ext cx="1749197" cy="646331"/>
          </a:xfrm>
          <a:prstGeom prst="rect">
            <a:avLst/>
          </a:prstGeom>
          <a:solidFill>
            <a:schemeClr val="bg1"/>
          </a:solidFill>
        </p:spPr>
        <p:txBody>
          <a:bodyPr wrap="none" rtlCol="0">
            <a:spAutoFit/>
          </a:bodyPr>
          <a:lstStyle/>
          <a:p>
            <a:pPr algn="ctr"/>
            <a:r>
              <a:rPr lang="en-US" dirty="0"/>
              <a:t>Minimum point </a:t>
            </a:r>
          </a:p>
          <a:p>
            <a:pPr algn="ctr"/>
            <a:r>
              <a:rPr lang="en-US" dirty="0"/>
              <a:t>of loss function</a:t>
            </a:r>
            <a:endParaRPr lang="en-US" baseline="-250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08221DD-EDC5-08EE-6525-3974F0CB2CAA}"/>
                  </a:ext>
                </a:extLst>
              </p:cNvPr>
              <p:cNvSpPr txBox="1"/>
              <p:nvPr/>
            </p:nvSpPr>
            <p:spPr>
              <a:xfrm>
                <a:off x="7856646" y="4521466"/>
                <a:ext cx="2320379" cy="6190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𝑤</m:t>
                      </m:r>
                      <m:r>
                        <a:rPr lang="en-AU" b="0" i="1" baseline="-25000" smtClean="0">
                          <a:latin typeface="Cambria Math" panose="02040503050406030204" pitchFamily="18" charset="0"/>
                        </a:rPr>
                        <m:t>𝑛𝑒𝑤</m:t>
                      </m:r>
                      <m:r>
                        <a:rPr lang="en-AU" b="0" i="1" smtClean="0">
                          <a:latin typeface="Cambria Math" panose="02040503050406030204" pitchFamily="18" charset="0"/>
                        </a:rPr>
                        <m:t>=</m:t>
                      </m:r>
                      <m:r>
                        <a:rPr lang="en-AU" b="0" i="1" smtClean="0">
                          <a:latin typeface="Cambria Math" panose="02040503050406030204" pitchFamily="18" charset="0"/>
                        </a:rPr>
                        <m:t>𝑤𝑜𝑙</m:t>
                      </m:r>
                      <m:r>
                        <a:rPr lang="en-AU" b="0" i="1" baseline="-25000" smtClean="0">
                          <a:latin typeface="Cambria Math" panose="02040503050406030204" pitchFamily="18" charset="0"/>
                        </a:rPr>
                        <m:t>𝑑</m:t>
                      </m:r>
                      <m:r>
                        <a:rPr lang="en-AU" b="0" i="1" smtClean="0">
                          <a:latin typeface="Cambria Math" panose="02040503050406030204" pitchFamily="18" charset="0"/>
                        </a:rPr>
                        <m:t> − </m:t>
                      </m:r>
                      <m:r>
                        <a:rPr lang="en-AU" b="0" i="1" smtClean="0">
                          <a:latin typeface="Cambria Math" panose="02040503050406030204" pitchFamily="18" charset="0"/>
                          <a:ea typeface="Cambria Math" panose="02040503050406030204" pitchFamily="18" charset="0"/>
                        </a:rPr>
                        <m:t>𝛼</m:t>
                      </m:r>
                      <m:r>
                        <a:rPr lang="en-AU" b="0" i="1" smtClean="0">
                          <a:latin typeface="Cambria Math" panose="02040503050406030204" pitchFamily="18" charset="0"/>
                          <a:ea typeface="Cambria Math" panose="02040503050406030204" pitchFamily="18" charset="0"/>
                        </a:rPr>
                        <m:t> </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𝐿</m:t>
                          </m:r>
                        </m:num>
                        <m:den>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𝑤</m:t>
                          </m:r>
                        </m:den>
                      </m:f>
                    </m:oMath>
                  </m:oMathPara>
                </a14:m>
                <a:endParaRPr lang="en-US" dirty="0"/>
              </a:p>
            </p:txBody>
          </p:sp>
        </mc:Choice>
        <mc:Fallback xmlns="">
          <p:sp>
            <p:nvSpPr>
              <p:cNvPr id="22" name="TextBox 21">
                <a:extLst>
                  <a:ext uri="{FF2B5EF4-FFF2-40B4-BE49-F238E27FC236}">
                    <a16:creationId xmlns:a16="http://schemas.microsoft.com/office/drawing/2014/main" id="{908221DD-EDC5-08EE-6525-3974F0CB2CAA}"/>
                  </a:ext>
                </a:extLst>
              </p:cNvPr>
              <p:cNvSpPr txBox="1">
                <a:spLocks noRot="1" noChangeAspect="1" noMove="1" noResize="1" noEditPoints="1" noAdjustHandles="1" noChangeArrowheads="1" noChangeShapeType="1" noTextEdit="1"/>
              </p:cNvSpPr>
              <p:nvPr/>
            </p:nvSpPr>
            <p:spPr>
              <a:xfrm>
                <a:off x="7856646" y="4521466"/>
                <a:ext cx="2320379" cy="619080"/>
              </a:xfrm>
              <a:prstGeom prst="rect">
                <a:avLst/>
              </a:prstGeom>
              <a:blipFill>
                <a:blip r:embed="rId7"/>
                <a:stretch>
                  <a:fillRect b="-6122"/>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99CC5D9F-E0CD-183C-E26C-FC11487426DD}"/>
              </a:ext>
            </a:extLst>
          </p:cNvPr>
          <p:cNvSpPr txBox="1"/>
          <p:nvPr/>
        </p:nvSpPr>
        <p:spPr>
          <a:xfrm>
            <a:off x="6790276" y="3993740"/>
            <a:ext cx="1376262" cy="369332"/>
          </a:xfrm>
          <a:prstGeom prst="rect">
            <a:avLst/>
          </a:prstGeom>
          <a:noFill/>
        </p:spPr>
        <p:txBody>
          <a:bodyPr wrap="square">
            <a:spAutoFit/>
          </a:bodyPr>
          <a:lstStyle/>
          <a:p>
            <a:r>
              <a:rPr lang="en-AU" dirty="0">
                <a:solidFill>
                  <a:srgbClr val="383838"/>
                </a:solidFill>
                <a:highlight>
                  <a:srgbClr val="FFFFFF"/>
                </a:highlight>
                <a:latin typeface="Inter"/>
              </a:rPr>
              <a:t>Update rule:</a:t>
            </a:r>
            <a:endParaRPr lang="en-US" dirty="0"/>
          </a:p>
        </p:txBody>
      </p:sp>
      <p:sp>
        <p:nvSpPr>
          <p:cNvPr id="28" name="TextBox 27">
            <a:extLst>
              <a:ext uri="{FF2B5EF4-FFF2-40B4-BE49-F238E27FC236}">
                <a16:creationId xmlns:a16="http://schemas.microsoft.com/office/drawing/2014/main" id="{1202B3D1-6496-A288-CE14-9BF78585940E}"/>
              </a:ext>
            </a:extLst>
          </p:cNvPr>
          <p:cNvSpPr txBox="1"/>
          <p:nvPr/>
        </p:nvSpPr>
        <p:spPr>
          <a:xfrm>
            <a:off x="9949284" y="3846201"/>
            <a:ext cx="1018227" cy="369332"/>
          </a:xfrm>
          <a:prstGeom prst="rect">
            <a:avLst/>
          </a:prstGeom>
          <a:noFill/>
        </p:spPr>
        <p:txBody>
          <a:bodyPr wrap="none" rtlCol="0">
            <a:spAutoFit/>
          </a:bodyPr>
          <a:lstStyle/>
          <a:p>
            <a:r>
              <a:rPr lang="en-US" dirty="0"/>
              <a:t>gradient</a:t>
            </a:r>
          </a:p>
        </p:txBody>
      </p:sp>
      <p:cxnSp>
        <p:nvCxnSpPr>
          <p:cNvPr id="30" name="Straight Arrow Connector 29">
            <a:extLst>
              <a:ext uri="{FF2B5EF4-FFF2-40B4-BE49-F238E27FC236}">
                <a16:creationId xmlns:a16="http://schemas.microsoft.com/office/drawing/2014/main" id="{9AE554FE-4C5A-2512-423B-3C7A895150ED}"/>
              </a:ext>
            </a:extLst>
          </p:cNvPr>
          <p:cNvCxnSpPr>
            <a:cxnSpLocks/>
            <a:endCxn id="28" idx="2"/>
          </p:cNvCxnSpPr>
          <p:nvPr/>
        </p:nvCxnSpPr>
        <p:spPr>
          <a:xfrm flipV="1">
            <a:off x="9940853" y="4215533"/>
            <a:ext cx="517545" cy="304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0D1D3D3C-6DD6-51DE-EFD3-7BE2481409DA}"/>
              </a:ext>
            </a:extLst>
          </p:cNvPr>
          <p:cNvSpPr txBox="1"/>
          <p:nvPr/>
        </p:nvSpPr>
        <p:spPr>
          <a:xfrm>
            <a:off x="8751667" y="5337364"/>
            <a:ext cx="1544012" cy="369332"/>
          </a:xfrm>
          <a:prstGeom prst="rect">
            <a:avLst/>
          </a:prstGeom>
          <a:noFill/>
        </p:spPr>
        <p:txBody>
          <a:bodyPr wrap="none" rtlCol="0">
            <a:spAutoFit/>
          </a:bodyPr>
          <a:lstStyle/>
          <a:p>
            <a:r>
              <a:rPr lang="en-US" dirty="0"/>
              <a:t>Learning rate</a:t>
            </a:r>
          </a:p>
        </p:txBody>
      </p:sp>
      <p:cxnSp>
        <p:nvCxnSpPr>
          <p:cNvPr id="33" name="Straight Arrow Connector 32">
            <a:extLst>
              <a:ext uri="{FF2B5EF4-FFF2-40B4-BE49-F238E27FC236}">
                <a16:creationId xmlns:a16="http://schemas.microsoft.com/office/drawing/2014/main" id="{C52B243E-3EF7-1BD0-202B-057A51B485C9}"/>
              </a:ext>
            </a:extLst>
          </p:cNvPr>
          <p:cNvCxnSpPr>
            <a:cxnSpLocks/>
            <a:endCxn id="32" idx="0"/>
          </p:cNvCxnSpPr>
          <p:nvPr/>
        </p:nvCxnSpPr>
        <p:spPr>
          <a:xfrm flipH="1">
            <a:off x="9523673" y="5004260"/>
            <a:ext cx="82782" cy="333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56D9A5C8-B573-F39F-E4E5-783F43BAA0DE}"/>
              </a:ext>
            </a:extLst>
          </p:cNvPr>
          <p:cNvSpPr txBox="1"/>
          <p:nvPr/>
        </p:nvSpPr>
        <p:spPr>
          <a:xfrm>
            <a:off x="8211730" y="5641226"/>
            <a:ext cx="2706668" cy="461665"/>
          </a:xfrm>
          <a:prstGeom prst="rect">
            <a:avLst/>
          </a:prstGeom>
          <a:noFill/>
        </p:spPr>
        <p:txBody>
          <a:bodyPr wrap="square" rtlCol="0">
            <a:spAutoFit/>
          </a:bodyPr>
          <a:lstStyle/>
          <a:p>
            <a:r>
              <a:rPr lang="en-US" sz="1200" dirty="0"/>
              <a:t>A tunning parameter that determines the step size at each iteration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9CDF56-DE5E-01FB-F28E-50E00B25E917}"/>
                  </a:ext>
                </a:extLst>
              </p:cNvPr>
              <p:cNvSpPr txBox="1"/>
              <p:nvPr/>
            </p:nvSpPr>
            <p:spPr>
              <a:xfrm>
                <a:off x="6234697" y="1982331"/>
                <a:ext cx="5564274" cy="2031325"/>
              </a:xfrm>
              <a:prstGeom prst="rect">
                <a:avLst/>
              </a:prstGeom>
              <a:noFill/>
            </p:spPr>
            <p:txBody>
              <a:bodyPr wrap="square">
                <a:spAutoFit/>
              </a:bodyPr>
              <a:lstStyle/>
              <a:p>
                <a:r>
                  <a:rPr lang="en-AU" dirty="0">
                    <a:solidFill>
                      <a:srgbClr val="383838"/>
                    </a:solidFill>
                    <a:highlight>
                      <a:srgbClr val="FFFFFF"/>
                    </a:highlight>
                    <a:latin typeface="Inter"/>
                  </a:rPr>
                  <a:t>1. With initial parameters (</a:t>
                </a:r>
                <a14:m>
                  <m:oMath xmlns:m="http://schemas.openxmlformats.org/officeDocument/2006/math">
                    <m:r>
                      <a:rPr lang="en-AU" b="0" i="1" smtClean="0">
                        <a:latin typeface="Cambria Math" panose="02040503050406030204" pitchFamily="18" charset="0"/>
                      </a:rPr>
                      <m:t>𝑤</m:t>
                    </m:r>
                    <m:r>
                      <a:rPr lang="en-AU" b="0" i="1" baseline="-25000" smtClean="0">
                        <a:latin typeface="Cambria Math" panose="02040503050406030204" pitchFamily="18" charset="0"/>
                      </a:rPr>
                      <m:t>𝑜𝑙𝑑</m:t>
                    </m:r>
                  </m:oMath>
                </a14:m>
                <a:r>
                  <a:rPr lang="en-AU" dirty="0">
                    <a:solidFill>
                      <a:srgbClr val="383838"/>
                    </a:solidFill>
                    <a:highlight>
                      <a:srgbClr val="FFFFFF"/>
                    </a:highlight>
                    <a:latin typeface="Inter"/>
                  </a:rPr>
                  <a:t>), forward pass to calculate the loss (error)</a:t>
                </a:r>
              </a:p>
              <a:p>
                <a:r>
                  <a:rPr lang="en-AU" dirty="0">
                    <a:solidFill>
                      <a:srgbClr val="383838"/>
                    </a:solidFill>
                    <a:highlight>
                      <a:srgbClr val="FFFFFF"/>
                    </a:highlight>
                    <a:latin typeface="Inter"/>
                  </a:rPr>
                  <a:t>2. Backpropagate to calculate the gradient for each parameter</a:t>
                </a:r>
              </a:p>
              <a:p>
                <a:r>
                  <a:rPr lang="en-AU" dirty="0">
                    <a:solidFill>
                      <a:srgbClr val="383838"/>
                    </a:solidFill>
                    <a:highlight>
                      <a:srgbClr val="FFFFFF"/>
                    </a:highlight>
                    <a:latin typeface="Inter"/>
                  </a:rPr>
                  <a:t>3. Update the parameters according to the negative gradient -&gt; moving downward to the minimum point of the loss function</a:t>
                </a:r>
              </a:p>
            </p:txBody>
          </p:sp>
        </mc:Choice>
        <mc:Fallback xmlns="">
          <p:sp>
            <p:nvSpPr>
              <p:cNvPr id="5" name="TextBox 4">
                <a:extLst>
                  <a:ext uri="{FF2B5EF4-FFF2-40B4-BE49-F238E27FC236}">
                    <a16:creationId xmlns:a16="http://schemas.microsoft.com/office/drawing/2014/main" id="{279CDF56-DE5E-01FB-F28E-50E00B25E917}"/>
                  </a:ext>
                </a:extLst>
              </p:cNvPr>
              <p:cNvSpPr txBox="1">
                <a:spLocks noRot="1" noChangeAspect="1" noMove="1" noResize="1" noEditPoints="1" noAdjustHandles="1" noChangeArrowheads="1" noChangeShapeType="1" noTextEdit="1"/>
              </p:cNvSpPr>
              <p:nvPr/>
            </p:nvSpPr>
            <p:spPr>
              <a:xfrm>
                <a:off x="6234697" y="1982331"/>
                <a:ext cx="5564274" cy="2031325"/>
              </a:xfrm>
              <a:prstGeom prst="rect">
                <a:avLst/>
              </a:prstGeom>
              <a:blipFill>
                <a:blip r:embed="rId8"/>
                <a:stretch>
                  <a:fillRect l="-1139" t="-1250" b="-437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B544274-59CD-E1CF-3643-C993BBA1AD43}"/>
              </a:ext>
            </a:extLst>
          </p:cNvPr>
          <p:cNvSpPr txBox="1"/>
          <p:nvPr/>
        </p:nvSpPr>
        <p:spPr>
          <a:xfrm>
            <a:off x="6234697" y="6154615"/>
            <a:ext cx="6099348" cy="369332"/>
          </a:xfrm>
          <a:prstGeom prst="rect">
            <a:avLst/>
          </a:prstGeom>
          <a:noFill/>
        </p:spPr>
        <p:txBody>
          <a:bodyPr wrap="square">
            <a:spAutoFit/>
          </a:bodyPr>
          <a:lstStyle/>
          <a:p>
            <a:r>
              <a:rPr lang="en-AU" dirty="0">
                <a:solidFill>
                  <a:srgbClr val="383838"/>
                </a:solidFill>
                <a:highlight>
                  <a:srgbClr val="FFFFFF"/>
                </a:highlight>
                <a:latin typeface="Inter"/>
              </a:rPr>
              <a:t>4. Repeat step 1-3 until the training process is finished</a:t>
            </a:r>
          </a:p>
        </p:txBody>
      </p:sp>
      <p:sp>
        <p:nvSpPr>
          <p:cNvPr id="2" name="Rectangle 1">
            <a:extLst>
              <a:ext uri="{FF2B5EF4-FFF2-40B4-BE49-F238E27FC236}">
                <a16:creationId xmlns:a16="http://schemas.microsoft.com/office/drawing/2014/main" id="{27E0767A-9FA0-217A-F4CA-A1FCA6A459AB}"/>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7613A7B-5065-B6A7-30E7-4C3BD80F503E}"/>
              </a:ext>
            </a:extLst>
          </p:cNvPr>
          <p:cNvSpPr>
            <a:spLocks noGrp="1"/>
          </p:cNvSpPr>
          <p:nvPr>
            <p:ph type="title"/>
          </p:nvPr>
        </p:nvSpPr>
        <p:spPr>
          <a:xfrm>
            <a:off x="171478" y="-25638"/>
            <a:ext cx="10651067" cy="984885"/>
          </a:xfrm>
        </p:spPr>
        <p:txBody>
          <a:bodyPr/>
          <a:lstStyle/>
          <a:p>
            <a:r>
              <a:rPr lang="en-US" dirty="0">
                <a:solidFill>
                  <a:schemeClr val="bg1"/>
                </a:solidFill>
              </a:rPr>
              <a:t>How to Train a Deep Neural Network</a:t>
            </a:r>
          </a:p>
        </p:txBody>
      </p:sp>
    </p:spTree>
    <p:extLst>
      <p:ext uri="{BB962C8B-B14F-4D97-AF65-F5344CB8AC3E}">
        <p14:creationId xmlns:p14="http://schemas.microsoft.com/office/powerpoint/2010/main" val="3915504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8FE36-F2F0-7CEE-6267-7C08276E4FEC}"/>
              </a:ext>
            </a:extLst>
          </p:cNvPr>
          <p:cNvSpPr txBox="1"/>
          <p:nvPr/>
        </p:nvSpPr>
        <p:spPr>
          <a:xfrm>
            <a:off x="794738" y="914344"/>
            <a:ext cx="8522118" cy="646331"/>
          </a:xfrm>
          <a:prstGeom prst="rect">
            <a:avLst/>
          </a:prstGeom>
          <a:noFill/>
        </p:spPr>
        <p:txBody>
          <a:bodyPr wrap="square">
            <a:spAutoFit/>
          </a:bodyPr>
          <a:lstStyle/>
          <a:p>
            <a:r>
              <a:rPr lang="en-US" sz="1800" dirty="0"/>
              <a:t>Three primary types of gradient descent used for training th</a:t>
            </a:r>
            <a:r>
              <a:rPr lang="en-US" dirty="0"/>
              <a:t>e neural network</a:t>
            </a:r>
            <a:endParaRPr lang="en-US" sz="1800" dirty="0"/>
          </a:p>
          <a:p>
            <a:r>
              <a:rPr lang="en-AU" b="0" i="1" dirty="0">
                <a:solidFill>
                  <a:srgbClr val="1F1F1F"/>
                </a:solidFill>
                <a:effectLst/>
                <a:latin typeface="ElsevierGulliver"/>
              </a:rPr>
              <a:t>These strategies differ in </a:t>
            </a:r>
            <a:r>
              <a:rPr lang="en-AU" b="1" i="1" dirty="0">
                <a:solidFill>
                  <a:schemeClr val="accent1"/>
                </a:solidFill>
                <a:effectLst/>
                <a:latin typeface="ElsevierGulliver"/>
              </a:rPr>
              <a:t>how much data </a:t>
            </a:r>
            <a:r>
              <a:rPr lang="en-AU" b="0" i="1" dirty="0">
                <a:solidFill>
                  <a:srgbClr val="1F1F1F"/>
                </a:solidFill>
                <a:effectLst/>
                <a:latin typeface="ElsevierGulliver"/>
              </a:rPr>
              <a:t>we use to update the weights </a:t>
            </a:r>
            <a:r>
              <a:rPr lang="en-AU" b="1" i="1" dirty="0">
                <a:solidFill>
                  <a:srgbClr val="1F1F1F"/>
                </a:solidFill>
                <a:effectLst/>
                <a:latin typeface="ElsevierGulliver"/>
              </a:rPr>
              <a:t>for one iteration</a:t>
            </a:r>
            <a:endParaRPr lang="en-US" b="1" i="1" dirty="0"/>
          </a:p>
        </p:txBody>
      </p:sp>
      <p:graphicFrame>
        <p:nvGraphicFramePr>
          <p:cNvPr id="6" name="Table 5">
            <a:extLst>
              <a:ext uri="{FF2B5EF4-FFF2-40B4-BE49-F238E27FC236}">
                <a16:creationId xmlns:a16="http://schemas.microsoft.com/office/drawing/2014/main" id="{9261B541-A072-11D6-0D3E-038ACC1E8463}"/>
              </a:ext>
            </a:extLst>
          </p:cNvPr>
          <p:cNvGraphicFramePr>
            <a:graphicFrameLocks noGrp="1"/>
          </p:cNvGraphicFramePr>
          <p:nvPr/>
        </p:nvGraphicFramePr>
        <p:xfrm>
          <a:off x="1520945" y="1965960"/>
          <a:ext cx="8522118" cy="2754552"/>
        </p:xfrm>
        <a:graphic>
          <a:graphicData uri="http://schemas.openxmlformats.org/drawingml/2006/table">
            <a:tbl>
              <a:tblPr firstRow="1" bandRow="1">
                <a:tableStyleId>{00A15C55-8517-42AA-B614-E9B94910E393}</a:tableStyleId>
              </a:tblPr>
              <a:tblGrid>
                <a:gridCol w="2840706">
                  <a:extLst>
                    <a:ext uri="{9D8B030D-6E8A-4147-A177-3AD203B41FA5}">
                      <a16:colId xmlns:a16="http://schemas.microsoft.com/office/drawing/2014/main" val="2203395191"/>
                    </a:ext>
                  </a:extLst>
                </a:gridCol>
                <a:gridCol w="2840706">
                  <a:extLst>
                    <a:ext uri="{9D8B030D-6E8A-4147-A177-3AD203B41FA5}">
                      <a16:colId xmlns:a16="http://schemas.microsoft.com/office/drawing/2014/main" val="878007803"/>
                    </a:ext>
                  </a:extLst>
                </a:gridCol>
                <a:gridCol w="2840706">
                  <a:extLst>
                    <a:ext uri="{9D8B030D-6E8A-4147-A177-3AD203B41FA5}">
                      <a16:colId xmlns:a16="http://schemas.microsoft.com/office/drawing/2014/main" val="369743828"/>
                    </a:ext>
                  </a:extLst>
                </a:gridCol>
              </a:tblGrid>
              <a:tr h="592052">
                <a:tc>
                  <a:txBody>
                    <a:bodyPr/>
                    <a:lstStyle/>
                    <a:p>
                      <a:pPr algn="ctr"/>
                      <a:r>
                        <a:rPr lang="en-US" dirty="0">
                          <a:solidFill>
                            <a:schemeClr val="tx1"/>
                          </a:solidFill>
                        </a:rPr>
                        <a:t>Batch Gradient Descent</a:t>
                      </a:r>
                    </a:p>
                  </a:txBody>
                  <a:tcPr/>
                </a:tc>
                <a:tc>
                  <a:txBody>
                    <a:bodyPr/>
                    <a:lstStyle/>
                    <a:p>
                      <a:pPr algn="ctr"/>
                      <a:r>
                        <a:rPr lang="en-US" dirty="0">
                          <a:solidFill>
                            <a:schemeClr val="tx1"/>
                          </a:solidFill>
                        </a:rPr>
                        <a:t>Stochastic Gradient Descent (SGD)</a:t>
                      </a:r>
                    </a:p>
                  </a:txBody>
                  <a:tcPr/>
                </a:tc>
                <a:tc>
                  <a:txBody>
                    <a:bodyPr/>
                    <a:lstStyle/>
                    <a:p>
                      <a:pPr algn="ctr"/>
                      <a:r>
                        <a:rPr lang="en-US" dirty="0">
                          <a:solidFill>
                            <a:schemeClr val="tx1"/>
                          </a:solidFill>
                        </a:rPr>
                        <a:t>Mini-batch Gradient Descent</a:t>
                      </a:r>
                    </a:p>
                  </a:txBody>
                  <a:tcPr/>
                </a:tc>
                <a:extLst>
                  <a:ext uri="{0D108BD9-81ED-4DB2-BD59-A6C34878D82A}">
                    <a16:rowId xmlns:a16="http://schemas.microsoft.com/office/drawing/2014/main" val="2807957110"/>
                  </a:ext>
                </a:extLst>
              </a:tr>
              <a:tr h="2114472">
                <a:tc>
                  <a:txBody>
                    <a:bodyP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Use </a:t>
                      </a:r>
                      <a:r>
                        <a:rPr lang="en-US" b="1" dirty="0">
                          <a:solidFill>
                            <a:schemeClr val="accent1"/>
                          </a:solidFill>
                        </a:rPr>
                        <a:t>all</a:t>
                      </a:r>
                      <a:r>
                        <a:rPr lang="en-US" dirty="0">
                          <a:solidFill>
                            <a:schemeClr val="tx1"/>
                          </a:solidFill>
                        </a:rPr>
                        <a:t> training samples in </a:t>
                      </a:r>
                      <a:r>
                        <a:rPr lang="en-US" b="1" dirty="0">
                          <a:solidFill>
                            <a:schemeClr val="tx1"/>
                          </a:solidFill>
                        </a:rPr>
                        <a:t>one iteration </a:t>
                      </a:r>
                      <a:r>
                        <a:rPr lang="en-US" dirty="0">
                          <a:solidFill>
                            <a:schemeClr val="tx1"/>
                          </a:solidFill>
                        </a:rPr>
                        <a:t>for parameter update</a:t>
                      </a:r>
                    </a:p>
                  </a:txBody>
                  <a:tcPr/>
                </a:tc>
                <a:tc>
                  <a:txBody>
                    <a:bodyP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Use </a:t>
                      </a:r>
                      <a:r>
                        <a:rPr lang="en-US" b="1" dirty="0">
                          <a:solidFill>
                            <a:schemeClr val="accent1"/>
                          </a:solidFill>
                        </a:rPr>
                        <a:t>one</a:t>
                      </a:r>
                      <a:r>
                        <a:rPr lang="en-US" dirty="0">
                          <a:solidFill>
                            <a:schemeClr val="tx1"/>
                          </a:solidFill>
                        </a:rPr>
                        <a:t> training sample in </a:t>
                      </a:r>
                      <a:r>
                        <a:rPr lang="en-US" b="1" dirty="0">
                          <a:solidFill>
                            <a:schemeClr val="tx1"/>
                          </a:solidFill>
                        </a:rPr>
                        <a:t>one iteration </a:t>
                      </a:r>
                      <a:r>
                        <a:rPr lang="en-US" dirty="0">
                          <a:solidFill>
                            <a:schemeClr val="tx1"/>
                          </a:solidFill>
                        </a:rPr>
                        <a:t>for parameter update</a:t>
                      </a:r>
                    </a:p>
                    <a:p>
                      <a:pPr algn="ctr"/>
                      <a:endParaRPr lang="en-US" dirty="0">
                        <a:solidFill>
                          <a:schemeClr val="tx1"/>
                        </a:solidFill>
                      </a:endParaRPr>
                    </a:p>
                  </a:txBody>
                  <a:tcPr/>
                </a:tc>
                <a:tc>
                  <a:txBody>
                    <a:bodyP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Use </a:t>
                      </a:r>
                      <a:r>
                        <a:rPr lang="en-US" b="1" dirty="0">
                          <a:solidFill>
                            <a:schemeClr val="accent1"/>
                          </a:solidFill>
                        </a:rPr>
                        <a:t>a batch of</a:t>
                      </a:r>
                      <a:r>
                        <a:rPr lang="en-US" dirty="0">
                          <a:solidFill>
                            <a:schemeClr val="tx1"/>
                          </a:solidFill>
                        </a:rPr>
                        <a:t> training samples in </a:t>
                      </a:r>
                      <a:r>
                        <a:rPr lang="en-US" b="1" dirty="0">
                          <a:solidFill>
                            <a:schemeClr val="tx1"/>
                          </a:solidFill>
                        </a:rPr>
                        <a:t>one iteration </a:t>
                      </a:r>
                      <a:r>
                        <a:rPr lang="en-US" dirty="0">
                          <a:solidFill>
                            <a:schemeClr val="tx1"/>
                          </a:solidFill>
                        </a:rPr>
                        <a:t>for parameter update</a:t>
                      </a:r>
                    </a:p>
                  </a:txBody>
                  <a:tcPr/>
                </a:tc>
                <a:extLst>
                  <a:ext uri="{0D108BD9-81ED-4DB2-BD59-A6C34878D82A}">
                    <a16:rowId xmlns:a16="http://schemas.microsoft.com/office/drawing/2014/main" val="3936670204"/>
                  </a:ext>
                </a:extLst>
              </a:tr>
            </a:tbl>
          </a:graphicData>
        </a:graphic>
      </p:graphicFrame>
      <p:sp>
        <p:nvSpPr>
          <p:cNvPr id="2" name="Rectangle 1">
            <a:extLst>
              <a:ext uri="{FF2B5EF4-FFF2-40B4-BE49-F238E27FC236}">
                <a16:creationId xmlns:a16="http://schemas.microsoft.com/office/drawing/2014/main" id="{F89F8553-0B96-CBDC-90D7-7AD8EAF174F0}"/>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1E1564BF-81FC-B289-688E-C52F1B0D3FD3}"/>
              </a:ext>
            </a:extLst>
          </p:cNvPr>
          <p:cNvSpPr>
            <a:spLocks noGrp="1"/>
          </p:cNvSpPr>
          <p:nvPr>
            <p:ph type="title"/>
          </p:nvPr>
        </p:nvSpPr>
        <p:spPr>
          <a:xfrm>
            <a:off x="171478" y="-25638"/>
            <a:ext cx="10651067" cy="984885"/>
          </a:xfrm>
        </p:spPr>
        <p:txBody>
          <a:bodyPr/>
          <a:lstStyle/>
          <a:p>
            <a:r>
              <a:rPr lang="en-US" dirty="0">
                <a:solidFill>
                  <a:schemeClr val="bg1"/>
                </a:solidFill>
              </a:rPr>
              <a:t>How to Train a Deep Neural Network</a:t>
            </a:r>
          </a:p>
        </p:txBody>
      </p:sp>
    </p:spTree>
    <p:extLst>
      <p:ext uri="{BB962C8B-B14F-4D97-AF65-F5344CB8AC3E}">
        <p14:creationId xmlns:p14="http://schemas.microsoft.com/office/powerpoint/2010/main" val="1708800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B8FE36-F2F0-7CEE-6267-7C08276E4FEC}"/>
              </a:ext>
            </a:extLst>
          </p:cNvPr>
          <p:cNvSpPr txBox="1"/>
          <p:nvPr/>
        </p:nvSpPr>
        <p:spPr>
          <a:xfrm>
            <a:off x="794738" y="914344"/>
            <a:ext cx="8522118" cy="646331"/>
          </a:xfrm>
          <a:prstGeom prst="rect">
            <a:avLst/>
          </a:prstGeom>
          <a:noFill/>
        </p:spPr>
        <p:txBody>
          <a:bodyPr wrap="square">
            <a:spAutoFit/>
          </a:bodyPr>
          <a:lstStyle/>
          <a:p>
            <a:r>
              <a:rPr lang="en-US" sz="1800" dirty="0"/>
              <a:t>Three primary types of gradient descent used for training th</a:t>
            </a:r>
            <a:r>
              <a:rPr lang="en-US" dirty="0"/>
              <a:t>e neural network</a:t>
            </a:r>
            <a:endParaRPr lang="en-US" sz="1800" dirty="0"/>
          </a:p>
          <a:p>
            <a:r>
              <a:rPr lang="en-AU" b="0" i="1" dirty="0">
                <a:solidFill>
                  <a:srgbClr val="1F1F1F"/>
                </a:solidFill>
                <a:effectLst/>
                <a:latin typeface="ElsevierGulliver"/>
              </a:rPr>
              <a:t>These strategies differ in </a:t>
            </a:r>
            <a:r>
              <a:rPr lang="en-AU" b="1" i="1" dirty="0">
                <a:solidFill>
                  <a:schemeClr val="accent1"/>
                </a:solidFill>
                <a:effectLst/>
                <a:latin typeface="ElsevierGulliver"/>
              </a:rPr>
              <a:t>how much data </a:t>
            </a:r>
            <a:r>
              <a:rPr lang="en-AU" b="0" i="1" dirty="0">
                <a:solidFill>
                  <a:srgbClr val="1F1F1F"/>
                </a:solidFill>
                <a:effectLst/>
                <a:latin typeface="ElsevierGulliver"/>
              </a:rPr>
              <a:t>we use to update the weights </a:t>
            </a:r>
            <a:r>
              <a:rPr lang="en-AU" b="1" i="1" dirty="0">
                <a:solidFill>
                  <a:srgbClr val="1F1F1F"/>
                </a:solidFill>
                <a:effectLst/>
                <a:latin typeface="ElsevierGulliver"/>
              </a:rPr>
              <a:t>for one iteration</a:t>
            </a:r>
            <a:endParaRPr lang="en-US" b="1" i="1" dirty="0"/>
          </a:p>
        </p:txBody>
      </p:sp>
      <p:graphicFrame>
        <p:nvGraphicFramePr>
          <p:cNvPr id="6" name="Table 5">
            <a:extLst>
              <a:ext uri="{FF2B5EF4-FFF2-40B4-BE49-F238E27FC236}">
                <a16:creationId xmlns:a16="http://schemas.microsoft.com/office/drawing/2014/main" id="{9261B541-A072-11D6-0D3E-038ACC1E8463}"/>
              </a:ext>
            </a:extLst>
          </p:cNvPr>
          <p:cNvGraphicFramePr>
            <a:graphicFrameLocks noGrp="1"/>
          </p:cNvGraphicFramePr>
          <p:nvPr/>
        </p:nvGraphicFramePr>
        <p:xfrm>
          <a:off x="1520945" y="1965960"/>
          <a:ext cx="8522118" cy="2754552"/>
        </p:xfrm>
        <a:graphic>
          <a:graphicData uri="http://schemas.openxmlformats.org/drawingml/2006/table">
            <a:tbl>
              <a:tblPr firstRow="1" bandRow="1">
                <a:tableStyleId>{00A15C55-8517-42AA-B614-E9B94910E393}</a:tableStyleId>
              </a:tblPr>
              <a:tblGrid>
                <a:gridCol w="2840706">
                  <a:extLst>
                    <a:ext uri="{9D8B030D-6E8A-4147-A177-3AD203B41FA5}">
                      <a16:colId xmlns:a16="http://schemas.microsoft.com/office/drawing/2014/main" val="2203395191"/>
                    </a:ext>
                  </a:extLst>
                </a:gridCol>
                <a:gridCol w="2840706">
                  <a:extLst>
                    <a:ext uri="{9D8B030D-6E8A-4147-A177-3AD203B41FA5}">
                      <a16:colId xmlns:a16="http://schemas.microsoft.com/office/drawing/2014/main" val="878007803"/>
                    </a:ext>
                  </a:extLst>
                </a:gridCol>
                <a:gridCol w="2840706">
                  <a:extLst>
                    <a:ext uri="{9D8B030D-6E8A-4147-A177-3AD203B41FA5}">
                      <a16:colId xmlns:a16="http://schemas.microsoft.com/office/drawing/2014/main" val="369743828"/>
                    </a:ext>
                  </a:extLst>
                </a:gridCol>
              </a:tblGrid>
              <a:tr h="592052">
                <a:tc>
                  <a:txBody>
                    <a:bodyPr/>
                    <a:lstStyle/>
                    <a:p>
                      <a:pPr algn="ctr"/>
                      <a:r>
                        <a:rPr lang="en-US" dirty="0">
                          <a:solidFill>
                            <a:schemeClr val="tx1"/>
                          </a:solidFill>
                        </a:rPr>
                        <a:t>Batch Gradient Descent</a:t>
                      </a:r>
                    </a:p>
                  </a:txBody>
                  <a:tcPr/>
                </a:tc>
                <a:tc>
                  <a:txBody>
                    <a:bodyPr/>
                    <a:lstStyle/>
                    <a:p>
                      <a:pPr algn="ctr"/>
                      <a:r>
                        <a:rPr lang="en-US" dirty="0">
                          <a:solidFill>
                            <a:schemeClr val="tx1"/>
                          </a:solidFill>
                        </a:rPr>
                        <a:t>Stochastic Gradient Descent (SGD)</a:t>
                      </a:r>
                    </a:p>
                  </a:txBody>
                  <a:tcPr/>
                </a:tc>
                <a:tc>
                  <a:txBody>
                    <a:bodyPr/>
                    <a:lstStyle/>
                    <a:p>
                      <a:pPr algn="ctr"/>
                      <a:r>
                        <a:rPr lang="en-US" dirty="0">
                          <a:solidFill>
                            <a:schemeClr val="tx1"/>
                          </a:solidFill>
                        </a:rPr>
                        <a:t>Mini-batch Gradient Descent</a:t>
                      </a:r>
                    </a:p>
                  </a:txBody>
                  <a:tcPr/>
                </a:tc>
                <a:extLst>
                  <a:ext uri="{0D108BD9-81ED-4DB2-BD59-A6C34878D82A}">
                    <a16:rowId xmlns:a16="http://schemas.microsoft.com/office/drawing/2014/main" val="2807957110"/>
                  </a:ext>
                </a:extLst>
              </a:tr>
              <a:tr h="2114472">
                <a:tc>
                  <a:txBody>
                    <a:bodyP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Use </a:t>
                      </a:r>
                      <a:r>
                        <a:rPr lang="en-US" b="1" dirty="0">
                          <a:solidFill>
                            <a:schemeClr val="accent1"/>
                          </a:solidFill>
                        </a:rPr>
                        <a:t>all</a:t>
                      </a:r>
                      <a:r>
                        <a:rPr lang="en-US" dirty="0">
                          <a:solidFill>
                            <a:schemeClr val="tx1"/>
                          </a:solidFill>
                        </a:rPr>
                        <a:t> training samples in </a:t>
                      </a:r>
                      <a:r>
                        <a:rPr lang="en-US" b="1" dirty="0">
                          <a:solidFill>
                            <a:schemeClr val="tx1"/>
                          </a:solidFill>
                        </a:rPr>
                        <a:t>one iteration </a:t>
                      </a:r>
                      <a:r>
                        <a:rPr lang="en-US" dirty="0">
                          <a:solidFill>
                            <a:schemeClr val="tx1"/>
                          </a:solidFill>
                        </a:rPr>
                        <a:t>for parameter update</a:t>
                      </a:r>
                    </a:p>
                  </a:txBody>
                  <a:tcPr/>
                </a:tc>
                <a:tc>
                  <a:txBody>
                    <a:bodyP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Use </a:t>
                      </a:r>
                      <a:r>
                        <a:rPr lang="en-US" b="1" dirty="0">
                          <a:solidFill>
                            <a:schemeClr val="accent1"/>
                          </a:solidFill>
                        </a:rPr>
                        <a:t>one</a:t>
                      </a:r>
                      <a:r>
                        <a:rPr lang="en-US" dirty="0">
                          <a:solidFill>
                            <a:schemeClr val="tx1"/>
                          </a:solidFill>
                        </a:rPr>
                        <a:t> training sample in </a:t>
                      </a:r>
                      <a:r>
                        <a:rPr lang="en-US" b="1" dirty="0">
                          <a:solidFill>
                            <a:schemeClr val="tx1"/>
                          </a:solidFill>
                        </a:rPr>
                        <a:t>one iteration </a:t>
                      </a:r>
                      <a:r>
                        <a:rPr lang="en-US" dirty="0">
                          <a:solidFill>
                            <a:schemeClr val="tx1"/>
                          </a:solidFill>
                        </a:rPr>
                        <a:t>for parameter update</a:t>
                      </a:r>
                    </a:p>
                    <a:p>
                      <a:pPr algn="ctr"/>
                      <a:endParaRPr lang="en-US" dirty="0">
                        <a:solidFill>
                          <a:schemeClr val="tx1"/>
                        </a:solidFill>
                      </a:endParaRPr>
                    </a:p>
                  </a:txBody>
                  <a:tcPr/>
                </a:tc>
                <a:tc>
                  <a:txBody>
                    <a:bodyP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Use </a:t>
                      </a:r>
                      <a:r>
                        <a:rPr lang="en-US" b="1" dirty="0">
                          <a:solidFill>
                            <a:schemeClr val="accent1"/>
                          </a:solidFill>
                        </a:rPr>
                        <a:t>a batch of</a:t>
                      </a:r>
                      <a:r>
                        <a:rPr lang="en-US" dirty="0">
                          <a:solidFill>
                            <a:schemeClr val="tx1"/>
                          </a:solidFill>
                        </a:rPr>
                        <a:t> training samples in </a:t>
                      </a:r>
                      <a:r>
                        <a:rPr lang="en-US" b="1" dirty="0">
                          <a:solidFill>
                            <a:schemeClr val="tx1"/>
                          </a:solidFill>
                        </a:rPr>
                        <a:t>one iteration </a:t>
                      </a:r>
                      <a:r>
                        <a:rPr lang="en-US" dirty="0">
                          <a:solidFill>
                            <a:schemeClr val="tx1"/>
                          </a:solidFill>
                        </a:rPr>
                        <a:t>for parameter update</a:t>
                      </a:r>
                    </a:p>
                  </a:txBody>
                  <a:tcPr/>
                </a:tc>
                <a:extLst>
                  <a:ext uri="{0D108BD9-81ED-4DB2-BD59-A6C34878D82A}">
                    <a16:rowId xmlns:a16="http://schemas.microsoft.com/office/drawing/2014/main" val="3936670204"/>
                  </a:ext>
                </a:extLst>
              </a:tr>
            </a:tbl>
          </a:graphicData>
        </a:graphic>
      </p:graphicFrame>
      <p:sp>
        <p:nvSpPr>
          <p:cNvPr id="8" name="TextBox 7">
            <a:extLst>
              <a:ext uri="{FF2B5EF4-FFF2-40B4-BE49-F238E27FC236}">
                <a16:creationId xmlns:a16="http://schemas.microsoft.com/office/drawing/2014/main" id="{23461EA9-D727-4524-9CBE-7609DFCB84B3}"/>
              </a:ext>
            </a:extLst>
          </p:cNvPr>
          <p:cNvSpPr txBox="1"/>
          <p:nvPr/>
        </p:nvSpPr>
        <p:spPr>
          <a:xfrm>
            <a:off x="1520945" y="4818020"/>
            <a:ext cx="7964122" cy="523220"/>
          </a:xfrm>
          <a:prstGeom prst="rect">
            <a:avLst/>
          </a:prstGeom>
          <a:noFill/>
        </p:spPr>
        <p:txBody>
          <a:bodyPr wrap="square" rtlCol="0">
            <a:spAutoFit/>
          </a:bodyPr>
          <a:lstStyle/>
          <a:p>
            <a:r>
              <a:rPr lang="en-US" sz="1400" dirty="0">
                <a:solidFill>
                  <a:schemeClr val="tx1"/>
                </a:solidFill>
              </a:rPr>
              <a:t>When iterating over the </a:t>
            </a:r>
            <a:r>
              <a:rPr lang="en-US" sz="1400" b="1" dirty="0">
                <a:solidFill>
                  <a:schemeClr val="tx1"/>
                </a:solidFill>
              </a:rPr>
              <a:t>entire</a:t>
            </a:r>
            <a:r>
              <a:rPr lang="en-US" sz="1400" dirty="0">
                <a:solidFill>
                  <a:schemeClr val="tx1"/>
                </a:solidFill>
              </a:rPr>
              <a:t> dataset through Gradient Descent, we call it one </a:t>
            </a:r>
            <a:r>
              <a:rPr lang="en-US" sz="1400" b="1" dirty="0">
                <a:solidFill>
                  <a:schemeClr val="tx1"/>
                </a:solidFill>
              </a:rPr>
              <a:t>Epoch</a:t>
            </a:r>
          </a:p>
          <a:p>
            <a:r>
              <a:rPr lang="en-US" sz="1400" dirty="0">
                <a:solidFill>
                  <a:schemeClr val="tx1"/>
                </a:solidFill>
              </a:rPr>
              <a:t>The number of data in one batch for mini-batch gradient descent is defined by </a:t>
            </a:r>
            <a:r>
              <a:rPr lang="en-US" sz="1400" b="1" dirty="0">
                <a:solidFill>
                  <a:schemeClr val="tx1"/>
                </a:solidFill>
              </a:rPr>
              <a:t>Batch size</a:t>
            </a:r>
          </a:p>
        </p:txBody>
      </p:sp>
      <p:sp>
        <p:nvSpPr>
          <p:cNvPr id="2" name="Rectangle 1">
            <a:extLst>
              <a:ext uri="{FF2B5EF4-FFF2-40B4-BE49-F238E27FC236}">
                <a16:creationId xmlns:a16="http://schemas.microsoft.com/office/drawing/2014/main" id="{97301344-D5B3-50B2-F360-659089B26A70}"/>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66F5C8E1-1339-6D88-76A6-C861F5238D3D}"/>
              </a:ext>
            </a:extLst>
          </p:cNvPr>
          <p:cNvSpPr>
            <a:spLocks noGrp="1"/>
          </p:cNvSpPr>
          <p:nvPr>
            <p:ph type="title"/>
          </p:nvPr>
        </p:nvSpPr>
        <p:spPr>
          <a:xfrm>
            <a:off x="171478" y="-25638"/>
            <a:ext cx="10651067" cy="984885"/>
          </a:xfrm>
        </p:spPr>
        <p:txBody>
          <a:bodyPr/>
          <a:lstStyle/>
          <a:p>
            <a:r>
              <a:rPr lang="en-US" dirty="0">
                <a:solidFill>
                  <a:schemeClr val="bg1"/>
                </a:solidFill>
              </a:rPr>
              <a:t>How to Train a Deep Neural Network</a:t>
            </a:r>
          </a:p>
        </p:txBody>
      </p:sp>
    </p:spTree>
    <p:extLst>
      <p:ext uri="{BB962C8B-B14F-4D97-AF65-F5344CB8AC3E}">
        <p14:creationId xmlns:p14="http://schemas.microsoft.com/office/powerpoint/2010/main" val="3427130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BFE75682-5E15-28D6-A2E1-C5D186D047C6}"/>
              </a:ext>
            </a:extLst>
          </p:cNvPr>
          <p:cNvSpPr/>
          <p:nvPr/>
        </p:nvSpPr>
        <p:spPr>
          <a:xfrm>
            <a:off x="1586985" y="4002964"/>
            <a:ext cx="6569527" cy="1847757"/>
          </a:xfrm>
          <a:prstGeom prst="rect">
            <a:avLst/>
          </a:prstGeom>
          <a:solidFill>
            <a:schemeClr val="accent3">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838E707-06DF-57F1-D813-B3D45F2BEDAB}"/>
              </a:ext>
            </a:extLst>
          </p:cNvPr>
          <p:cNvSpPr/>
          <p:nvPr/>
        </p:nvSpPr>
        <p:spPr>
          <a:xfrm>
            <a:off x="1583703" y="1139328"/>
            <a:ext cx="8921008" cy="2003414"/>
          </a:xfrm>
          <a:prstGeom prst="rect">
            <a:avLst/>
          </a:prstGeom>
          <a:solidFill>
            <a:schemeClr val="accent5">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7171F70-6BD7-4DB4-5E02-0E8F28F4C115}"/>
              </a:ext>
            </a:extLst>
          </p:cNvPr>
          <p:cNvSpPr/>
          <p:nvPr/>
        </p:nvSpPr>
        <p:spPr>
          <a:xfrm>
            <a:off x="2377841" y="1845228"/>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p:sp>
        <p:nvSpPr>
          <p:cNvPr id="4" name="TextBox 3">
            <a:extLst>
              <a:ext uri="{FF2B5EF4-FFF2-40B4-BE49-F238E27FC236}">
                <a16:creationId xmlns:a16="http://schemas.microsoft.com/office/drawing/2014/main" id="{14E101BA-B0F7-FBF1-7EB1-F9031DF85ACD}"/>
              </a:ext>
            </a:extLst>
          </p:cNvPr>
          <p:cNvSpPr txBox="1"/>
          <p:nvPr/>
        </p:nvSpPr>
        <p:spPr>
          <a:xfrm>
            <a:off x="1874748" y="2600502"/>
            <a:ext cx="1531188" cy="369332"/>
          </a:xfrm>
          <a:prstGeom prst="rect">
            <a:avLst/>
          </a:prstGeom>
          <a:noFill/>
        </p:spPr>
        <p:txBody>
          <a:bodyPr wrap="none" rtlCol="0">
            <a:spAutoFit/>
          </a:bodyPr>
          <a:lstStyle/>
          <a:p>
            <a:r>
              <a:rPr lang="en-AU" dirty="0"/>
              <a:t>Training data</a:t>
            </a:r>
            <a:endParaRPr lang="en-US" dirty="0"/>
          </a:p>
        </p:txBody>
      </p:sp>
      <p:sp>
        <p:nvSpPr>
          <p:cNvPr id="5" name="Rounded Rectangle 4">
            <a:extLst>
              <a:ext uri="{FF2B5EF4-FFF2-40B4-BE49-F238E27FC236}">
                <a16:creationId xmlns:a16="http://schemas.microsoft.com/office/drawing/2014/main" id="{F436ED7C-CBB3-0693-0082-F8803D43EB5A}"/>
              </a:ext>
            </a:extLst>
          </p:cNvPr>
          <p:cNvSpPr/>
          <p:nvPr/>
        </p:nvSpPr>
        <p:spPr>
          <a:xfrm>
            <a:off x="3863446" y="1655441"/>
            <a:ext cx="1792898" cy="94506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B884071-2FC1-F133-3039-0EC82C9C32BE}"/>
              </a:ext>
            </a:extLst>
          </p:cNvPr>
          <p:cNvCxnSpPr>
            <a:cxnSpLocks/>
            <a:stCxn id="3" idx="6"/>
          </p:cNvCxnSpPr>
          <p:nvPr/>
        </p:nvCxnSpPr>
        <p:spPr>
          <a:xfrm>
            <a:off x="2948426" y="2145502"/>
            <a:ext cx="91502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D6B333A-1F75-3BBD-7626-F46AF3D833AA}"/>
              </a:ext>
            </a:extLst>
          </p:cNvPr>
          <p:cNvSpPr txBox="1"/>
          <p:nvPr/>
        </p:nvSpPr>
        <p:spPr>
          <a:xfrm>
            <a:off x="3943795" y="1822335"/>
            <a:ext cx="1697901" cy="646331"/>
          </a:xfrm>
          <a:prstGeom prst="rect">
            <a:avLst/>
          </a:prstGeom>
          <a:noFill/>
        </p:spPr>
        <p:txBody>
          <a:bodyPr wrap="none" rtlCol="0">
            <a:spAutoFit/>
          </a:bodyPr>
          <a:lstStyle/>
          <a:p>
            <a:pPr algn="ctr"/>
            <a:r>
              <a:rPr lang="en-US" dirty="0"/>
              <a:t>Constructed </a:t>
            </a:r>
          </a:p>
          <a:p>
            <a:pPr algn="ctr"/>
            <a:r>
              <a:rPr lang="en-US" dirty="0"/>
              <a:t>neural network</a:t>
            </a:r>
          </a:p>
        </p:txBody>
      </p:sp>
      <p:cxnSp>
        <p:nvCxnSpPr>
          <p:cNvPr id="11" name="Straight Connector 10">
            <a:extLst>
              <a:ext uri="{FF2B5EF4-FFF2-40B4-BE49-F238E27FC236}">
                <a16:creationId xmlns:a16="http://schemas.microsoft.com/office/drawing/2014/main" id="{22A6DBD0-211A-8979-E34F-1B46D9DD3CDA}"/>
              </a:ext>
            </a:extLst>
          </p:cNvPr>
          <p:cNvCxnSpPr>
            <a:cxnSpLocks/>
            <a:endCxn id="12" idx="2"/>
          </p:cNvCxnSpPr>
          <p:nvPr/>
        </p:nvCxnSpPr>
        <p:spPr>
          <a:xfrm>
            <a:off x="5656344" y="2145501"/>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35D6FA75-0F0B-50B5-4674-10ADEE04DB23}"/>
              </a:ext>
            </a:extLst>
          </p:cNvPr>
          <p:cNvSpPr/>
          <p:nvPr/>
        </p:nvSpPr>
        <p:spPr>
          <a:xfrm>
            <a:off x="6686197" y="1848718"/>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D84DB3-6727-8062-25D0-B3CF882FA327}"/>
                  </a:ext>
                </a:extLst>
              </p:cNvPr>
              <p:cNvSpPr txBox="1"/>
              <p:nvPr/>
            </p:nvSpPr>
            <p:spPr>
              <a:xfrm>
                <a:off x="6051389" y="2604349"/>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13" name="TextBox 12">
                <a:extLst>
                  <a:ext uri="{FF2B5EF4-FFF2-40B4-BE49-F238E27FC236}">
                    <a16:creationId xmlns:a16="http://schemas.microsoft.com/office/drawing/2014/main" id="{63D84DB3-6727-8062-25D0-B3CF882FA327}"/>
                  </a:ext>
                </a:extLst>
              </p:cNvPr>
              <p:cNvSpPr txBox="1">
                <a:spLocks noRot="1" noChangeAspect="1" noMove="1" noResize="1" noEditPoints="1" noAdjustHandles="1" noChangeArrowheads="1" noChangeShapeType="1" noTextEdit="1"/>
              </p:cNvSpPr>
              <p:nvPr/>
            </p:nvSpPr>
            <p:spPr>
              <a:xfrm>
                <a:off x="6051389" y="2604349"/>
                <a:ext cx="2057230" cy="369332"/>
              </a:xfrm>
              <a:prstGeom prst="rect">
                <a:avLst/>
              </a:prstGeom>
              <a:blipFill>
                <a:blip r:embed="rId2"/>
                <a:stretch>
                  <a:fillRect l="-2454" t="-3226" b="-2258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8EAA1BBD-C113-808B-CDD1-51EA307DC69C}"/>
              </a:ext>
            </a:extLst>
          </p:cNvPr>
          <p:cNvCxnSpPr>
            <a:cxnSpLocks/>
            <a:stCxn id="12" idx="6"/>
            <a:endCxn id="15" idx="2"/>
          </p:cNvCxnSpPr>
          <p:nvPr/>
        </p:nvCxnSpPr>
        <p:spPr>
          <a:xfrm flipV="1">
            <a:off x="7256784" y="2138480"/>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B00FCA78-8F29-1861-1D22-5C11CADB9600}"/>
              </a:ext>
            </a:extLst>
          </p:cNvPr>
          <p:cNvSpPr/>
          <p:nvPr/>
        </p:nvSpPr>
        <p:spPr>
          <a:xfrm>
            <a:off x="9264079" y="1838205"/>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DBCF84B-401C-755C-B584-FFC23D2EB13C}"/>
                  </a:ext>
                </a:extLst>
              </p:cNvPr>
              <p:cNvSpPr txBox="1"/>
              <p:nvPr/>
            </p:nvSpPr>
            <p:spPr>
              <a:xfrm>
                <a:off x="8454983" y="2560831"/>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16" name="TextBox 15">
                <a:extLst>
                  <a:ext uri="{FF2B5EF4-FFF2-40B4-BE49-F238E27FC236}">
                    <a16:creationId xmlns:a16="http://schemas.microsoft.com/office/drawing/2014/main" id="{FDBCF84B-401C-755C-B584-FFC23D2EB13C}"/>
                  </a:ext>
                </a:extLst>
              </p:cNvPr>
              <p:cNvSpPr txBox="1">
                <a:spLocks noRot="1" noChangeAspect="1" noMove="1" noResize="1" noEditPoints="1" noAdjustHandles="1" noChangeArrowheads="1" noChangeShapeType="1" noTextEdit="1"/>
              </p:cNvSpPr>
              <p:nvPr/>
            </p:nvSpPr>
            <p:spPr>
              <a:xfrm>
                <a:off x="8454983" y="2560831"/>
                <a:ext cx="2049728" cy="369332"/>
              </a:xfrm>
              <a:prstGeom prst="rect">
                <a:avLst/>
              </a:prstGeom>
              <a:blipFill>
                <a:blip r:embed="rId3"/>
                <a:stretch>
                  <a:fillRect l="-2454" t="-6667" b="-26667"/>
                </a:stretch>
              </a:blipFill>
            </p:spPr>
            <p:txBody>
              <a:bodyPr/>
              <a:lstStyle/>
              <a:p>
                <a:r>
                  <a:rPr lang="en-US">
                    <a:noFill/>
                  </a:rPr>
                  <a:t> </a:t>
                </a:r>
              </a:p>
            </p:txBody>
          </p:sp>
        </mc:Fallback>
      </mc:AlternateContent>
      <p:cxnSp>
        <p:nvCxnSpPr>
          <p:cNvPr id="17" name="Elbow Connector 16">
            <a:extLst>
              <a:ext uri="{FF2B5EF4-FFF2-40B4-BE49-F238E27FC236}">
                <a16:creationId xmlns:a16="http://schemas.microsoft.com/office/drawing/2014/main" id="{E2627B21-C921-87A3-0BFE-354A07D6FAC7}"/>
              </a:ext>
            </a:extLst>
          </p:cNvPr>
          <p:cNvCxnSpPr>
            <a:stCxn id="12" idx="0"/>
            <a:endCxn id="15" idx="0"/>
          </p:cNvCxnSpPr>
          <p:nvPr/>
        </p:nvCxnSpPr>
        <p:spPr>
          <a:xfrm rot="5400000" flipH="1" flipV="1">
            <a:off x="8255176" y="554521"/>
            <a:ext cx="10513" cy="2577882"/>
          </a:xfrm>
          <a:prstGeom prst="bentConnector3">
            <a:avLst>
              <a:gd name="adj1" fmla="val 227445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5047D43-F715-88D9-E1CA-C936A92471F7}"/>
              </a:ext>
            </a:extLst>
          </p:cNvPr>
          <p:cNvSpPr txBox="1"/>
          <p:nvPr/>
        </p:nvSpPr>
        <p:spPr>
          <a:xfrm>
            <a:off x="7411480" y="1241195"/>
            <a:ext cx="1697901" cy="369332"/>
          </a:xfrm>
          <a:prstGeom prst="rect">
            <a:avLst/>
          </a:prstGeom>
          <a:noFill/>
          <a:ln>
            <a:noFill/>
          </a:ln>
        </p:spPr>
        <p:txBody>
          <a:bodyPr wrap="none" rtlCol="0">
            <a:spAutoFit/>
          </a:bodyPr>
          <a:lstStyle/>
          <a:p>
            <a:r>
              <a:rPr lang="en-US" dirty="0">
                <a:solidFill>
                  <a:schemeClr val="tx1"/>
                </a:solidFill>
              </a:rPr>
              <a:t>Calculate Loss</a:t>
            </a:r>
          </a:p>
        </p:txBody>
      </p:sp>
      <p:sp>
        <p:nvSpPr>
          <p:cNvPr id="21" name="Oval 20">
            <a:extLst>
              <a:ext uri="{FF2B5EF4-FFF2-40B4-BE49-F238E27FC236}">
                <a16:creationId xmlns:a16="http://schemas.microsoft.com/office/drawing/2014/main" id="{E23B8D99-B511-4B04-193E-0DBF34CDC9B6}"/>
              </a:ext>
            </a:extLst>
          </p:cNvPr>
          <p:cNvSpPr/>
          <p:nvPr/>
        </p:nvSpPr>
        <p:spPr>
          <a:xfrm>
            <a:off x="2398061" y="4571929"/>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p:sp>
        <p:nvSpPr>
          <p:cNvPr id="22" name="TextBox 21">
            <a:extLst>
              <a:ext uri="{FF2B5EF4-FFF2-40B4-BE49-F238E27FC236}">
                <a16:creationId xmlns:a16="http://schemas.microsoft.com/office/drawing/2014/main" id="{22A27BC1-6450-F2A1-B382-332D08E3777E}"/>
              </a:ext>
            </a:extLst>
          </p:cNvPr>
          <p:cNvSpPr txBox="1"/>
          <p:nvPr/>
        </p:nvSpPr>
        <p:spPr>
          <a:xfrm>
            <a:off x="1827332" y="5185408"/>
            <a:ext cx="1802096" cy="553998"/>
          </a:xfrm>
          <a:prstGeom prst="rect">
            <a:avLst/>
          </a:prstGeom>
          <a:noFill/>
        </p:spPr>
        <p:txBody>
          <a:bodyPr wrap="none" rtlCol="0">
            <a:spAutoFit/>
          </a:bodyPr>
          <a:lstStyle/>
          <a:p>
            <a:pPr algn="ctr"/>
            <a:r>
              <a:rPr lang="en-AU" dirty="0"/>
              <a:t>New data</a:t>
            </a:r>
          </a:p>
          <a:p>
            <a:pPr algn="ctr"/>
            <a:r>
              <a:rPr lang="en-AU" sz="1200" dirty="0"/>
              <a:t>(unseen during training)</a:t>
            </a:r>
            <a:endParaRPr lang="en-US" sz="1200" dirty="0"/>
          </a:p>
        </p:txBody>
      </p:sp>
      <p:sp>
        <p:nvSpPr>
          <p:cNvPr id="23" name="Rounded Rectangle 22">
            <a:extLst>
              <a:ext uri="{FF2B5EF4-FFF2-40B4-BE49-F238E27FC236}">
                <a16:creationId xmlns:a16="http://schemas.microsoft.com/office/drawing/2014/main" id="{B160AFAB-4518-9A0D-112B-86974C10D430}"/>
              </a:ext>
            </a:extLst>
          </p:cNvPr>
          <p:cNvSpPr/>
          <p:nvPr/>
        </p:nvSpPr>
        <p:spPr>
          <a:xfrm>
            <a:off x="3883666" y="4382142"/>
            <a:ext cx="1792898" cy="945061"/>
          </a:xfrm>
          <a:prstGeom prst="round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E16891B-D213-1F09-2FAE-A94C8AE2C743}"/>
              </a:ext>
            </a:extLst>
          </p:cNvPr>
          <p:cNvCxnSpPr>
            <a:cxnSpLocks/>
            <a:stCxn id="21" idx="6"/>
          </p:cNvCxnSpPr>
          <p:nvPr/>
        </p:nvCxnSpPr>
        <p:spPr>
          <a:xfrm>
            <a:off x="2968646" y="4872203"/>
            <a:ext cx="915020" cy="0"/>
          </a:xfrm>
          <a:prstGeom prst="line">
            <a:avLst/>
          </a:prstGeom>
          <a:ln w="19050"/>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1D54E456-C4C1-348E-B5F0-89488A72C569}"/>
              </a:ext>
            </a:extLst>
          </p:cNvPr>
          <p:cNvSpPr txBox="1"/>
          <p:nvPr/>
        </p:nvSpPr>
        <p:spPr>
          <a:xfrm>
            <a:off x="3964015" y="4549036"/>
            <a:ext cx="1697901" cy="646331"/>
          </a:xfrm>
          <a:prstGeom prst="rect">
            <a:avLst/>
          </a:prstGeom>
          <a:noFill/>
        </p:spPr>
        <p:txBody>
          <a:bodyPr wrap="none" rtlCol="0">
            <a:spAutoFit/>
          </a:bodyPr>
          <a:lstStyle/>
          <a:p>
            <a:pPr algn="ctr"/>
            <a:r>
              <a:rPr lang="en-US" dirty="0"/>
              <a:t>Trained </a:t>
            </a:r>
          </a:p>
          <a:p>
            <a:pPr algn="ctr"/>
            <a:r>
              <a:rPr lang="en-US" dirty="0"/>
              <a:t>neural network</a:t>
            </a:r>
          </a:p>
        </p:txBody>
      </p:sp>
      <p:cxnSp>
        <p:nvCxnSpPr>
          <p:cNvPr id="26" name="Straight Connector 25">
            <a:extLst>
              <a:ext uri="{FF2B5EF4-FFF2-40B4-BE49-F238E27FC236}">
                <a16:creationId xmlns:a16="http://schemas.microsoft.com/office/drawing/2014/main" id="{441A9CCA-D265-DA56-9CC6-AAA8ECA1697E}"/>
              </a:ext>
            </a:extLst>
          </p:cNvPr>
          <p:cNvCxnSpPr>
            <a:cxnSpLocks/>
            <a:endCxn id="27" idx="2"/>
          </p:cNvCxnSpPr>
          <p:nvPr/>
        </p:nvCxnSpPr>
        <p:spPr>
          <a:xfrm>
            <a:off x="5676564" y="4872202"/>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C66FB3E6-B4E9-5496-3DAA-647E3E3907BC}"/>
              </a:ext>
            </a:extLst>
          </p:cNvPr>
          <p:cNvSpPr/>
          <p:nvPr/>
        </p:nvSpPr>
        <p:spPr>
          <a:xfrm>
            <a:off x="6706417" y="4575419"/>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3C82B94-48A1-AB74-34D8-0B0FE50C5BCF}"/>
                  </a:ext>
                </a:extLst>
              </p:cNvPr>
              <p:cNvSpPr txBox="1"/>
              <p:nvPr/>
            </p:nvSpPr>
            <p:spPr>
              <a:xfrm>
                <a:off x="6071609" y="5331050"/>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28" name="TextBox 27">
                <a:extLst>
                  <a:ext uri="{FF2B5EF4-FFF2-40B4-BE49-F238E27FC236}">
                    <a16:creationId xmlns:a16="http://schemas.microsoft.com/office/drawing/2014/main" id="{C3C82B94-48A1-AB74-34D8-0B0FE50C5BCF}"/>
                  </a:ext>
                </a:extLst>
              </p:cNvPr>
              <p:cNvSpPr txBox="1">
                <a:spLocks noRot="1" noChangeAspect="1" noMove="1" noResize="1" noEditPoints="1" noAdjustHandles="1" noChangeArrowheads="1" noChangeShapeType="1" noTextEdit="1"/>
              </p:cNvSpPr>
              <p:nvPr/>
            </p:nvSpPr>
            <p:spPr>
              <a:xfrm>
                <a:off x="6071609" y="5331050"/>
                <a:ext cx="2057230" cy="369332"/>
              </a:xfrm>
              <a:prstGeom prst="rect">
                <a:avLst/>
              </a:prstGeom>
              <a:blipFill>
                <a:blip r:embed="rId4"/>
                <a:stretch>
                  <a:fillRect l="-2469" t="-10345" b="-27586"/>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A3D6143E-E6DB-CAB6-68FD-365DC3332812}"/>
              </a:ext>
            </a:extLst>
          </p:cNvPr>
          <p:cNvSpPr txBox="1"/>
          <p:nvPr/>
        </p:nvSpPr>
        <p:spPr>
          <a:xfrm flipH="1">
            <a:off x="281055" y="1969756"/>
            <a:ext cx="1434963" cy="369332"/>
          </a:xfrm>
          <a:prstGeom prst="rect">
            <a:avLst/>
          </a:prstGeom>
          <a:noFill/>
        </p:spPr>
        <p:txBody>
          <a:bodyPr wrap="square" rtlCol="0">
            <a:spAutoFit/>
          </a:bodyPr>
          <a:lstStyle/>
          <a:p>
            <a:r>
              <a:rPr lang="en-US" b="1" dirty="0">
                <a:solidFill>
                  <a:schemeClr val="accent6">
                    <a:lumMod val="60000"/>
                    <a:lumOff val="40000"/>
                  </a:schemeClr>
                </a:solidFill>
              </a:rPr>
              <a:t>Training</a:t>
            </a:r>
          </a:p>
        </p:txBody>
      </p:sp>
      <p:sp>
        <p:nvSpPr>
          <p:cNvPr id="52" name="TextBox 51">
            <a:extLst>
              <a:ext uri="{FF2B5EF4-FFF2-40B4-BE49-F238E27FC236}">
                <a16:creationId xmlns:a16="http://schemas.microsoft.com/office/drawing/2014/main" id="{9E86BC0B-B28F-77A7-663F-844E3D7170B4}"/>
              </a:ext>
            </a:extLst>
          </p:cNvPr>
          <p:cNvSpPr txBox="1"/>
          <p:nvPr/>
        </p:nvSpPr>
        <p:spPr>
          <a:xfrm flipH="1">
            <a:off x="244449" y="4826035"/>
            <a:ext cx="1434963" cy="369332"/>
          </a:xfrm>
          <a:prstGeom prst="rect">
            <a:avLst/>
          </a:prstGeom>
          <a:noFill/>
        </p:spPr>
        <p:txBody>
          <a:bodyPr wrap="square" rtlCol="0">
            <a:spAutoFit/>
          </a:bodyPr>
          <a:lstStyle/>
          <a:p>
            <a:r>
              <a:rPr lang="en-US" b="1" dirty="0">
                <a:solidFill>
                  <a:schemeClr val="accent3">
                    <a:lumMod val="75000"/>
                  </a:schemeClr>
                </a:solidFill>
              </a:rPr>
              <a:t>Inference</a:t>
            </a:r>
          </a:p>
        </p:txBody>
      </p:sp>
      <p:cxnSp>
        <p:nvCxnSpPr>
          <p:cNvPr id="57" name="Straight Arrow Connector 56">
            <a:extLst>
              <a:ext uri="{FF2B5EF4-FFF2-40B4-BE49-F238E27FC236}">
                <a16:creationId xmlns:a16="http://schemas.microsoft.com/office/drawing/2014/main" id="{F0029960-2911-E8F9-A093-69173A50894B}"/>
              </a:ext>
            </a:extLst>
          </p:cNvPr>
          <p:cNvCxnSpPr/>
          <p:nvPr/>
        </p:nvCxnSpPr>
        <p:spPr>
          <a:xfrm>
            <a:off x="1874748" y="1338068"/>
            <a:ext cx="11742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31C6F08-C4CA-6827-597F-3232E1AB4A9A}"/>
              </a:ext>
            </a:extLst>
          </p:cNvPr>
          <p:cNvCxnSpPr>
            <a:cxnSpLocks/>
          </p:cNvCxnSpPr>
          <p:nvPr/>
        </p:nvCxnSpPr>
        <p:spPr>
          <a:xfrm flipH="1">
            <a:off x="1884931" y="1433831"/>
            <a:ext cx="1104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16F78FE-EAD9-060C-1A59-C01F700AEDEB}"/>
              </a:ext>
            </a:extLst>
          </p:cNvPr>
          <p:cNvSpPr txBox="1"/>
          <p:nvPr/>
        </p:nvSpPr>
        <p:spPr>
          <a:xfrm>
            <a:off x="1874748" y="1090432"/>
            <a:ext cx="1114408" cy="276999"/>
          </a:xfrm>
          <a:prstGeom prst="rect">
            <a:avLst/>
          </a:prstGeom>
          <a:noFill/>
        </p:spPr>
        <p:txBody>
          <a:bodyPr wrap="none" rtlCol="0">
            <a:spAutoFit/>
          </a:bodyPr>
          <a:lstStyle/>
          <a:p>
            <a:r>
              <a:rPr lang="en-US" sz="1200" dirty="0"/>
              <a:t>Forward pass</a:t>
            </a:r>
          </a:p>
        </p:txBody>
      </p:sp>
      <p:sp>
        <p:nvSpPr>
          <p:cNvPr id="61" name="TextBox 60">
            <a:extLst>
              <a:ext uri="{FF2B5EF4-FFF2-40B4-BE49-F238E27FC236}">
                <a16:creationId xmlns:a16="http://schemas.microsoft.com/office/drawing/2014/main" id="{5041F531-B582-17F1-2D39-2DFBFC78BD6F}"/>
              </a:ext>
            </a:extLst>
          </p:cNvPr>
          <p:cNvSpPr txBox="1"/>
          <p:nvPr/>
        </p:nvSpPr>
        <p:spPr>
          <a:xfrm>
            <a:off x="1809979" y="1427671"/>
            <a:ext cx="1334020" cy="276999"/>
          </a:xfrm>
          <a:prstGeom prst="rect">
            <a:avLst/>
          </a:prstGeom>
          <a:noFill/>
        </p:spPr>
        <p:txBody>
          <a:bodyPr wrap="none" rtlCol="0">
            <a:spAutoFit/>
          </a:bodyPr>
          <a:lstStyle/>
          <a:p>
            <a:r>
              <a:rPr lang="en-US" sz="1200" dirty="0"/>
              <a:t>Backpropagation</a:t>
            </a:r>
          </a:p>
        </p:txBody>
      </p:sp>
      <p:cxnSp>
        <p:nvCxnSpPr>
          <p:cNvPr id="62" name="Straight Arrow Connector 61">
            <a:extLst>
              <a:ext uri="{FF2B5EF4-FFF2-40B4-BE49-F238E27FC236}">
                <a16:creationId xmlns:a16="http://schemas.microsoft.com/office/drawing/2014/main" id="{2B02BEB6-E403-B226-DAC7-2D24C5E79332}"/>
              </a:ext>
            </a:extLst>
          </p:cNvPr>
          <p:cNvCxnSpPr/>
          <p:nvPr/>
        </p:nvCxnSpPr>
        <p:spPr>
          <a:xfrm>
            <a:off x="1854238" y="4237668"/>
            <a:ext cx="11742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EF44C7A-C63B-F843-B5BC-1D028FE0E372}"/>
              </a:ext>
            </a:extLst>
          </p:cNvPr>
          <p:cNvSpPr txBox="1"/>
          <p:nvPr/>
        </p:nvSpPr>
        <p:spPr>
          <a:xfrm>
            <a:off x="1854238" y="3990032"/>
            <a:ext cx="1114408" cy="276999"/>
          </a:xfrm>
          <a:prstGeom prst="rect">
            <a:avLst/>
          </a:prstGeom>
          <a:noFill/>
        </p:spPr>
        <p:txBody>
          <a:bodyPr wrap="none" rtlCol="0">
            <a:spAutoFit/>
          </a:bodyPr>
          <a:lstStyle/>
          <a:p>
            <a:r>
              <a:rPr lang="en-US" sz="1200" dirty="0"/>
              <a:t>Forward pass</a:t>
            </a:r>
          </a:p>
        </p:txBody>
      </p:sp>
      <p:sp>
        <p:nvSpPr>
          <p:cNvPr id="6" name="Rectangle 5">
            <a:extLst>
              <a:ext uri="{FF2B5EF4-FFF2-40B4-BE49-F238E27FC236}">
                <a16:creationId xmlns:a16="http://schemas.microsoft.com/office/drawing/2014/main" id="{8AF06CD1-E775-3C0A-033C-233F33E23B4E}"/>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DFBD15-B663-3AE6-ED8A-6EF92DE2240C}"/>
              </a:ext>
            </a:extLst>
          </p:cNvPr>
          <p:cNvSpPr>
            <a:spLocks noGrp="1"/>
          </p:cNvSpPr>
          <p:nvPr>
            <p:ph type="title"/>
          </p:nvPr>
        </p:nvSpPr>
        <p:spPr>
          <a:xfrm>
            <a:off x="93420" y="-44395"/>
            <a:ext cx="10651067" cy="984885"/>
          </a:xfrm>
        </p:spPr>
        <p:txBody>
          <a:bodyPr/>
          <a:lstStyle/>
          <a:p>
            <a:r>
              <a:rPr lang="en-US" dirty="0">
                <a:solidFill>
                  <a:schemeClr val="bg1"/>
                </a:solidFill>
              </a:rPr>
              <a:t>Deep Neural Network – training and inference</a:t>
            </a:r>
          </a:p>
        </p:txBody>
      </p:sp>
      <p:sp>
        <p:nvSpPr>
          <p:cNvPr id="7" name="TextBox 6">
            <a:extLst>
              <a:ext uri="{FF2B5EF4-FFF2-40B4-BE49-F238E27FC236}">
                <a16:creationId xmlns:a16="http://schemas.microsoft.com/office/drawing/2014/main" id="{C28154DD-C6FC-D1D0-B723-5133C266B816}"/>
              </a:ext>
            </a:extLst>
          </p:cNvPr>
          <p:cNvSpPr txBox="1"/>
          <p:nvPr/>
        </p:nvSpPr>
        <p:spPr>
          <a:xfrm>
            <a:off x="188356" y="514351"/>
            <a:ext cx="7631669" cy="369332"/>
          </a:xfrm>
          <a:prstGeom prst="rect">
            <a:avLst/>
          </a:prstGeom>
          <a:noFill/>
        </p:spPr>
        <p:txBody>
          <a:bodyPr wrap="square" rtlCol="0">
            <a:spAutoFit/>
          </a:bodyPr>
          <a:lstStyle/>
          <a:p>
            <a:r>
              <a:rPr lang="en-US" b="1" i="1" dirty="0"/>
              <a:t>Two main procedures in deep learning.</a:t>
            </a:r>
          </a:p>
        </p:txBody>
      </p:sp>
    </p:spTree>
    <p:extLst>
      <p:ext uri="{BB962C8B-B14F-4D97-AF65-F5344CB8AC3E}">
        <p14:creationId xmlns:p14="http://schemas.microsoft.com/office/powerpoint/2010/main" val="1020437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BFE75682-5E15-28D6-A2E1-C5D186D047C6}"/>
              </a:ext>
            </a:extLst>
          </p:cNvPr>
          <p:cNvSpPr/>
          <p:nvPr/>
        </p:nvSpPr>
        <p:spPr>
          <a:xfrm>
            <a:off x="1586985" y="4002964"/>
            <a:ext cx="6569527" cy="1847757"/>
          </a:xfrm>
          <a:prstGeom prst="rect">
            <a:avLst/>
          </a:prstGeom>
          <a:solidFill>
            <a:schemeClr val="accent3">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838E707-06DF-57F1-D813-B3D45F2BEDAB}"/>
              </a:ext>
            </a:extLst>
          </p:cNvPr>
          <p:cNvSpPr/>
          <p:nvPr/>
        </p:nvSpPr>
        <p:spPr>
          <a:xfrm>
            <a:off x="1583703" y="1139328"/>
            <a:ext cx="8921008" cy="2003414"/>
          </a:xfrm>
          <a:prstGeom prst="rect">
            <a:avLst/>
          </a:prstGeom>
          <a:solidFill>
            <a:schemeClr val="accent5">
              <a:lumMod val="20000"/>
              <a:lumOff val="80000"/>
            </a:schemeClr>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7171F70-6BD7-4DB4-5E02-0E8F28F4C115}"/>
              </a:ext>
            </a:extLst>
          </p:cNvPr>
          <p:cNvSpPr/>
          <p:nvPr/>
        </p:nvSpPr>
        <p:spPr>
          <a:xfrm>
            <a:off x="2377841" y="1845228"/>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p:sp>
        <p:nvSpPr>
          <p:cNvPr id="4" name="TextBox 3">
            <a:extLst>
              <a:ext uri="{FF2B5EF4-FFF2-40B4-BE49-F238E27FC236}">
                <a16:creationId xmlns:a16="http://schemas.microsoft.com/office/drawing/2014/main" id="{14E101BA-B0F7-FBF1-7EB1-F9031DF85ACD}"/>
              </a:ext>
            </a:extLst>
          </p:cNvPr>
          <p:cNvSpPr txBox="1"/>
          <p:nvPr/>
        </p:nvSpPr>
        <p:spPr>
          <a:xfrm>
            <a:off x="1874748" y="2600502"/>
            <a:ext cx="1531188" cy="369332"/>
          </a:xfrm>
          <a:prstGeom prst="rect">
            <a:avLst/>
          </a:prstGeom>
          <a:noFill/>
        </p:spPr>
        <p:txBody>
          <a:bodyPr wrap="none" rtlCol="0">
            <a:spAutoFit/>
          </a:bodyPr>
          <a:lstStyle/>
          <a:p>
            <a:r>
              <a:rPr lang="en-AU" dirty="0"/>
              <a:t>Training data</a:t>
            </a:r>
            <a:endParaRPr lang="en-US" dirty="0"/>
          </a:p>
        </p:txBody>
      </p:sp>
      <p:sp>
        <p:nvSpPr>
          <p:cNvPr id="5" name="Rounded Rectangle 4">
            <a:extLst>
              <a:ext uri="{FF2B5EF4-FFF2-40B4-BE49-F238E27FC236}">
                <a16:creationId xmlns:a16="http://schemas.microsoft.com/office/drawing/2014/main" id="{F436ED7C-CBB3-0693-0082-F8803D43EB5A}"/>
              </a:ext>
            </a:extLst>
          </p:cNvPr>
          <p:cNvSpPr/>
          <p:nvPr/>
        </p:nvSpPr>
        <p:spPr>
          <a:xfrm>
            <a:off x="3863446" y="1655441"/>
            <a:ext cx="1792898" cy="94506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B884071-2FC1-F133-3039-0EC82C9C32BE}"/>
              </a:ext>
            </a:extLst>
          </p:cNvPr>
          <p:cNvCxnSpPr>
            <a:cxnSpLocks/>
            <a:stCxn id="3" idx="6"/>
          </p:cNvCxnSpPr>
          <p:nvPr/>
        </p:nvCxnSpPr>
        <p:spPr>
          <a:xfrm>
            <a:off x="2948426" y="2145502"/>
            <a:ext cx="915020" cy="0"/>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D6B333A-1F75-3BBD-7626-F46AF3D833AA}"/>
              </a:ext>
            </a:extLst>
          </p:cNvPr>
          <p:cNvSpPr txBox="1"/>
          <p:nvPr/>
        </p:nvSpPr>
        <p:spPr>
          <a:xfrm>
            <a:off x="3943795" y="1822335"/>
            <a:ext cx="1697901" cy="646331"/>
          </a:xfrm>
          <a:prstGeom prst="rect">
            <a:avLst/>
          </a:prstGeom>
          <a:noFill/>
        </p:spPr>
        <p:txBody>
          <a:bodyPr wrap="none" rtlCol="0">
            <a:spAutoFit/>
          </a:bodyPr>
          <a:lstStyle/>
          <a:p>
            <a:pPr algn="ctr"/>
            <a:r>
              <a:rPr lang="en-US" dirty="0"/>
              <a:t>Constructed </a:t>
            </a:r>
          </a:p>
          <a:p>
            <a:pPr algn="ctr"/>
            <a:r>
              <a:rPr lang="en-US" dirty="0"/>
              <a:t>neural network</a:t>
            </a:r>
          </a:p>
        </p:txBody>
      </p:sp>
      <p:cxnSp>
        <p:nvCxnSpPr>
          <p:cNvPr id="11" name="Straight Connector 10">
            <a:extLst>
              <a:ext uri="{FF2B5EF4-FFF2-40B4-BE49-F238E27FC236}">
                <a16:creationId xmlns:a16="http://schemas.microsoft.com/office/drawing/2014/main" id="{22A6DBD0-211A-8979-E34F-1B46D9DD3CDA}"/>
              </a:ext>
            </a:extLst>
          </p:cNvPr>
          <p:cNvCxnSpPr>
            <a:cxnSpLocks/>
            <a:endCxn id="12" idx="2"/>
          </p:cNvCxnSpPr>
          <p:nvPr/>
        </p:nvCxnSpPr>
        <p:spPr>
          <a:xfrm>
            <a:off x="5656344" y="2145501"/>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35D6FA75-0F0B-50B5-4674-10ADEE04DB23}"/>
              </a:ext>
            </a:extLst>
          </p:cNvPr>
          <p:cNvSpPr/>
          <p:nvPr/>
        </p:nvSpPr>
        <p:spPr>
          <a:xfrm>
            <a:off x="6686197" y="1848718"/>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D84DB3-6727-8062-25D0-B3CF882FA327}"/>
                  </a:ext>
                </a:extLst>
              </p:cNvPr>
              <p:cNvSpPr txBox="1"/>
              <p:nvPr/>
            </p:nvSpPr>
            <p:spPr>
              <a:xfrm>
                <a:off x="6051389" y="2604349"/>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13" name="TextBox 12">
                <a:extLst>
                  <a:ext uri="{FF2B5EF4-FFF2-40B4-BE49-F238E27FC236}">
                    <a16:creationId xmlns:a16="http://schemas.microsoft.com/office/drawing/2014/main" id="{63D84DB3-6727-8062-25D0-B3CF882FA327}"/>
                  </a:ext>
                </a:extLst>
              </p:cNvPr>
              <p:cNvSpPr txBox="1">
                <a:spLocks noRot="1" noChangeAspect="1" noMove="1" noResize="1" noEditPoints="1" noAdjustHandles="1" noChangeArrowheads="1" noChangeShapeType="1" noTextEdit="1"/>
              </p:cNvSpPr>
              <p:nvPr/>
            </p:nvSpPr>
            <p:spPr>
              <a:xfrm>
                <a:off x="6051389" y="2604349"/>
                <a:ext cx="2057230" cy="369332"/>
              </a:xfrm>
              <a:prstGeom prst="rect">
                <a:avLst/>
              </a:prstGeom>
              <a:blipFill>
                <a:blip r:embed="rId2"/>
                <a:stretch>
                  <a:fillRect l="-2454" t="-3226" b="-2258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8EAA1BBD-C113-808B-CDD1-51EA307DC69C}"/>
              </a:ext>
            </a:extLst>
          </p:cNvPr>
          <p:cNvCxnSpPr>
            <a:cxnSpLocks/>
            <a:stCxn id="12" idx="6"/>
            <a:endCxn id="15" idx="2"/>
          </p:cNvCxnSpPr>
          <p:nvPr/>
        </p:nvCxnSpPr>
        <p:spPr>
          <a:xfrm flipV="1">
            <a:off x="7256784" y="2138480"/>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B00FCA78-8F29-1861-1D22-5C11CADB9600}"/>
              </a:ext>
            </a:extLst>
          </p:cNvPr>
          <p:cNvSpPr/>
          <p:nvPr/>
        </p:nvSpPr>
        <p:spPr>
          <a:xfrm>
            <a:off x="9264079" y="1838205"/>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DBCF84B-401C-755C-B584-FFC23D2EB13C}"/>
                  </a:ext>
                </a:extLst>
              </p:cNvPr>
              <p:cNvSpPr txBox="1"/>
              <p:nvPr/>
            </p:nvSpPr>
            <p:spPr>
              <a:xfrm>
                <a:off x="8454983" y="2560831"/>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16" name="TextBox 15">
                <a:extLst>
                  <a:ext uri="{FF2B5EF4-FFF2-40B4-BE49-F238E27FC236}">
                    <a16:creationId xmlns:a16="http://schemas.microsoft.com/office/drawing/2014/main" id="{FDBCF84B-401C-755C-B584-FFC23D2EB13C}"/>
                  </a:ext>
                </a:extLst>
              </p:cNvPr>
              <p:cNvSpPr txBox="1">
                <a:spLocks noRot="1" noChangeAspect="1" noMove="1" noResize="1" noEditPoints="1" noAdjustHandles="1" noChangeArrowheads="1" noChangeShapeType="1" noTextEdit="1"/>
              </p:cNvSpPr>
              <p:nvPr/>
            </p:nvSpPr>
            <p:spPr>
              <a:xfrm>
                <a:off x="8454983" y="2560831"/>
                <a:ext cx="2049728" cy="369332"/>
              </a:xfrm>
              <a:prstGeom prst="rect">
                <a:avLst/>
              </a:prstGeom>
              <a:blipFill>
                <a:blip r:embed="rId3"/>
                <a:stretch>
                  <a:fillRect l="-2454" t="-6667" b="-26667"/>
                </a:stretch>
              </a:blipFill>
            </p:spPr>
            <p:txBody>
              <a:bodyPr/>
              <a:lstStyle/>
              <a:p>
                <a:r>
                  <a:rPr lang="en-US">
                    <a:noFill/>
                  </a:rPr>
                  <a:t> </a:t>
                </a:r>
              </a:p>
            </p:txBody>
          </p:sp>
        </mc:Fallback>
      </mc:AlternateContent>
      <p:cxnSp>
        <p:nvCxnSpPr>
          <p:cNvPr id="17" name="Elbow Connector 16">
            <a:extLst>
              <a:ext uri="{FF2B5EF4-FFF2-40B4-BE49-F238E27FC236}">
                <a16:creationId xmlns:a16="http://schemas.microsoft.com/office/drawing/2014/main" id="{E2627B21-C921-87A3-0BFE-354A07D6FAC7}"/>
              </a:ext>
            </a:extLst>
          </p:cNvPr>
          <p:cNvCxnSpPr>
            <a:stCxn id="12" idx="0"/>
            <a:endCxn id="15" idx="0"/>
          </p:cNvCxnSpPr>
          <p:nvPr/>
        </p:nvCxnSpPr>
        <p:spPr>
          <a:xfrm rot="5400000" flipH="1" flipV="1">
            <a:off x="8255176" y="554521"/>
            <a:ext cx="10513" cy="2577882"/>
          </a:xfrm>
          <a:prstGeom prst="bentConnector3">
            <a:avLst>
              <a:gd name="adj1" fmla="val 227445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E5047D43-F715-88D9-E1CA-C936A92471F7}"/>
              </a:ext>
            </a:extLst>
          </p:cNvPr>
          <p:cNvSpPr txBox="1"/>
          <p:nvPr/>
        </p:nvSpPr>
        <p:spPr>
          <a:xfrm>
            <a:off x="7411480" y="1241195"/>
            <a:ext cx="1697901" cy="369332"/>
          </a:xfrm>
          <a:prstGeom prst="rect">
            <a:avLst/>
          </a:prstGeom>
          <a:noFill/>
          <a:ln>
            <a:noFill/>
          </a:ln>
        </p:spPr>
        <p:txBody>
          <a:bodyPr wrap="none" rtlCol="0">
            <a:spAutoFit/>
          </a:bodyPr>
          <a:lstStyle/>
          <a:p>
            <a:r>
              <a:rPr lang="en-US" dirty="0">
                <a:solidFill>
                  <a:schemeClr val="tx1"/>
                </a:solidFill>
              </a:rPr>
              <a:t>Calculate Loss</a:t>
            </a:r>
          </a:p>
        </p:txBody>
      </p:sp>
      <p:sp>
        <p:nvSpPr>
          <p:cNvPr id="21" name="Oval 20">
            <a:extLst>
              <a:ext uri="{FF2B5EF4-FFF2-40B4-BE49-F238E27FC236}">
                <a16:creationId xmlns:a16="http://schemas.microsoft.com/office/drawing/2014/main" id="{E23B8D99-B511-4B04-193E-0DBF34CDC9B6}"/>
              </a:ext>
            </a:extLst>
          </p:cNvPr>
          <p:cNvSpPr/>
          <p:nvPr/>
        </p:nvSpPr>
        <p:spPr>
          <a:xfrm>
            <a:off x="2398061" y="4571929"/>
            <a:ext cx="570585" cy="60054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baseline="-25000" dirty="0">
              <a:solidFill>
                <a:schemeClr val="tx1"/>
              </a:solidFill>
            </a:endParaRPr>
          </a:p>
        </p:txBody>
      </p:sp>
      <p:sp>
        <p:nvSpPr>
          <p:cNvPr id="22" name="TextBox 21">
            <a:extLst>
              <a:ext uri="{FF2B5EF4-FFF2-40B4-BE49-F238E27FC236}">
                <a16:creationId xmlns:a16="http://schemas.microsoft.com/office/drawing/2014/main" id="{22A27BC1-6450-F2A1-B382-332D08E3777E}"/>
              </a:ext>
            </a:extLst>
          </p:cNvPr>
          <p:cNvSpPr txBox="1"/>
          <p:nvPr/>
        </p:nvSpPr>
        <p:spPr>
          <a:xfrm>
            <a:off x="1858158" y="5179626"/>
            <a:ext cx="1802096" cy="553998"/>
          </a:xfrm>
          <a:prstGeom prst="rect">
            <a:avLst/>
          </a:prstGeom>
          <a:noFill/>
        </p:spPr>
        <p:txBody>
          <a:bodyPr wrap="none" rtlCol="0">
            <a:spAutoFit/>
          </a:bodyPr>
          <a:lstStyle/>
          <a:p>
            <a:pPr algn="ctr"/>
            <a:r>
              <a:rPr lang="en-AU" dirty="0"/>
              <a:t>Test data</a:t>
            </a:r>
          </a:p>
          <a:p>
            <a:pPr algn="ctr"/>
            <a:r>
              <a:rPr lang="en-AU" sz="1200" dirty="0"/>
              <a:t>(unseen during training)</a:t>
            </a:r>
            <a:endParaRPr lang="en-US" sz="1200" dirty="0"/>
          </a:p>
        </p:txBody>
      </p:sp>
      <p:sp>
        <p:nvSpPr>
          <p:cNvPr id="23" name="Rounded Rectangle 22">
            <a:extLst>
              <a:ext uri="{FF2B5EF4-FFF2-40B4-BE49-F238E27FC236}">
                <a16:creationId xmlns:a16="http://schemas.microsoft.com/office/drawing/2014/main" id="{B160AFAB-4518-9A0D-112B-86974C10D430}"/>
              </a:ext>
            </a:extLst>
          </p:cNvPr>
          <p:cNvSpPr/>
          <p:nvPr/>
        </p:nvSpPr>
        <p:spPr>
          <a:xfrm>
            <a:off x="3883666" y="4382142"/>
            <a:ext cx="1792898" cy="945061"/>
          </a:xfrm>
          <a:prstGeom prst="round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E16891B-D213-1F09-2FAE-A94C8AE2C743}"/>
              </a:ext>
            </a:extLst>
          </p:cNvPr>
          <p:cNvCxnSpPr>
            <a:cxnSpLocks/>
            <a:stCxn id="21" idx="6"/>
          </p:cNvCxnSpPr>
          <p:nvPr/>
        </p:nvCxnSpPr>
        <p:spPr>
          <a:xfrm>
            <a:off x="2968646" y="4872203"/>
            <a:ext cx="915020" cy="0"/>
          </a:xfrm>
          <a:prstGeom prst="line">
            <a:avLst/>
          </a:prstGeom>
          <a:ln w="19050"/>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1D54E456-C4C1-348E-B5F0-89488A72C569}"/>
              </a:ext>
            </a:extLst>
          </p:cNvPr>
          <p:cNvSpPr txBox="1"/>
          <p:nvPr/>
        </p:nvSpPr>
        <p:spPr>
          <a:xfrm>
            <a:off x="3964015" y="4549036"/>
            <a:ext cx="1697901" cy="646331"/>
          </a:xfrm>
          <a:prstGeom prst="rect">
            <a:avLst/>
          </a:prstGeom>
          <a:noFill/>
        </p:spPr>
        <p:txBody>
          <a:bodyPr wrap="none" rtlCol="0">
            <a:spAutoFit/>
          </a:bodyPr>
          <a:lstStyle/>
          <a:p>
            <a:pPr algn="ctr"/>
            <a:r>
              <a:rPr lang="en-US" dirty="0"/>
              <a:t>Trained </a:t>
            </a:r>
          </a:p>
          <a:p>
            <a:pPr algn="ctr"/>
            <a:r>
              <a:rPr lang="en-US" dirty="0"/>
              <a:t>neural network</a:t>
            </a:r>
          </a:p>
        </p:txBody>
      </p:sp>
      <p:cxnSp>
        <p:nvCxnSpPr>
          <p:cNvPr id="26" name="Straight Connector 25">
            <a:extLst>
              <a:ext uri="{FF2B5EF4-FFF2-40B4-BE49-F238E27FC236}">
                <a16:creationId xmlns:a16="http://schemas.microsoft.com/office/drawing/2014/main" id="{441A9CCA-D265-DA56-9CC6-AAA8ECA1697E}"/>
              </a:ext>
            </a:extLst>
          </p:cNvPr>
          <p:cNvCxnSpPr>
            <a:cxnSpLocks/>
            <a:endCxn id="27" idx="2"/>
          </p:cNvCxnSpPr>
          <p:nvPr/>
        </p:nvCxnSpPr>
        <p:spPr>
          <a:xfrm>
            <a:off x="5676564" y="4872202"/>
            <a:ext cx="1029853" cy="3492"/>
          </a:xfrm>
          <a:prstGeom prst="line">
            <a:avLst/>
          </a:prstGeom>
          <a:ln w="19050"/>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C66FB3E6-B4E9-5496-3DAA-647E3E3907BC}"/>
              </a:ext>
            </a:extLst>
          </p:cNvPr>
          <p:cNvSpPr/>
          <p:nvPr/>
        </p:nvSpPr>
        <p:spPr>
          <a:xfrm>
            <a:off x="6706417" y="4575419"/>
            <a:ext cx="570587" cy="600549"/>
          </a:xfrm>
          <a:prstGeom prst="ellipse">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3C82B94-48A1-AB74-34D8-0B0FE50C5BCF}"/>
                  </a:ext>
                </a:extLst>
              </p:cNvPr>
              <p:cNvSpPr txBox="1"/>
              <p:nvPr/>
            </p:nvSpPr>
            <p:spPr>
              <a:xfrm>
                <a:off x="6071609" y="5331050"/>
                <a:ext cx="2057230" cy="369332"/>
              </a:xfrm>
              <a:prstGeom prst="rect">
                <a:avLst/>
              </a:prstGeom>
              <a:noFill/>
            </p:spPr>
            <p:txBody>
              <a:bodyPr wrap="none" rtlCol="0">
                <a:spAutoFit/>
              </a:bodyPr>
              <a:lstStyle/>
              <a:p>
                <a:r>
                  <a:rPr lang="en-US" dirty="0"/>
                  <a:t>Predicted output </a:t>
                </a:r>
                <a14:m>
                  <m:oMath xmlns:m="http://schemas.openxmlformats.org/officeDocument/2006/math">
                    <m:r>
                      <a:rPr lang="en-AU" b="0" i="1" smtClean="0">
                        <a:latin typeface="Cambria Math" panose="02040503050406030204" pitchFamily="18" charset="0"/>
                      </a:rPr>
                      <m:t>𝑜</m:t>
                    </m:r>
                  </m:oMath>
                </a14:m>
                <a:endParaRPr lang="en-US" dirty="0"/>
              </a:p>
            </p:txBody>
          </p:sp>
        </mc:Choice>
        <mc:Fallback xmlns="">
          <p:sp>
            <p:nvSpPr>
              <p:cNvPr id="28" name="TextBox 27">
                <a:extLst>
                  <a:ext uri="{FF2B5EF4-FFF2-40B4-BE49-F238E27FC236}">
                    <a16:creationId xmlns:a16="http://schemas.microsoft.com/office/drawing/2014/main" id="{C3C82B94-48A1-AB74-34D8-0B0FE50C5BCF}"/>
                  </a:ext>
                </a:extLst>
              </p:cNvPr>
              <p:cNvSpPr txBox="1">
                <a:spLocks noRot="1" noChangeAspect="1" noMove="1" noResize="1" noEditPoints="1" noAdjustHandles="1" noChangeArrowheads="1" noChangeShapeType="1" noTextEdit="1"/>
              </p:cNvSpPr>
              <p:nvPr/>
            </p:nvSpPr>
            <p:spPr>
              <a:xfrm>
                <a:off x="6071609" y="5331050"/>
                <a:ext cx="2057230" cy="369332"/>
              </a:xfrm>
              <a:prstGeom prst="rect">
                <a:avLst/>
              </a:prstGeom>
              <a:blipFill>
                <a:blip r:embed="rId4"/>
                <a:stretch>
                  <a:fillRect l="-2469" t="-10345" b="-27586"/>
                </a:stretch>
              </a:blipFill>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F0029960-2911-E8F9-A093-69173A50894B}"/>
              </a:ext>
            </a:extLst>
          </p:cNvPr>
          <p:cNvCxnSpPr/>
          <p:nvPr/>
        </p:nvCxnSpPr>
        <p:spPr>
          <a:xfrm>
            <a:off x="1874748" y="1338068"/>
            <a:ext cx="11742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31C6F08-C4CA-6827-597F-3232E1AB4A9A}"/>
              </a:ext>
            </a:extLst>
          </p:cNvPr>
          <p:cNvCxnSpPr>
            <a:cxnSpLocks/>
          </p:cNvCxnSpPr>
          <p:nvPr/>
        </p:nvCxnSpPr>
        <p:spPr>
          <a:xfrm flipH="1">
            <a:off x="1884931" y="1433831"/>
            <a:ext cx="1104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16F78FE-EAD9-060C-1A59-C01F700AEDEB}"/>
              </a:ext>
            </a:extLst>
          </p:cNvPr>
          <p:cNvSpPr txBox="1"/>
          <p:nvPr/>
        </p:nvSpPr>
        <p:spPr>
          <a:xfrm>
            <a:off x="1874748" y="1090432"/>
            <a:ext cx="1114408" cy="276999"/>
          </a:xfrm>
          <a:prstGeom prst="rect">
            <a:avLst/>
          </a:prstGeom>
          <a:noFill/>
        </p:spPr>
        <p:txBody>
          <a:bodyPr wrap="none" rtlCol="0">
            <a:spAutoFit/>
          </a:bodyPr>
          <a:lstStyle/>
          <a:p>
            <a:r>
              <a:rPr lang="en-US" sz="1200" dirty="0"/>
              <a:t>Forward pass</a:t>
            </a:r>
          </a:p>
        </p:txBody>
      </p:sp>
      <p:sp>
        <p:nvSpPr>
          <p:cNvPr id="61" name="TextBox 60">
            <a:extLst>
              <a:ext uri="{FF2B5EF4-FFF2-40B4-BE49-F238E27FC236}">
                <a16:creationId xmlns:a16="http://schemas.microsoft.com/office/drawing/2014/main" id="{5041F531-B582-17F1-2D39-2DFBFC78BD6F}"/>
              </a:ext>
            </a:extLst>
          </p:cNvPr>
          <p:cNvSpPr txBox="1"/>
          <p:nvPr/>
        </p:nvSpPr>
        <p:spPr>
          <a:xfrm>
            <a:off x="1809979" y="1427671"/>
            <a:ext cx="1334020" cy="276999"/>
          </a:xfrm>
          <a:prstGeom prst="rect">
            <a:avLst/>
          </a:prstGeom>
          <a:noFill/>
        </p:spPr>
        <p:txBody>
          <a:bodyPr wrap="none" rtlCol="0">
            <a:spAutoFit/>
          </a:bodyPr>
          <a:lstStyle/>
          <a:p>
            <a:r>
              <a:rPr lang="en-US" sz="1200" dirty="0"/>
              <a:t>Backpropagation</a:t>
            </a:r>
          </a:p>
        </p:txBody>
      </p:sp>
      <p:cxnSp>
        <p:nvCxnSpPr>
          <p:cNvPr id="62" name="Straight Arrow Connector 61">
            <a:extLst>
              <a:ext uri="{FF2B5EF4-FFF2-40B4-BE49-F238E27FC236}">
                <a16:creationId xmlns:a16="http://schemas.microsoft.com/office/drawing/2014/main" id="{2B02BEB6-E403-B226-DAC7-2D24C5E79332}"/>
              </a:ext>
            </a:extLst>
          </p:cNvPr>
          <p:cNvCxnSpPr/>
          <p:nvPr/>
        </p:nvCxnSpPr>
        <p:spPr>
          <a:xfrm>
            <a:off x="1854238" y="4237668"/>
            <a:ext cx="11742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EF44C7A-C63B-F843-B5BC-1D028FE0E372}"/>
              </a:ext>
            </a:extLst>
          </p:cNvPr>
          <p:cNvSpPr txBox="1"/>
          <p:nvPr/>
        </p:nvSpPr>
        <p:spPr>
          <a:xfrm>
            <a:off x="1854238" y="3990032"/>
            <a:ext cx="1114408" cy="276999"/>
          </a:xfrm>
          <a:prstGeom prst="rect">
            <a:avLst/>
          </a:prstGeom>
          <a:noFill/>
        </p:spPr>
        <p:txBody>
          <a:bodyPr wrap="none" rtlCol="0">
            <a:spAutoFit/>
          </a:bodyPr>
          <a:lstStyle/>
          <a:p>
            <a:r>
              <a:rPr lang="en-US" sz="1200" dirty="0"/>
              <a:t>Forward pass</a:t>
            </a:r>
          </a:p>
        </p:txBody>
      </p:sp>
      <p:sp>
        <p:nvSpPr>
          <p:cNvPr id="7" name="Rectangle 6">
            <a:extLst>
              <a:ext uri="{FF2B5EF4-FFF2-40B4-BE49-F238E27FC236}">
                <a16:creationId xmlns:a16="http://schemas.microsoft.com/office/drawing/2014/main" id="{DF63990D-3A3C-3D95-6C95-6D4A922831C4}"/>
              </a:ext>
            </a:extLst>
          </p:cNvPr>
          <p:cNvSpPr/>
          <p:nvPr/>
        </p:nvSpPr>
        <p:spPr>
          <a:xfrm>
            <a:off x="6051389" y="4081806"/>
            <a:ext cx="4453322" cy="17131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62247E3-2E07-E98C-6104-84F782010E4E}"/>
              </a:ext>
            </a:extLst>
          </p:cNvPr>
          <p:cNvCxnSpPr>
            <a:cxnSpLocks/>
            <a:endCxn id="18" idx="2"/>
          </p:cNvCxnSpPr>
          <p:nvPr/>
        </p:nvCxnSpPr>
        <p:spPr>
          <a:xfrm flipV="1">
            <a:off x="7277004" y="4872202"/>
            <a:ext cx="2007295" cy="105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D1D5FADB-5201-84EB-636B-26538D392FE8}"/>
              </a:ext>
            </a:extLst>
          </p:cNvPr>
          <p:cNvSpPr/>
          <p:nvPr/>
        </p:nvSpPr>
        <p:spPr>
          <a:xfrm>
            <a:off x="9284299" y="4571927"/>
            <a:ext cx="570587" cy="600549"/>
          </a:xfrm>
          <a:prstGeom prst="ellipse">
            <a:avLst/>
          </a:prstGeom>
          <a:solidFill>
            <a:srgbClr val="F5B2FB"/>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baseline="-25000" dirty="0">
              <a:solidFill>
                <a:schemeClr val="tx1"/>
              </a:solidFill>
            </a:endParaRPr>
          </a:p>
        </p:txBody>
      </p:sp>
      <p:cxnSp>
        <p:nvCxnSpPr>
          <p:cNvPr id="29" name="Elbow Connector 28">
            <a:extLst>
              <a:ext uri="{FF2B5EF4-FFF2-40B4-BE49-F238E27FC236}">
                <a16:creationId xmlns:a16="http://schemas.microsoft.com/office/drawing/2014/main" id="{7BB34B87-C1D5-C118-1CA2-BA8636D777E2}"/>
              </a:ext>
            </a:extLst>
          </p:cNvPr>
          <p:cNvCxnSpPr/>
          <p:nvPr/>
        </p:nvCxnSpPr>
        <p:spPr>
          <a:xfrm rot="5400000" flipH="1" flipV="1">
            <a:off x="8246486" y="3308235"/>
            <a:ext cx="10513" cy="2577882"/>
          </a:xfrm>
          <a:prstGeom prst="bentConnector3">
            <a:avLst>
              <a:gd name="adj1" fmla="val 227445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5E89B720-BB3B-75DD-F9C8-8A564C9D7836}"/>
              </a:ext>
            </a:extLst>
          </p:cNvPr>
          <p:cNvSpPr txBox="1"/>
          <p:nvPr/>
        </p:nvSpPr>
        <p:spPr>
          <a:xfrm>
            <a:off x="7080004" y="4047513"/>
            <a:ext cx="2441694" cy="369332"/>
          </a:xfrm>
          <a:prstGeom prst="rect">
            <a:avLst/>
          </a:prstGeom>
          <a:noFill/>
          <a:ln>
            <a:noFill/>
          </a:ln>
        </p:spPr>
        <p:txBody>
          <a:bodyPr wrap="none" rtlCol="0">
            <a:spAutoFit/>
          </a:bodyPr>
          <a:lstStyle/>
          <a:p>
            <a:r>
              <a:rPr lang="en-US" dirty="0">
                <a:solidFill>
                  <a:schemeClr val="tx1"/>
                </a:solidFill>
              </a:rPr>
              <a:t>Evaluate performance</a:t>
            </a:r>
          </a:p>
        </p:txBody>
      </p:sp>
      <p:sp>
        <p:nvSpPr>
          <p:cNvPr id="31" name="TextBox 30">
            <a:extLst>
              <a:ext uri="{FF2B5EF4-FFF2-40B4-BE49-F238E27FC236}">
                <a16:creationId xmlns:a16="http://schemas.microsoft.com/office/drawing/2014/main" id="{C247B79D-C2F5-2255-E349-CF52A01603EE}"/>
              </a:ext>
            </a:extLst>
          </p:cNvPr>
          <p:cNvSpPr txBox="1"/>
          <p:nvPr/>
        </p:nvSpPr>
        <p:spPr>
          <a:xfrm>
            <a:off x="6935525" y="3705348"/>
            <a:ext cx="3762568" cy="369332"/>
          </a:xfrm>
          <a:prstGeom prst="rect">
            <a:avLst/>
          </a:prstGeom>
          <a:noFill/>
          <a:ln>
            <a:noFill/>
          </a:ln>
        </p:spPr>
        <p:txBody>
          <a:bodyPr wrap="none" rtlCol="0">
            <a:spAutoFit/>
          </a:bodyPr>
          <a:lstStyle/>
          <a:p>
            <a:r>
              <a:rPr lang="en-US" dirty="0">
                <a:solidFill>
                  <a:schemeClr val="tx1"/>
                </a:solidFill>
              </a:rPr>
              <a:t>When expected output is available </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C6AC294-C16C-4FA0-4EC8-3F4AAF93E5A4}"/>
                  </a:ext>
                </a:extLst>
              </p:cNvPr>
              <p:cNvSpPr txBox="1"/>
              <p:nvPr/>
            </p:nvSpPr>
            <p:spPr>
              <a:xfrm>
                <a:off x="8454983" y="5347550"/>
                <a:ext cx="2049728" cy="369332"/>
              </a:xfrm>
              <a:prstGeom prst="rect">
                <a:avLst/>
              </a:prstGeom>
              <a:noFill/>
            </p:spPr>
            <p:txBody>
              <a:bodyPr wrap="none" rtlCol="0">
                <a:spAutoFit/>
              </a:bodyPr>
              <a:lstStyle/>
              <a:p>
                <a:r>
                  <a:rPr lang="en-US" dirty="0"/>
                  <a:t>Expected output </a:t>
                </a:r>
                <a14:m>
                  <m:oMath xmlns:m="http://schemas.openxmlformats.org/officeDocument/2006/math">
                    <m:r>
                      <a:rPr lang="en-AU" b="0" i="1" smtClean="0">
                        <a:latin typeface="Cambria Math" panose="02040503050406030204" pitchFamily="18" charset="0"/>
                      </a:rPr>
                      <m:t>𝑦</m:t>
                    </m:r>
                  </m:oMath>
                </a14:m>
                <a:endParaRPr lang="en-US" dirty="0"/>
              </a:p>
            </p:txBody>
          </p:sp>
        </mc:Choice>
        <mc:Fallback xmlns="">
          <p:sp>
            <p:nvSpPr>
              <p:cNvPr id="32" name="TextBox 31">
                <a:extLst>
                  <a:ext uri="{FF2B5EF4-FFF2-40B4-BE49-F238E27FC236}">
                    <a16:creationId xmlns:a16="http://schemas.microsoft.com/office/drawing/2014/main" id="{2C6AC294-C16C-4FA0-4EC8-3F4AAF93E5A4}"/>
                  </a:ext>
                </a:extLst>
              </p:cNvPr>
              <p:cNvSpPr txBox="1">
                <a:spLocks noRot="1" noChangeAspect="1" noMove="1" noResize="1" noEditPoints="1" noAdjustHandles="1" noChangeArrowheads="1" noChangeShapeType="1" noTextEdit="1"/>
              </p:cNvSpPr>
              <p:nvPr/>
            </p:nvSpPr>
            <p:spPr>
              <a:xfrm>
                <a:off x="8454983" y="5347550"/>
                <a:ext cx="2049728" cy="369332"/>
              </a:xfrm>
              <a:prstGeom prst="rect">
                <a:avLst/>
              </a:prstGeom>
              <a:blipFill>
                <a:blip r:embed="rId5"/>
                <a:stretch>
                  <a:fillRect l="-2454" t="-3226" b="-22581"/>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1F3FDD9C-1E9D-1826-60B6-B6571D437515}"/>
              </a:ext>
            </a:extLst>
          </p:cNvPr>
          <p:cNvSpPr txBox="1"/>
          <p:nvPr/>
        </p:nvSpPr>
        <p:spPr>
          <a:xfrm flipH="1">
            <a:off x="281055" y="1969756"/>
            <a:ext cx="1434963" cy="369332"/>
          </a:xfrm>
          <a:prstGeom prst="rect">
            <a:avLst/>
          </a:prstGeom>
          <a:noFill/>
        </p:spPr>
        <p:txBody>
          <a:bodyPr wrap="square" rtlCol="0">
            <a:spAutoFit/>
          </a:bodyPr>
          <a:lstStyle/>
          <a:p>
            <a:r>
              <a:rPr lang="en-US" b="1" dirty="0">
                <a:solidFill>
                  <a:schemeClr val="accent6">
                    <a:lumMod val="60000"/>
                    <a:lumOff val="40000"/>
                  </a:schemeClr>
                </a:solidFill>
              </a:rPr>
              <a:t>Training</a:t>
            </a:r>
          </a:p>
        </p:txBody>
      </p:sp>
      <p:sp>
        <p:nvSpPr>
          <p:cNvPr id="34" name="TextBox 33">
            <a:extLst>
              <a:ext uri="{FF2B5EF4-FFF2-40B4-BE49-F238E27FC236}">
                <a16:creationId xmlns:a16="http://schemas.microsoft.com/office/drawing/2014/main" id="{CF61430A-C539-CD8A-CABD-4B8F1138608E}"/>
              </a:ext>
            </a:extLst>
          </p:cNvPr>
          <p:cNvSpPr txBox="1"/>
          <p:nvPr/>
        </p:nvSpPr>
        <p:spPr>
          <a:xfrm flipH="1">
            <a:off x="244449" y="4826035"/>
            <a:ext cx="1434963" cy="369332"/>
          </a:xfrm>
          <a:prstGeom prst="rect">
            <a:avLst/>
          </a:prstGeom>
          <a:noFill/>
        </p:spPr>
        <p:txBody>
          <a:bodyPr wrap="square" rtlCol="0">
            <a:spAutoFit/>
          </a:bodyPr>
          <a:lstStyle/>
          <a:p>
            <a:r>
              <a:rPr lang="en-US" b="1" dirty="0">
                <a:solidFill>
                  <a:schemeClr val="accent3">
                    <a:lumMod val="75000"/>
                  </a:schemeClr>
                </a:solidFill>
              </a:rPr>
              <a:t>Inference</a:t>
            </a:r>
          </a:p>
        </p:txBody>
      </p:sp>
      <p:sp>
        <p:nvSpPr>
          <p:cNvPr id="35" name="Rectangle 34">
            <a:extLst>
              <a:ext uri="{FF2B5EF4-FFF2-40B4-BE49-F238E27FC236}">
                <a16:creationId xmlns:a16="http://schemas.microsoft.com/office/drawing/2014/main" id="{6F6A2D45-2DD3-BDE1-6634-4FC0555179DB}"/>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03807FED-400E-4993-E8D2-047F182DBBD1}"/>
              </a:ext>
            </a:extLst>
          </p:cNvPr>
          <p:cNvSpPr txBox="1">
            <a:spLocks/>
          </p:cNvSpPr>
          <p:nvPr/>
        </p:nvSpPr>
        <p:spPr>
          <a:xfrm>
            <a:off x="93420" y="-44395"/>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Deep Neural Network – training and inference</a:t>
            </a:r>
            <a:endParaRPr lang="en-US" dirty="0">
              <a:solidFill>
                <a:schemeClr val="bg1"/>
              </a:solidFill>
            </a:endParaRPr>
          </a:p>
        </p:txBody>
      </p:sp>
      <p:sp>
        <p:nvSpPr>
          <p:cNvPr id="2" name="TextBox 1">
            <a:extLst>
              <a:ext uri="{FF2B5EF4-FFF2-40B4-BE49-F238E27FC236}">
                <a16:creationId xmlns:a16="http://schemas.microsoft.com/office/drawing/2014/main" id="{0C4656E3-150A-9065-D3A9-3C12F6BE1A13}"/>
              </a:ext>
            </a:extLst>
          </p:cNvPr>
          <p:cNvSpPr txBox="1"/>
          <p:nvPr/>
        </p:nvSpPr>
        <p:spPr>
          <a:xfrm>
            <a:off x="188356" y="514351"/>
            <a:ext cx="7631669" cy="369332"/>
          </a:xfrm>
          <a:prstGeom prst="rect">
            <a:avLst/>
          </a:prstGeom>
          <a:noFill/>
        </p:spPr>
        <p:txBody>
          <a:bodyPr wrap="square" rtlCol="0">
            <a:spAutoFit/>
          </a:bodyPr>
          <a:lstStyle/>
          <a:p>
            <a:r>
              <a:rPr lang="en-US" b="1" i="1" dirty="0"/>
              <a:t>Two main procedures in deep learning.</a:t>
            </a:r>
          </a:p>
        </p:txBody>
      </p:sp>
    </p:spTree>
    <p:extLst>
      <p:ext uri="{BB962C8B-B14F-4D97-AF65-F5344CB8AC3E}">
        <p14:creationId xmlns:p14="http://schemas.microsoft.com/office/powerpoint/2010/main" val="1464003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7AFDC5-7749-B007-FCB5-40B331DD4CD6}"/>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0651067" cy="984885"/>
          </a:xfrm>
        </p:spPr>
        <p:txBody>
          <a:bodyPr/>
          <a:lstStyle/>
          <a:p>
            <a:r>
              <a:rPr lang="en-US" dirty="0">
                <a:solidFill>
                  <a:schemeClr val="bg1"/>
                </a:solidFill>
              </a:rPr>
              <a:t>Session 4: Introduction to Matilda </a:t>
            </a:r>
          </a:p>
        </p:txBody>
      </p:sp>
      <p:sp>
        <p:nvSpPr>
          <p:cNvPr id="7" name="Title 1">
            <a:extLst>
              <a:ext uri="{FF2B5EF4-FFF2-40B4-BE49-F238E27FC236}">
                <a16:creationId xmlns:a16="http://schemas.microsoft.com/office/drawing/2014/main" id="{C67F5274-DC8A-4232-E364-8E305BDF50FE}"/>
              </a:ext>
            </a:extLst>
          </p:cNvPr>
          <p:cNvSpPr txBox="1">
            <a:spLocks/>
          </p:cNvSpPr>
          <p:nvPr/>
        </p:nvSpPr>
        <p:spPr>
          <a:xfrm>
            <a:off x="2704043" y="1487418"/>
            <a:ext cx="7125757" cy="4035743"/>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dirty="0">
                <a:solidFill>
                  <a:schemeClr val="tx1"/>
                </a:solidFill>
              </a:rPr>
              <a:t>Brief introduction of Deep learning in general and in bioinformatics</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Deep learning basics</a:t>
            </a:r>
          </a:p>
          <a:p>
            <a:pPr marL="514350" indent="-514350">
              <a:buAutoNum type="arabicPeriod"/>
            </a:pPr>
            <a:endParaRPr lang="en-US" dirty="0">
              <a:solidFill>
                <a:schemeClr val="tx1"/>
              </a:solidFill>
            </a:endParaRPr>
          </a:p>
          <a:p>
            <a:pPr marL="514350" indent="-514350">
              <a:buAutoNum type="arabicPeriod"/>
            </a:pPr>
            <a:r>
              <a:rPr lang="en-US" b="1" dirty="0">
                <a:solidFill>
                  <a:schemeClr val="accent6">
                    <a:lumMod val="60000"/>
                    <a:lumOff val="40000"/>
                  </a:schemeClr>
                </a:solidFill>
              </a:rPr>
              <a:t>Variational Auto-Encoder (VAE)</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Introduction to Matilda</a:t>
            </a:r>
          </a:p>
        </p:txBody>
      </p:sp>
      <p:sp>
        <p:nvSpPr>
          <p:cNvPr id="2" name="TextBox 1">
            <a:extLst>
              <a:ext uri="{FF2B5EF4-FFF2-40B4-BE49-F238E27FC236}">
                <a16:creationId xmlns:a16="http://schemas.microsoft.com/office/drawing/2014/main" id="{38DAA712-2B9D-222A-A6CE-C265966FA38E}"/>
              </a:ext>
            </a:extLst>
          </p:cNvPr>
          <p:cNvSpPr txBox="1"/>
          <p:nvPr/>
        </p:nvSpPr>
        <p:spPr>
          <a:xfrm>
            <a:off x="1922993" y="3856196"/>
            <a:ext cx="7334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2744011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69403D-7015-D543-3890-1C6789D29C3B}"/>
              </a:ext>
            </a:extLst>
          </p:cNvPr>
          <p:cNvSpPr txBox="1"/>
          <p:nvPr/>
        </p:nvSpPr>
        <p:spPr>
          <a:xfrm>
            <a:off x="5671671" y="2348655"/>
            <a:ext cx="580872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simple </a:t>
            </a:r>
            <a:r>
              <a:rPr lang="en-US" b="1" dirty="0"/>
              <a:t>generative</a:t>
            </a:r>
            <a:r>
              <a:rPr lang="en-US" dirty="0"/>
              <a:t> model, which is primarily used for the task of unsupervised </a:t>
            </a:r>
            <a:r>
              <a:rPr lang="en-US" b="1" i="1" dirty="0"/>
              <a:t>feature learning, dimension reduction, and data simulation etc.</a:t>
            </a:r>
          </a:p>
          <a:p>
            <a:endParaRPr lang="en-US" dirty="0"/>
          </a:p>
          <a:p>
            <a:pPr marL="285750" indent="-285750">
              <a:buFont typeface="Arial" panose="020B0604020202020204" pitchFamily="34" charset="0"/>
              <a:buChar char="•"/>
            </a:pPr>
            <a:r>
              <a:rPr lang="en-US" dirty="0"/>
              <a:t>Essentially </a:t>
            </a:r>
            <a:r>
              <a:rPr lang="en-US" b="1" dirty="0"/>
              <a:t>neural network (NN) </a:t>
            </a:r>
            <a:r>
              <a:rPr lang="en-US" dirty="0"/>
              <a:t>architectures trained based on a reconstruction loss.</a:t>
            </a:r>
          </a:p>
          <a:p>
            <a:pPr marL="285750" indent="-285750">
              <a:buFont typeface="Arial" panose="020B0604020202020204" pitchFamily="34" charset="0"/>
              <a:buChar char="•"/>
            </a:pPr>
            <a:endParaRPr lang="en-US" dirty="0"/>
          </a:p>
        </p:txBody>
      </p:sp>
      <p:pic>
        <p:nvPicPr>
          <p:cNvPr id="22" name="Picture 21">
            <a:extLst>
              <a:ext uri="{FF2B5EF4-FFF2-40B4-BE49-F238E27FC236}">
                <a16:creationId xmlns:a16="http://schemas.microsoft.com/office/drawing/2014/main" id="{E2D9D8F9-35DB-21CD-FC96-6B8FEAAFBB6B}"/>
              </a:ext>
            </a:extLst>
          </p:cNvPr>
          <p:cNvPicPr>
            <a:picLocks noChangeAspect="1"/>
          </p:cNvPicPr>
          <p:nvPr/>
        </p:nvPicPr>
        <p:blipFill>
          <a:blip r:embed="rId2"/>
          <a:stretch>
            <a:fillRect/>
          </a:stretch>
        </p:blipFill>
        <p:spPr>
          <a:xfrm>
            <a:off x="787046" y="2010480"/>
            <a:ext cx="4440620" cy="2369500"/>
          </a:xfrm>
          <a:prstGeom prst="rect">
            <a:avLst/>
          </a:prstGeom>
        </p:spPr>
      </p:pic>
      <p:sp>
        <p:nvSpPr>
          <p:cNvPr id="3" name="Rectangle 2">
            <a:extLst>
              <a:ext uri="{FF2B5EF4-FFF2-40B4-BE49-F238E27FC236}">
                <a16:creationId xmlns:a16="http://schemas.microsoft.com/office/drawing/2014/main" id="{0103B615-4FAA-129A-FDB7-BEC35E4F0ACD}"/>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56566" y="-31291"/>
            <a:ext cx="10651067" cy="984885"/>
          </a:xfrm>
        </p:spPr>
        <p:txBody>
          <a:bodyPr/>
          <a:lstStyle/>
          <a:p>
            <a:r>
              <a:rPr lang="en-US" dirty="0">
                <a:solidFill>
                  <a:schemeClr val="bg1"/>
                </a:solidFill>
              </a:rPr>
              <a:t>Auto-Encoder (AE)</a:t>
            </a:r>
          </a:p>
        </p:txBody>
      </p:sp>
    </p:spTree>
    <p:extLst>
      <p:ext uri="{BB962C8B-B14F-4D97-AF65-F5344CB8AC3E}">
        <p14:creationId xmlns:p14="http://schemas.microsoft.com/office/powerpoint/2010/main" val="2397569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B69403D-7015-D543-3890-1C6789D29C3B}"/>
                  </a:ext>
                </a:extLst>
              </p:cNvPr>
              <p:cNvSpPr txBox="1"/>
              <p:nvPr/>
            </p:nvSpPr>
            <p:spPr>
              <a:xfrm>
                <a:off x="6221856" y="1720178"/>
                <a:ext cx="5390067" cy="3970318"/>
              </a:xfrm>
              <a:prstGeom prst="rect">
                <a:avLst/>
              </a:prstGeom>
              <a:noFill/>
            </p:spPr>
            <p:txBody>
              <a:bodyPr wrap="square" rtlCol="0">
                <a:spAutoFit/>
              </a:bodyPr>
              <a:lstStyle/>
              <a:p>
                <a:r>
                  <a:rPr lang="en-US" b="1" dirty="0"/>
                  <a:t>Encoder</a:t>
                </a:r>
                <a:r>
                  <a:rPr lang="en-US" dirty="0"/>
                  <a:t> </a:t>
                </a:r>
                <a:r>
                  <a:rPr lang="en-US" b="1" dirty="0"/>
                  <a:t>e</a:t>
                </a:r>
                <a:r>
                  <a:rPr lang="en-US" dirty="0"/>
                  <a:t>:</a:t>
                </a:r>
              </a:p>
              <a:p>
                <a:endParaRPr lang="en-AU" b="0" i="0" dirty="0">
                  <a:solidFill>
                    <a:srgbClr val="1F1F1F"/>
                  </a:solidFill>
                  <a:effectLst/>
                  <a:latin typeface="ElsevierGulliver"/>
                </a:endParaRPr>
              </a:p>
              <a:p>
                <a:pPr marL="285750" indent="-285750">
                  <a:buFont typeface="Arial" panose="020B0604020202020204" pitchFamily="34" charset="0"/>
                  <a:buChar char="•"/>
                </a:pPr>
                <a:r>
                  <a:rPr lang="en-AU" dirty="0">
                    <a:solidFill>
                      <a:srgbClr val="1F1F1F"/>
                    </a:solidFill>
                    <a:latin typeface="ElsevierGulliver"/>
                  </a:rPr>
                  <a:t>Learns to c</a:t>
                </a:r>
                <a:r>
                  <a:rPr lang="en-AU" b="0" i="0" dirty="0">
                    <a:solidFill>
                      <a:srgbClr val="1F1F1F"/>
                    </a:solidFill>
                    <a:effectLst/>
                    <a:latin typeface="ElsevierGulliver"/>
                  </a:rPr>
                  <a:t>ompress</a:t>
                </a:r>
                <a:r>
                  <a:rPr lang="en-AU" dirty="0">
                    <a:solidFill>
                      <a:srgbClr val="1F1F1F"/>
                    </a:solidFill>
                    <a:latin typeface="ElsevierGulliver"/>
                  </a:rPr>
                  <a:t> the input data x to a lower-dimensional latent space Z</a:t>
                </a:r>
              </a:p>
              <a:p>
                <a:pPr marL="285750" indent="-285750">
                  <a:buFont typeface="Arial" panose="020B0604020202020204" pitchFamily="34" charset="0"/>
                  <a:buChar char="•"/>
                </a:pPr>
                <a:endParaRPr lang="en-AU" dirty="0">
                  <a:solidFill>
                    <a:srgbClr val="1F1F1F"/>
                  </a:solidFill>
                  <a:latin typeface="ElsevierGulliver"/>
                </a:endParaRPr>
              </a:p>
              <a:p>
                <a:r>
                  <a:rPr lang="en-AU" b="1" dirty="0">
                    <a:solidFill>
                      <a:srgbClr val="1F1F1F"/>
                    </a:solidFill>
                    <a:latin typeface="ElsevierGulliver"/>
                  </a:rPr>
                  <a:t>Decoder</a:t>
                </a:r>
                <a:r>
                  <a:rPr lang="en-AU" dirty="0">
                    <a:solidFill>
                      <a:srgbClr val="1F1F1F"/>
                    </a:solidFill>
                    <a:latin typeface="ElsevierGulliver"/>
                  </a:rPr>
                  <a:t> </a:t>
                </a:r>
                <a:r>
                  <a:rPr lang="en-AU" b="1" dirty="0">
                    <a:solidFill>
                      <a:srgbClr val="1F1F1F"/>
                    </a:solidFill>
                    <a:latin typeface="ElsevierGulliver"/>
                  </a:rPr>
                  <a:t>d</a:t>
                </a:r>
                <a:r>
                  <a:rPr lang="en-AU" dirty="0">
                    <a:solidFill>
                      <a:srgbClr val="1F1F1F"/>
                    </a:solidFill>
                    <a:latin typeface="ElsevierGulliver"/>
                  </a:rPr>
                  <a:t>:</a:t>
                </a:r>
              </a:p>
              <a:p>
                <a:endParaRPr lang="en-AU" dirty="0">
                  <a:solidFill>
                    <a:srgbClr val="1F1F1F"/>
                  </a:solidFill>
                  <a:latin typeface="ElsevierGulliver"/>
                </a:endParaRPr>
              </a:p>
              <a:p>
                <a:pPr marL="285750" indent="-285750">
                  <a:buFont typeface="Arial" panose="020B0604020202020204" pitchFamily="34" charset="0"/>
                  <a:buChar char="•"/>
                </a:pPr>
                <a:r>
                  <a:rPr lang="en-AU" dirty="0">
                    <a:solidFill>
                      <a:srgbClr val="1F1F1F"/>
                    </a:solidFill>
                    <a:latin typeface="ElsevierGulliver"/>
                  </a:rPr>
                  <a:t>Learns to </a:t>
                </a:r>
                <a:r>
                  <a:rPr lang="en-AU" b="1" i="1" dirty="0">
                    <a:solidFill>
                      <a:srgbClr val="1F1F1F"/>
                    </a:solidFill>
                    <a:latin typeface="ElsevierGulliver"/>
                  </a:rPr>
                  <a:t>reconstruct</a:t>
                </a:r>
                <a:r>
                  <a:rPr lang="en-AU" dirty="0">
                    <a:solidFill>
                      <a:srgbClr val="1F1F1F"/>
                    </a:solidFill>
                    <a:latin typeface="ElsevierGulliver"/>
                  </a:rPr>
                  <a:t> the original input from the learned latent space Z</a:t>
                </a:r>
              </a:p>
              <a:p>
                <a:endParaRPr lang="en-US" dirty="0"/>
              </a:p>
              <a:p>
                <a:r>
                  <a:rPr lang="en-US" b="1" dirty="0"/>
                  <a:t>Reconstruction Loss L:</a:t>
                </a:r>
              </a:p>
              <a:p>
                <a:endParaRPr lang="en-US" dirty="0"/>
              </a:p>
              <a:p>
                <a:pPr marL="285750" indent="-285750">
                  <a:buFont typeface="Arial" panose="020B0604020202020204" pitchFamily="34" charset="0"/>
                  <a:buChar char="•"/>
                </a:pPr>
                <a14:m>
                  <m:oMath xmlns:m="http://schemas.openxmlformats.org/officeDocument/2006/math">
                    <m:r>
                      <a:rPr lang="en-AU" b="0" i="1" smtClean="0">
                        <a:latin typeface="Cambria Math" panose="02040503050406030204" pitchFamily="18" charset="0"/>
                      </a:rPr>
                      <m:t>𝐿</m:t>
                    </m:r>
                    <m:r>
                      <a:rPr lang="en-AU" b="0" i="1" smtClean="0">
                        <a:latin typeface="Cambria Math" panose="02040503050406030204" pitchFamily="18" charset="0"/>
                      </a:rPr>
                      <m:t>(</m:t>
                    </m:r>
                    <m:r>
                      <a:rPr lang="en-AU" b="0" i="1" smtClean="0">
                        <a:solidFill>
                          <a:srgbClr val="00B0F0"/>
                        </a:solidFill>
                        <a:latin typeface="Cambria Math" panose="02040503050406030204" pitchFamily="18" charset="0"/>
                      </a:rPr>
                      <m:t>𝑥</m:t>
                    </m:r>
                    <m:r>
                      <a:rPr lang="en-AU" b="0" i="1" smtClean="0">
                        <a:latin typeface="Cambria Math" panose="02040503050406030204" pitchFamily="18" charset="0"/>
                      </a:rPr>
                      <m:t>,</m:t>
                    </m:r>
                    <m:r>
                      <a:rPr lang="en-AU" b="0" i="1" smtClean="0">
                        <a:solidFill>
                          <a:srgbClr val="EB7E3D"/>
                        </a:solidFill>
                        <a:latin typeface="Cambria Math" panose="02040503050406030204" pitchFamily="18" charset="0"/>
                      </a:rPr>
                      <m:t>𝑑</m:t>
                    </m:r>
                    <m:d>
                      <m:dPr>
                        <m:ctrlPr>
                          <a:rPr lang="en-AU" b="0" i="1" smtClean="0">
                            <a:solidFill>
                              <a:srgbClr val="EB7E3D"/>
                            </a:solidFill>
                            <a:latin typeface="Cambria Math" panose="02040503050406030204" pitchFamily="18" charset="0"/>
                          </a:rPr>
                        </m:ctrlPr>
                      </m:dPr>
                      <m:e>
                        <m:r>
                          <a:rPr lang="en-AU" b="0" i="1" smtClean="0">
                            <a:solidFill>
                              <a:srgbClr val="D7CE60"/>
                            </a:solidFill>
                            <a:latin typeface="Cambria Math" panose="02040503050406030204" pitchFamily="18" charset="0"/>
                          </a:rPr>
                          <m:t>𝑧</m:t>
                        </m:r>
                      </m:e>
                    </m:d>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m:t>
                        </m:r>
                        <m:r>
                          <a:rPr lang="en-AU" b="0" i="1" smtClean="0">
                            <a:solidFill>
                              <a:srgbClr val="00B0F0"/>
                            </a:solidFill>
                            <a:latin typeface="Cambria Math" panose="02040503050406030204" pitchFamily="18" charset="0"/>
                          </a:rPr>
                          <m:t>𝑥</m:t>
                        </m:r>
                        <m:r>
                          <a:rPr lang="en-AU" b="0" i="1" smtClean="0">
                            <a:latin typeface="Cambria Math" panose="02040503050406030204" pitchFamily="18" charset="0"/>
                          </a:rPr>
                          <m:t>−</m:t>
                        </m:r>
                        <m:r>
                          <a:rPr lang="en-AU" b="0" i="1" smtClean="0">
                            <a:solidFill>
                              <a:srgbClr val="EB7E3D"/>
                            </a:solidFill>
                            <a:latin typeface="Cambria Math" panose="02040503050406030204" pitchFamily="18" charset="0"/>
                          </a:rPr>
                          <m:t>𝑑</m:t>
                        </m:r>
                        <m:d>
                          <m:dPr>
                            <m:ctrlPr>
                              <a:rPr lang="en-AU" b="0" i="1" smtClean="0">
                                <a:solidFill>
                                  <a:srgbClr val="EB7E3D"/>
                                </a:solidFill>
                                <a:latin typeface="Cambria Math" panose="02040503050406030204" pitchFamily="18" charset="0"/>
                              </a:rPr>
                            </m:ctrlPr>
                          </m:dPr>
                          <m:e>
                            <m:r>
                              <a:rPr lang="en-AU" b="0" i="1" smtClean="0">
                                <a:solidFill>
                                  <a:srgbClr val="D7CE60"/>
                                </a:solidFill>
                                <a:latin typeface="Cambria Math" panose="02040503050406030204" pitchFamily="18" charset="0"/>
                              </a:rPr>
                              <m:t>𝑧</m:t>
                            </m:r>
                          </m:e>
                        </m:d>
                        <m:r>
                          <a:rPr lang="en-AU" b="0" i="1" smtClean="0">
                            <a:latin typeface="Cambria Math" panose="02040503050406030204" pitchFamily="18" charset="0"/>
                          </a:rPr>
                          <m:t>||</m:t>
                        </m:r>
                      </m:e>
                      <m:sup>
                        <m:r>
                          <a:rPr lang="en-AU" b="0" i="1" smtClean="0">
                            <a:latin typeface="Cambria Math" panose="02040503050406030204" pitchFamily="18" charset="0"/>
                          </a:rPr>
                          <m:t>2</m:t>
                        </m:r>
                      </m:sup>
                    </m:sSup>
                  </m:oMath>
                </a14:m>
                <a:endParaRPr lang="en-US" dirty="0"/>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5B69403D-7015-D543-3890-1C6789D29C3B}"/>
                  </a:ext>
                </a:extLst>
              </p:cNvPr>
              <p:cNvSpPr txBox="1">
                <a:spLocks noRot="1" noChangeAspect="1" noMove="1" noResize="1" noEditPoints="1" noAdjustHandles="1" noChangeArrowheads="1" noChangeShapeType="1" noTextEdit="1"/>
              </p:cNvSpPr>
              <p:nvPr/>
            </p:nvSpPr>
            <p:spPr>
              <a:xfrm>
                <a:off x="6221856" y="1720178"/>
                <a:ext cx="5390067" cy="3970318"/>
              </a:xfrm>
              <a:prstGeom prst="rect">
                <a:avLst/>
              </a:prstGeom>
              <a:blipFill>
                <a:blip r:embed="rId2"/>
                <a:stretch>
                  <a:fillRect l="-1176" t="-6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67046EB-04D2-D2F3-D802-4E4AB38E5A0B}"/>
              </a:ext>
            </a:extLst>
          </p:cNvPr>
          <p:cNvPicPr>
            <a:picLocks noChangeAspect="1"/>
          </p:cNvPicPr>
          <p:nvPr/>
        </p:nvPicPr>
        <p:blipFill>
          <a:blip r:embed="rId3"/>
          <a:stretch>
            <a:fillRect/>
          </a:stretch>
        </p:blipFill>
        <p:spPr>
          <a:xfrm>
            <a:off x="761581" y="1892300"/>
            <a:ext cx="4800600" cy="3073400"/>
          </a:xfrm>
          <a:prstGeom prst="rect">
            <a:avLst/>
          </a:prstGeom>
        </p:spPr>
      </p:pic>
      <p:sp>
        <p:nvSpPr>
          <p:cNvPr id="7" name="Rectangle 6">
            <a:extLst>
              <a:ext uri="{FF2B5EF4-FFF2-40B4-BE49-F238E27FC236}">
                <a16:creationId xmlns:a16="http://schemas.microsoft.com/office/drawing/2014/main" id="{D96D3475-6477-FD5A-23BD-ABAEB27BA499}"/>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6463C641-28A9-04D2-A72A-3AE5F4AE8CC6}"/>
              </a:ext>
            </a:extLst>
          </p:cNvPr>
          <p:cNvSpPr txBox="1">
            <a:spLocks/>
          </p:cNvSpPr>
          <p:nvPr/>
        </p:nvSpPr>
        <p:spPr>
          <a:xfrm>
            <a:off x="156566" y="-31291"/>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Auto-Encoder (AE)</a:t>
            </a:r>
            <a:endParaRPr lang="en-US" dirty="0">
              <a:solidFill>
                <a:schemeClr val="bg1"/>
              </a:solidFill>
            </a:endParaRPr>
          </a:p>
        </p:txBody>
      </p:sp>
    </p:spTree>
    <p:extLst>
      <p:ext uri="{BB962C8B-B14F-4D97-AF65-F5344CB8AC3E}">
        <p14:creationId xmlns:p14="http://schemas.microsoft.com/office/powerpoint/2010/main" val="1314000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8D9F493-B496-B8D4-5311-FFEC809D8707}"/>
              </a:ext>
            </a:extLst>
          </p:cNvPr>
          <p:cNvSpPr txBox="1"/>
          <p:nvPr/>
        </p:nvSpPr>
        <p:spPr>
          <a:xfrm>
            <a:off x="2464419" y="2245696"/>
            <a:ext cx="2091291" cy="369332"/>
          </a:xfrm>
          <a:prstGeom prst="rect">
            <a:avLst/>
          </a:prstGeom>
          <a:noFill/>
        </p:spPr>
        <p:txBody>
          <a:bodyPr wrap="square" rtlCol="0">
            <a:spAutoFit/>
          </a:bodyPr>
          <a:lstStyle/>
          <a:p>
            <a:r>
              <a:rPr lang="en-US" b="1" dirty="0">
                <a:solidFill>
                  <a:schemeClr val="tx1"/>
                </a:solidFill>
              </a:rPr>
              <a:t>Training process</a:t>
            </a:r>
          </a:p>
        </p:txBody>
      </p:sp>
      <p:sp>
        <p:nvSpPr>
          <p:cNvPr id="27" name="TextBox 26">
            <a:extLst>
              <a:ext uri="{FF2B5EF4-FFF2-40B4-BE49-F238E27FC236}">
                <a16:creationId xmlns:a16="http://schemas.microsoft.com/office/drawing/2014/main" id="{D44885E9-50AC-B416-1CF2-DCD7E7037AA5}"/>
              </a:ext>
            </a:extLst>
          </p:cNvPr>
          <p:cNvSpPr txBox="1"/>
          <p:nvPr/>
        </p:nvSpPr>
        <p:spPr>
          <a:xfrm>
            <a:off x="2464419" y="5044143"/>
            <a:ext cx="2415570" cy="369332"/>
          </a:xfrm>
          <a:prstGeom prst="rect">
            <a:avLst/>
          </a:prstGeom>
          <a:noFill/>
        </p:spPr>
        <p:txBody>
          <a:bodyPr wrap="square" rtlCol="0">
            <a:spAutoFit/>
          </a:bodyPr>
          <a:lstStyle/>
          <a:p>
            <a:r>
              <a:rPr lang="en-US" b="1" dirty="0">
                <a:solidFill>
                  <a:schemeClr val="tx1"/>
                </a:solidFill>
              </a:rPr>
              <a:t>Generation process</a:t>
            </a:r>
          </a:p>
        </p:txBody>
      </p:sp>
      <p:pic>
        <p:nvPicPr>
          <p:cNvPr id="3" name="Picture 2">
            <a:extLst>
              <a:ext uri="{FF2B5EF4-FFF2-40B4-BE49-F238E27FC236}">
                <a16:creationId xmlns:a16="http://schemas.microsoft.com/office/drawing/2014/main" id="{91E3EA6E-171D-0796-8732-8F148E0FA2D2}"/>
              </a:ext>
            </a:extLst>
          </p:cNvPr>
          <p:cNvPicPr>
            <a:picLocks noChangeAspect="1"/>
          </p:cNvPicPr>
          <p:nvPr/>
        </p:nvPicPr>
        <p:blipFill>
          <a:blip r:embed="rId2"/>
          <a:stretch>
            <a:fillRect/>
          </a:stretch>
        </p:blipFill>
        <p:spPr>
          <a:xfrm>
            <a:off x="5003805" y="1356519"/>
            <a:ext cx="4622800" cy="2565400"/>
          </a:xfrm>
          <a:prstGeom prst="rect">
            <a:avLst/>
          </a:prstGeom>
        </p:spPr>
      </p:pic>
      <p:pic>
        <p:nvPicPr>
          <p:cNvPr id="4" name="Picture 3">
            <a:extLst>
              <a:ext uri="{FF2B5EF4-FFF2-40B4-BE49-F238E27FC236}">
                <a16:creationId xmlns:a16="http://schemas.microsoft.com/office/drawing/2014/main" id="{80C8B709-B2CE-0601-77C5-C98AEAAC338C}"/>
              </a:ext>
            </a:extLst>
          </p:cNvPr>
          <p:cNvPicPr>
            <a:picLocks noChangeAspect="1"/>
          </p:cNvPicPr>
          <p:nvPr/>
        </p:nvPicPr>
        <p:blipFill>
          <a:blip r:embed="rId3"/>
          <a:stretch>
            <a:fillRect/>
          </a:stretch>
        </p:blipFill>
        <p:spPr>
          <a:xfrm>
            <a:off x="5170999" y="4270475"/>
            <a:ext cx="4495800" cy="2286000"/>
          </a:xfrm>
          <a:prstGeom prst="rect">
            <a:avLst/>
          </a:prstGeom>
        </p:spPr>
      </p:pic>
      <p:sp>
        <p:nvSpPr>
          <p:cNvPr id="5" name="Rectangle 4">
            <a:extLst>
              <a:ext uri="{FF2B5EF4-FFF2-40B4-BE49-F238E27FC236}">
                <a16:creationId xmlns:a16="http://schemas.microsoft.com/office/drawing/2014/main" id="{2FDED75A-A25B-E24B-0FEB-8E7538CB34B1}"/>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26447" y="-53874"/>
            <a:ext cx="10651067" cy="984885"/>
          </a:xfrm>
        </p:spPr>
        <p:txBody>
          <a:bodyPr/>
          <a:lstStyle/>
          <a:p>
            <a:r>
              <a:rPr lang="en-US" dirty="0">
                <a:solidFill>
                  <a:schemeClr val="bg1"/>
                </a:solidFill>
              </a:rPr>
              <a:t>Auto-Encoder (AE)</a:t>
            </a:r>
          </a:p>
        </p:txBody>
      </p:sp>
      <p:sp>
        <p:nvSpPr>
          <p:cNvPr id="7" name="TextBox 6">
            <a:extLst>
              <a:ext uri="{FF2B5EF4-FFF2-40B4-BE49-F238E27FC236}">
                <a16:creationId xmlns:a16="http://schemas.microsoft.com/office/drawing/2014/main" id="{A5875E30-CC9D-EFE1-7F24-16D117BED35C}"/>
              </a:ext>
            </a:extLst>
          </p:cNvPr>
          <p:cNvSpPr txBox="1"/>
          <p:nvPr/>
        </p:nvSpPr>
        <p:spPr>
          <a:xfrm>
            <a:off x="251070" y="648148"/>
            <a:ext cx="8522118" cy="369332"/>
          </a:xfrm>
          <a:prstGeom prst="rect">
            <a:avLst/>
          </a:prstGeom>
          <a:noFill/>
        </p:spPr>
        <p:txBody>
          <a:bodyPr wrap="square">
            <a:spAutoFit/>
          </a:bodyPr>
          <a:lstStyle/>
          <a:p>
            <a:r>
              <a:rPr lang="en-AU" b="1" dirty="0"/>
              <a:t>Generating data (decoding) based on learned latent space </a:t>
            </a:r>
            <a:endParaRPr lang="en-US" b="1" dirty="0"/>
          </a:p>
        </p:txBody>
      </p:sp>
    </p:spTree>
    <p:extLst>
      <p:ext uri="{BB962C8B-B14F-4D97-AF65-F5344CB8AC3E}">
        <p14:creationId xmlns:p14="http://schemas.microsoft.com/office/powerpoint/2010/main" val="205738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CDC292-F52E-E96A-9AC9-3B4D42E9758E}"/>
              </a:ext>
            </a:extLst>
          </p:cNvPr>
          <p:cNvSpPr/>
          <p:nvPr/>
        </p:nvSpPr>
        <p:spPr>
          <a:xfrm>
            <a:off x="-15724" y="-7451"/>
            <a:ext cx="12207723"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17D2DEE-C61B-1A60-7930-2947F6950B29}"/>
              </a:ext>
            </a:extLst>
          </p:cNvPr>
          <p:cNvSpPr txBox="1">
            <a:spLocks/>
          </p:cNvSpPr>
          <p:nvPr/>
        </p:nvSpPr>
        <p:spPr>
          <a:xfrm>
            <a:off x="167192" y="-31902"/>
            <a:ext cx="10651067" cy="541383"/>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multi-omics technologies</a:t>
            </a:r>
          </a:p>
        </p:txBody>
      </p:sp>
      <p:pic>
        <p:nvPicPr>
          <p:cNvPr id="5" name="Picture 2" descr="Refer to caption">
            <a:extLst>
              <a:ext uri="{FF2B5EF4-FFF2-40B4-BE49-F238E27FC236}">
                <a16:creationId xmlns:a16="http://schemas.microsoft.com/office/drawing/2014/main" id="{F5D9B1D5-49E9-021A-3172-4AC2E8960D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1"/>
          <a:stretch/>
        </p:blipFill>
        <p:spPr bwMode="auto">
          <a:xfrm>
            <a:off x="2390811" y="935852"/>
            <a:ext cx="7988100" cy="531438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8">
            <a:extLst>
              <a:ext uri="{FF2B5EF4-FFF2-40B4-BE49-F238E27FC236}">
                <a16:creationId xmlns:a16="http://schemas.microsoft.com/office/drawing/2014/main" id="{EF7BD1CF-F100-6E4D-27CA-7CCFD224A63C}"/>
              </a:ext>
            </a:extLst>
          </p:cNvPr>
          <p:cNvSpPr txBox="1"/>
          <p:nvPr/>
        </p:nvSpPr>
        <p:spPr>
          <a:xfrm>
            <a:off x="7792853" y="6134818"/>
            <a:ext cx="2505814" cy="230832"/>
          </a:xfrm>
          <a:prstGeom prst="rect">
            <a:avLst/>
          </a:prstGeom>
          <a:noFill/>
        </p:spPr>
        <p:txBody>
          <a:bodyPr wrap="none" rtlCol="0">
            <a:spAutoFit/>
          </a:bodyPr>
          <a:lstStyle/>
          <a:p>
            <a:r>
              <a:rPr lang="en-US" altLang="zh-CN" sz="900" dirty="0"/>
              <a:t>(Wagle and Long et al. (2024) Bioinformatics)</a:t>
            </a:r>
            <a:endParaRPr lang="zh-CN" altLang="en-US" sz="900" dirty="0"/>
          </a:p>
        </p:txBody>
      </p:sp>
      <p:sp>
        <p:nvSpPr>
          <p:cNvPr id="7" name="TextBox 6">
            <a:extLst>
              <a:ext uri="{FF2B5EF4-FFF2-40B4-BE49-F238E27FC236}">
                <a16:creationId xmlns:a16="http://schemas.microsoft.com/office/drawing/2014/main" id="{EA50372D-708E-9659-6F1E-ACEF953DEDEC}"/>
              </a:ext>
            </a:extLst>
          </p:cNvPr>
          <p:cNvSpPr txBox="1"/>
          <p:nvPr/>
        </p:nvSpPr>
        <p:spPr>
          <a:xfrm>
            <a:off x="5893343" y="5533534"/>
            <a:ext cx="1249060" cy="307777"/>
          </a:xfrm>
          <a:prstGeom prst="rect">
            <a:avLst/>
          </a:prstGeom>
          <a:noFill/>
        </p:spPr>
        <p:txBody>
          <a:bodyPr wrap="none" rtlCol="0">
            <a:spAutoFit/>
          </a:bodyPr>
          <a:lstStyle/>
          <a:p>
            <a:r>
              <a:rPr lang="en-US" sz="1400" dirty="0"/>
              <a:t>10x multiome</a:t>
            </a:r>
          </a:p>
        </p:txBody>
      </p:sp>
    </p:spTree>
    <p:extLst>
      <p:ext uri="{BB962C8B-B14F-4D97-AF65-F5344CB8AC3E}">
        <p14:creationId xmlns:p14="http://schemas.microsoft.com/office/powerpoint/2010/main" val="11019481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8D9F493-B496-B8D4-5311-FFEC809D8707}"/>
              </a:ext>
            </a:extLst>
          </p:cNvPr>
          <p:cNvSpPr txBox="1"/>
          <p:nvPr/>
        </p:nvSpPr>
        <p:spPr>
          <a:xfrm>
            <a:off x="126447" y="2154564"/>
            <a:ext cx="2112118" cy="369332"/>
          </a:xfrm>
          <a:prstGeom prst="rect">
            <a:avLst/>
          </a:prstGeom>
          <a:noFill/>
        </p:spPr>
        <p:txBody>
          <a:bodyPr wrap="square" rtlCol="0">
            <a:spAutoFit/>
          </a:bodyPr>
          <a:lstStyle/>
          <a:p>
            <a:r>
              <a:rPr lang="en-US" b="1" dirty="0">
                <a:solidFill>
                  <a:schemeClr val="tx1"/>
                </a:solidFill>
              </a:rPr>
              <a:t>Training process</a:t>
            </a:r>
          </a:p>
        </p:txBody>
      </p:sp>
      <p:sp>
        <p:nvSpPr>
          <p:cNvPr id="27" name="TextBox 26">
            <a:extLst>
              <a:ext uri="{FF2B5EF4-FFF2-40B4-BE49-F238E27FC236}">
                <a16:creationId xmlns:a16="http://schemas.microsoft.com/office/drawing/2014/main" id="{D44885E9-50AC-B416-1CF2-DCD7E7037AA5}"/>
              </a:ext>
            </a:extLst>
          </p:cNvPr>
          <p:cNvSpPr txBox="1"/>
          <p:nvPr/>
        </p:nvSpPr>
        <p:spPr>
          <a:xfrm>
            <a:off x="98382" y="5137677"/>
            <a:ext cx="2415570" cy="369332"/>
          </a:xfrm>
          <a:prstGeom prst="rect">
            <a:avLst/>
          </a:prstGeom>
          <a:noFill/>
        </p:spPr>
        <p:txBody>
          <a:bodyPr wrap="square" rtlCol="0">
            <a:spAutoFit/>
          </a:bodyPr>
          <a:lstStyle/>
          <a:p>
            <a:r>
              <a:rPr lang="en-US" b="1" dirty="0">
                <a:solidFill>
                  <a:schemeClr val="tx1"/>
                </a:solidFill>
              </a:rPr>
              <a:t>Generation process</a:t>
            </a:r>
          </a:p>
        </p:txBody>
      </p:sp>
      <p:pic>
        <p:nvPicPr>
          <p:cNvPr id="4" name="Picture 3">
            <a:extLst>
              <a:ext uri="{FF2B5EF4-FFF2-40B4-BE49-F238E27FC236}">
                <a16:creationId xmlns:a16="http://schemas.microsoft.com/office/drawing/2014/main" id="{5047045F-C114-66AC-1FC0-E9FB8C559EA8}"/>
              </a:ext>
            </a:extLst>
          </p:cNvPr>
          <p:cNvPicPr>
            <a:picLocks noChangeAspect="1"/>
          </p:cNvPicPr>
          <p:nvPr/>
        </p:nvPicPr>
        <p:blipFill>
          <a:blip r:embed="rId2"/>
          <a:stretch>
            <a:fillRect/>
          </a:stretch>
        </p:blipFill>
        <p:spPr>
          <a:xfrm>
            <a:off x="2513952" y="1271198"/>
            <a:ext cx="4622800" cy="2565400"/>
          </a:xfrm>
          <a:prstGeom prst="rect">
            <a:avLst/>
          </a:prstGeom>
        </p:spPr>
      </p:pic>
      <p:pic>
        <p:nvPicPr>
          <p:cNvPr id="5" name="Picture 4">
            <a:extLst>
              <a:ext uri="{FF2B5EF4-FFF2-40B4-BE49-F238E27FC236}">
                <a16:creationId xmlns:a16="http://schemas.microsoft.com/office/drawing/2014/main" id="{FFFA0538-5EED-03ED-FE8C-988180C1C7C1}"/>
              </a:ext>
            </a:extLst>
          </p:cNvPr>
          <p:cNvPicPr>
            <a:picLocks noChangeAspect="1"/>
          </p:cNvPicPr>
          <p:nvPr/>
        </p:nvPicPr>
        <p:blipFill>
          <a:blip r:embed="rId3"/>
          <a:stretch>
            <a:fillRect/>
          </a:stretch>
        </p:blipFill>
        <p:spPr>
          <a:xfrm>
            <a:off x="2640952" y="4364009"/>
            <a:ext cx="4495800" cy="2286000"/>
          </a:xfrm>
          <a:prstGeom prst="rect">
            <a:avLst/>
          </a:prstGeom>
        </p:spPr>
      </p:pic>
      <p:sp>
        <p:nvSpPr>
          <p:cNvPr id="8" name="Rectangle 7">
            <a:extLst>
              <a:ext uri="{FF2B5EF4-FFF2-40B4-BE49-F238E27FC236}">
                <a16:creationId xmlns:a16="http://schemas.microsoft.com/office/drawing/2014/main" id="{49BFC63A-A628-AE32-97CE-C37775266A94}"/>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B4AC8E2A-3FD1-2FA9-BDEB-E00F60979DF8}"/>
              </a:ext>
            </a:extLst>
          </p:cNvPr>
          <p:cNvSpPr>
            <a:spLocks noGrp="1"/>
          </p:cNvSpPr>
          <p:nvPr>
            <p:ph type="title"/>
          </p:nvPr>
        </p:nvSpPr>
        <p:spPr>
          <a:xfrm>
            <a:off x="126447" y="-53874"/>
            <a:ext cx="10651067" cy="984885"/>
          </a:xfrm>
        </p:spPr>
        <p:txBody>
          <a:bodyPr/>
          <a:lstStyle/>
          <a:p>
            <a:r>
              <a:rPr lang="en-US" dirty="0">
                <a:solidFill>
                  <a:schemeClr val="bg1"/>
                </a:solidFill>
              </a:rPr>
              <a:t>Problems of Auto-Encoder (AE)</a:t>
            </a:r>
          </a:p>
        </p:txBody>
      </p:sp>
      <p:sp>
        <p:nvSpPr>
          <p:cNvPr id="11" name="TextBox 10">
            <a:extLst>
              <a:ext uri="{FF2B5EF4-FFF2-40B4-BE49-F238E27FC236}">
                <a16:creationId xmlns:a16="http://schemas.microsoft.com/office/drawing/2014/main" id="{676F09B8-777D-FEFE-6C13-3845C4FE1BCF}"/>
              </a:ext>
            </a:extLst>
          </p:cNvPr>
          <p:cNvSpPr txBox="1"/>
          <p:nvPr/>
        </p:nvSpPr>
        <p:spPr>
          <a:xfrm>
            <a:off x="251070" y="648148"/>
            <a:ext cx="8522118" cy="369332"/>
          </a:xfrm>
          <a:prstGeom prst="rect">
            <a:avLst/>
          </a:prstGeom>
          <a:noFill/>
        </p:spPr>
        <p:txBody>
          <a:bodyPr wrap="square">
            <a:spAutoFit/>
          </a:bodyPr>
          <a:lstStyle/>
          <a:p>
            <a:r>
              <a:rPr lang="en-AU" b="1" dirty="0"/>
              <a:t>Generating data (decoding) based on learned latent space </a:t>
            </a:r>
            <a:endParaRPr lang="en-US" b="1" dirty="0"/>
          </a:p>
        </p:txBody>
      </p:sp>
      <p:sp>
        <p:nvSpPr>
          <p:cNvPr id="13" name="TextBox 12">
            <a:extLst>
              <a:ext uri="{FF2B5EF4-FFF2-40B4-BE49-F238E27FC236}">
                <a16:creationId xmlns:a16="http://schemas.microsoft.com/office/drawing/2014/main" id="{4B23A2A5-AA0E-C7B7-BDBF-9FA58A86B9D7}"/>
              </a:ext>
            </a:extLst>
          </p:cNvPr>
          <p:cNvSpPr txBox="1"/>
          <p:nvPr/>
        </p:nvSpPr>
        <p:spPr>
          <a:xfrm>
            <a:off x="7263752" y="1688060"/>
            <a:ext cx="4470129" cy="3139321"/>
          </a:xfrm>
          <a:prstGeom prst="rect">
            <a:avLst/>
          </a:prstGeom>
          <a:noFill/>
        </p:spPr>
        <p:txBody>
          <a:bodyPr wrap="square" rtlCol="0">
            <a:spAutoFit/>
          </a:bodyPr>
          <a:lstStyle/>
          <a:p>
            <a:r>
              <a:rPr lang="en-US" b="1" dirty="0">
                <a:solidFill>
                  <a:schemeClr val="tx1"/>
                </a:solidFill>
              </a:rPr>
              <a:t>Problems of VAE:</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The only training objective is reconstruction</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Latent space learned lacks regularization</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Generated data can be meaningless</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691445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8D9F493-B496-B8D4-5311-FFEC809D8707}"/>
              </a:ext>
            </a:extLst>
          </p:cNvPr>
          <p:cNvSpPr txBox="1"/>
          <p:nvPr/>
        </p:nvSpPr>
        <p:spPr>
          <a:xfrm>
            <a:off x="126447" y="2154564"/>
            <a:ext cx="2112118" cy="369332"/>
          </a:xfrm>
          <a:prstGeom prst="rect">
            <a:avLst/>
          </a:prstGeom>
          <a:noFill/>
        </p:spPr>
        <p:txBody>
          <a:bodyPr wrap="square" rtlCol="0">
            <a:spAutoFit/>
          </a:bodyPr>
          <a:lstStyle/>
          <a:p>
            <a:r>
              <a:rPr lang="en-US" b="1" dirty="0">
                <a:solidFill>
                  <a:schemeClr val="tx1"/>
                </a:solidFill>
              </a:rPr>
              <a:t>Training process</a:t>
            </a:r>
          </a:p>
        </p:txBody>
      </p:sp>
      <p:sp>
        <p:nvSpPr>
          <p:cNvPr id="27" name="TextBox 26">
            <a:extLst>
              <a:ext uri="{FF2B5EF4-FFF2-40B4-BE49-F238E27FC236}">
                <a16:creationId xmlns:a16="http://schemas.microsoft.com/office/drawing/2014/main" id="{D44885E9-50AC-B416-1CF2-DCD7E7037AA5}"/>
              </a:ext>
            </a:extLst>
          </p:cNvPr>
          <p:cNvSpPr txBox="1"/>
          <p:nvPr/>
        </p:nvSpPr>
        <p:spPr>
          <a:xfrm>
            <a:off x="98382" y="5137677"/>
            <a:ext cx="2415570" cy="369332"/>
          </a:xfrm>
          <a:prstGeom prst="rect">
            <a:avLst/>
          </a:prstGeom>
          <a:noFill/>
        </p:spPr>
        <p:txBody>
          <a:bodyPr wrap="square" rtlCol="0">
            <a:spAutoFit/>
          </a:bodyPr>
          <a:lstStyle/>
          <a:p>
            <a:r>
              <a:rPr lang="en-US" b="1" dirty="0">
                <a:solidFill>
                  <a:schemeClr val="tx1"/>
                </a:solidFill>
              </a:rPr>
              <a:t>Generation process</a:t>
            </a:r>
          </a:p>
        </p:txBody>
      </p:sp>
      <p:sp>
        <p:nvSpPr>
          <p:cNvPr id="3" name="TextBox 2">
            <a:extLst>
              <a:ext uri="{FF2B5EF4-FFF2-40B4-BE49-F238E27FC236}">
                <a16:creationId xmlns:a16="http://schemas.microsoft.com/office/drawing/2014/main" id="{9D141287-CDE7-D0E9-FBF5-857464579530}"/>
              </a:ext>
            </a:extLst>
          </p:cNvPr>
          <p:cNvSpPr txBox="1"/>
          <p:nvPr/>
        </p:nvSpPr>
        <p:spPr>
          <a:xfrm>
            <a:off x="7263752" y="1688060"/>
            <a:ext cx="4470129" cy="3139321"/>
          </a:xfrm>
          <a:prstGeom prst="rect">
            <a:avLst/>
          </a:prstGeom>
          <a:noFill/>
        </p:spPr>
        <p:txBody>
          <a:bodyPr wrap="square" rtlCol="0">
            <a:spAutoFit/>
          </a:bodyPr>
          <a:lstStyle/>
          <a:p>
            <a:r>
              <a:rPr lang="en-US" b="1" dirty="0">
                <a:solidFill>
                  <a:schemeClr val="tx1"/>
                </a:solidFill>
              </a:rPr>
              <a:t>Problems of VAE:</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The only training objective is reconstruction</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Latent space learned lacks regularization</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Generated data can be meaningless</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pic>
        <p:nvPicPr>
          <p:cNvPr id="4" name="Picture 3">
            <a:extLst>
              <a:ext uri="{FF2B5EF4-FFF2-40B4-BE49-F238E27FC236}">
                <a16:creationId xmlns:a16="http://schemas.microsoft.com/office/drawing/2014/main" id="{5047045F-C114-66AC-1FC0-E9FB8C559EA8}"/>
              </a:ext>
            </a:extLst>
          </p:cNvPr>
          <p:cNvPicPr>
            <a:picLocks noChangeAspect="1"/>
          </p:cNvPicPr>
          <p:nvPr/>
        </p:nvPicPr>
        <p:blipFill>
          <a:blip r:embed="rId2"/>
          <a:stretch>
            <a:fillRect/>
          </a:stretch>
        </p:blipFill>
        <p:spPr>
          <a:xfrm>
            <a:off x="2513952" y="1271198"/>
            <a:ext cx="4622800" cy="2565400"/>
          </a:xfrm>
          <a:prstGeom prst="rect">
            <a:avLst/>
          </a:prstGeom>
        </p:spPr>
      </p:pic>
      <p:pic>
        <p:nvPicPr>
          <p:cNvPr id="5" name="Picture 4">
            <a:extLst>
              <a:ext uri="{FF2B5EF4-FFF2-40B4-BE49-F238E27FC236}">
                <a16:creationId xmlns:a16="http://schemas.microsoft.com/office/drawing/2014/main" id="{FFFA0538-5EED-03ED-FE8C-988180C1C7C1}"/>
              </a:ext>
            </a:extLst>
          </p:cNvPr>
          <p:cNvPicPr>
            <a:picLocks noChangeAspect="1"/>
          </p:cNvPicPr>
          <p:nvPr/>
        </p:nvPicPr>
        <p:blipFill>
          <a:blip r:embed="rId3"/>
          <a:stretch>
            <a:fillRect/>
          </a:stretch>
        </p:blipFill>
        <p:spPr>
          <a:xfrm>
            <a:off x="2640952" y="4364009"/>
            <a:ext cx="4495800" cy="2286000"/>
          </a:xfrm>
          <a:prstGeom prst="rect">
            <a:avLst/>
          </a:prstGeom>
        </p:spPr>
      </p:pic>
      <p:sp>
        <p:nvSpPr>
          <p:cNvPr id="8" name="Rectangle 7">
            <a:extLst>
              <a:ext uri="{FF2B5EF4-FFF2-40B4-BE49-F238E27FC236}">
                <a16:creationId xmlns:a16="http://schemas.microsoft.com/office/drawing/2014/main" id="{49BFC63A-A628-AE32-97CE-C37775266A94}"/>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B4AC8E2A-3FD1-2FA9-BDEB-E00F60979DF8}"/>
              </a:ext>
            </a:extLst>
          </p:cNvPr>
          <p:cNvSpPr>
            <a:spLocks noGrp="1"/>
          </p:cNvSpPr>
          <p:nvPr>
            <p:ph type="title"/>
          </p:nvPr>
        </p:nvSpPr>
        <p:spPr>
          <a:xfrm>
            <a:off x="126447" y="-53874"/>
            <a:ext cx="10651067" cy="984885"/>
          </a:xfrm>
        </p:spPr>
        <p:txBody>
          <a:bodyPr/>
          <a:lstStyle/>
          <a:p>
            <a:r>
              <a:rPr lang="en-US" dirty="0">
                <a:solidFill>
                  <a:schemeClr val="bg1"/>
                </a:solidFill>
              </a:rPr>
              <a:t>Problems of Auto-Encoder (AE)</a:t>
            </a:r>
          </a:p>
        </p:txBody>
      </p:sp>
      <p:sp>
        <p:nvSpPr>
          <p:cNvPr id="11" name="TextBox 10">
            <a:extLst>
              <a:ext uri="{FF2B5EF4-FFF2-40B4-BE49-F238E27FC236}">
                <a16:creationId xmlns:a16="http://schemas.microsoft.com/office/drawing/2014/main" id="{676F09B8-777D-FEFE-6C13-3845C4FE1BCF}"/>
              </a:ext>
            </a:extLst>
          </p:cNvPr>
          <p:cNvSpPr txBox="1"/>
          <p:nvPr/>
        </p:nvSpPr>
        <p:spPr>
          <a:xfrm>
            <a:off x="251070" y="648148"/>
            <a:ext cx="8522118" cy="369332"/>
          </a:xfrm>
          <a:prstGeom prst="rect">
            <a:avLst/>
          </a:prstGeom>
          <a:noFill/>
        </p:spPr>
        <p:txBody>
          <a:bodyPr wrap="square">
            <a:spAutoFit/>
          </a:bodyPr>
          <a:lstStyle/>
          <a:p>
            <a:r>
              <a:rPr lang="en-AU" b="1" dirty="0"/>
              <a:t>Generating data (decoding) based on learned latent space </a:t>
            </a:r>
            <a:endParaRPr lang="en-US" b="1" dirty="0"/>
          </a:p>
        </p:txBody>
      </p:sp>
      <p:sp>
        <p:nvSpPr>
          <p:cNvPr id="2" name="TextBox 1">
            <a:extLst>
              <a:ext uri="{FF2B5EF4-FFF2-40B4-BE49-F238E27FC236}">
                <a16:creationId xmlns:a16="http://schemas.microsoft.com/office/drawing/2014/main" id="{03F73FBD-CA1B-EF99-5806-ECF6E4FEF29D}"/>
              </a:ext>
            </a:extLst>
          </p:cNvPr>
          <p:cNvSpPr txBox="1"/>
          <p:nvPr/>
        </p:nvSpPr>
        <p:spPr>
          <a:xfrm>
            <a:off x="7263752" y="4830854"/>
            <a:ext cx="4829866" cy="1200329"/>
          </a:xfrm>
          <a:prstGeom prst="rect">
            <a:avLst/>
          </a:prstGeom>
          <a:noFill/>
        </p:spPr>
        <p:txBody>
          <a:bodyPr wrap="square" rtlCol="0">
            <a:spAutoFit/>
          </a:bodyPr>
          <a:lstStyle/>
          <a:p>
            <a:r>
              <a:rPr lang="en-US" b="1" dirty="0">
                <a:solidFill>
                  <a:schemeClr val="tx1"/>
                </a:solidFill>
              </a:rPr>
              <a:t>Solution from </a:t>
            </a:r>
          </a:p>
          <a:p>
            <a:r>
              <a:rPr lang="en-US" b="1" dirty="0">
                <a:solidFill>
                  <a:schemeClr val="accent6">
                    <a:lumMod val="60000"/>
                    <a:lumOff val="40000"/>
                  </a:schemeClr>
                </a:solidFill>
              </a:rPr>
              <a:t>Variational Auto-Encoder (VAE)</a:t>
            </a:r>
            <a:r>
              <a:rPr lang="en-US" b="1" dirty="0">
                <a:solidFill>
                  <a:schemeClr val="tx1"/>
                </a:solidFill>
              </a:rPr>
              <a:t>:</a:t>
            </a:r>
          </a:p>
          <a:p>
            <a:r>
              <a:rPr lang="en-US" b="1" i="1" dirty="0">
                <a:solidFill>
                  <a:schemeClr val="tx1"/>
                </a:solidFill>
              </a:rPr>
              <a:t>Regulate the latent space!!!</a:t>
            </a:r>
          </a:p>
          <a:p>
            <a:endParaRPr lang="en-US" dirty="0">
              <a:solidFill>
                <a:schemeClr val="tx1"/>
              </a:solidFill>
            </a:endParaRPr>
          </a:p>
        </p:txBody>
      </p:sp>
    </p:spTree>
    <p:extLst>
      <p:ext uri="{BB962C8B-B14F-4D97-AF65-F5344CB8AC3E}">
        <p14:creationId xmlns:p14="http://schemas.microsoft.com/office/powerpoint/2010/main" val="833851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31D4F6-2BC6-BE7D-C249-E113E8CF2A36}"/>
              </a:ext>
            </a:extLst>
          </p:cNvPr>
          <p:cNvPicPr>
            <a:picLocks noChangeAspect="1"/>
          </p:cNvPicPr>
          <p:nvPr/>
        </p:nvPicPr>
        <p:blipFill>
          <a:blip r:embed="rId3"/>
          <a:stretch>
            <a:fillRect/>
          </a:stretch>
        </p:blipFill>
        <p:spPr>
          <a:xfrm>
            <a:off x="897823" y="1090258"/>
            <a:ext cx="10174271" cy="4938522"/>
          </a:xfrm>
          <a:prstGeom prst="rect">
            <a:avLst/>
          </a:prstGeom>
        </p:spPr>
      </p:pic>
      <p:sp>
        <p:nvSpPr>
          <p:cNvPr id="4" name="Rectangle 3">
            <a:extLst>
              <a:ext uri="{FF2B5EF4-FFF2-40B4-BE49-F238E27FC236}">
                <a16:creationId xmlns:a16="http://schemas.microsoft.com/office/drawing/2014/main" id="{6B4DBDE9-D040-7D00-2B21-57DCE1F84096}"/>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98002" y="-52789"/>
            <a:ext cx="10651067" cy="984885"/>
          </a:xfrm>
        </p:spPr>
        <p:txBody>
          <a:bodyPr/>
          <a:lstStyle/>
          <a:p>
            <a:r>
              <a:rPr lang="en-US" dirty="0">
                <a:solidFill>
                  <a:schemeClr val="bg1"/>
                </a:solidFill>
              </a:rPr>
              <a:t>Main difference between AE and VAE </a:t>
            </a:r>
          </a:p>
        </p:txBody>
      </p:sp>
    </p:spTree>
    <p:extLst>
      <p:ext uri="{BB962C8B-B14F-4D97-AF65-F5344CB8AC3E}">
        <p14:creationId xmlns:p14="http://schemas.microsoft.com/office/powerpoint/2010/main" val="4086770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C3A1937B-9224-B672-A024-23B6257F598A}"/>
              </a:ext>
            </a:extLst>
          </p:cNvPr>
          <p:cNvSpPr txBox="1"/>
          <p:nvPr/>
        </p:nvSpPr>
        <p:spPr>
          <a:xfrm>
            <a:off x="6311065" y="1237510"/>
            <a:ext cx="5720340" cy="2862322"/>
          </a:xfrm>
          <a:prstGeom prst="rect">
            <a:avLst/>
          </a:prstGeom>
          <a:noFill/>
        </p:spPr>
        <p:txBody>
          <a:bodyPr wrap="square" rtlCol="0">
            <a:spAutoFit/>
          </a:bodyPr>
          <a:lstStyle/>
          <a:p>
            <a:pPr lvl="5"/>
            <a:r>
              <a:rPr lang="en-US" b="1" dirty="0"/>
              <a:t>VAE encoding-decoding process:</a:t>
            </a:r>
          </a:p>
          <a:p>
            <a:pPr lvl="5"/>
            <a:endParaRPr lang="en-US" dirty="0"/>
          </a:p>
          <a:p>
            <a:pPr marL="285750" lvl="5" indent="-285750">
              <a:buFont typeface="Arial" panose="020B0604020202020204" pitchFamily="34" charset="0"/>
              <a:buChar char="•"/>
            </a:pPr>
            <a:r>
              <a:rPr lang="en-US" dirty="0"/>
              <a:t>Encode the input as distributions over the latent space</a:t>
            </a:r>
          </a:p>
          <a:p>
            <a:pPr marL="285750" lvl="5" indent="-285750">
              <a:buFont typeface="Arial" panose="020B0604020202020204" pitchFamily="34" charset="0"/>
              <a:buChar char="•"/>
            </a:pPr>
            <a:endParaRPr lang="en-US" dirty="0"/>
          </a:p>
          <a:p>
            <a:pPr marL="285750" lvl="5" indent="-285750">
              <a:buFont typeface="Arial" panose="020B0604020202020204" pitchFamily="34" charset="0"/>
              <a:buChar char="•"/>
            </a:pPr>
            <a:r>
              <a:rPr lang="en-US" dirty="0"/>
              <a:t>Sample a latent vector from the distributions </a:t>
            </a:r>
          </a:p>
          <a:p>
            <a:pPr marL="285750" lvl="5" indent="-285750">
              <a:buFont typeface="Arial" panose="020B0604020202020204" pitchFamily="34" charset="0"/>
              <a:buChar char="•"/>
            </a:pPr>
            <a:endParaRPr lang="en-US" dirty="0"/>
          </a:p>
          <a:p>
            <a:pPr marL="285750" lvl="5" indent="-285750">
              <a:buFont typeface="Arial" panose="020B0604020202020204" pitchFamily="34" charset="0"/>
              <a:buChar char="•"/>
            </a:pPr>
            <a:r>
              <a:rPr lang="en-US" dirty="0"/>
              <a:t>Decode the latent vector as reconstructed data </a:t>
            </a:r>
          </a:p>
          <a:p>
            <a:pPr marL="285750" lvl="5" indent="-285750">
              <a:buFont typeface="Arial" panose="020B0604020202020204" pitchFamily="34" charset="0"/>
              <a:buChar char="•"/>
            </a:pPr>
            <a:endParaRPr lang="en-US" dirty="0"/>
          </a:p>
          <a:p>
            <a:pPr lvl="5"/>
            <a:endParaRPr lang="en-US" dirty="0"/>
          </a:p>
        </p:txBody>
      </p:sp>
      <p:pic>
        <p:nvPicPr>
          <p:cNvPr id="3" name="Picture 2">
            <a:extLst>
              <a:ext uri="{FF2B5EF4-FFF2-40B4-BE49-F238E27FC236}">
                <a16:creationId xmlns:a16="http://schemas.microsoft.com/office/drawing/2014/main" id="{788B5A3F-AF3C-31E4-9CE0-11FF7B8161D8}"/>
              </a:ext>
            </a:extLst>
          </p:cNvPr>
          <p:cNvPicPr>
            <a:picLocks noChangeAspect="1"/>
          </p:cNvPicPr>
          <p:nvPr/>
        </p:nvPicPr>
        <p:blipFill>
          <a:blip r:embed="rId2"/>
          <a:stretch>
            <a:fillRect/>
          </a:stretch>
        </p:blipFill>
        <p:spPr>
          <a:xfrm>
            <a:off x="326432" y="1544167"/>
            <a:ext cx="6273800" cy="3568700"/>
          </a:xfrm>
          <a:prstGeom prst="rect">
            <a:avLst/>
          </a:prstGeom>
        </p:spPr>
      </p:pic>
      <p:sp>
        <p:nvSpPr>
          <p:cNvPr id="4" name="Rectangle 3">
            <a:extLst>
              <a:ext uri="{FF2B5EF4-FFF2-40B4-BE49-F238E27FC236}">
                <a16:creationId xmlns:a16="http://schemas.microsoft.com/office/drawing/2014/main" id="{529679C1-3EF1-8B79-0E23-66861F354362}"/>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53958" y="-42706"/>
            <a:ext cx="10651067" cy="984885"/>
          </a:xfrm>
        </p:spPr>
        <p:txBody>
          <a:bodyPr/>
          <a:lstStyle/>
          <a:p>
            <a:r>
              <a:rPr lang="en-US" dirty="0">
                <a:solidFill>
                  <a:schemeClr val="bg1"/>
                </a:solidFill>
              </a:rPr>
              <a:t>Variational Auto-Encoder (VAE)</a:t>
            </a:r>
          </a:p>
        </p:txBody>
      </p:sp>
    </p:spTree>
    <p:extLst>
      <p:ext uri="{BB962C8B-B14F-4D97-AF65-F5344CB8AC3E}">
        <p14:creationId xmlns:p14="http://schemas.microsoft.com/office/powerpoint/2010/main" val="3946273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8A27CC-17B5-1EC4-EFFE-16CF1EF17674}"/>
                  </a:ext>
                </a:extLst>
              </p:cNvPr>
              <p:cNvSpPr txBox="1"/>
              <p:nvPr/>
            </p:nvSpPr>
            <p:spPr>
              <a:xfrm>
                <a:off x="6401168" y="3940127"/>
                <a:ext cx="5720340" cy="1226811"/>
              </a:xfrm>
              <a:prstGeom prst="rect">
                <a:avLst/>
              </a:prstGeom>
              <a:noFill/>
            </p:spPr>
            <p:txBody>
              <a:bodyPr wrap="square" rtlCol="0">
                <a:spAutoFit/>
              </a:bodyPr>
              <a:lstStyle/>
              <a:p>
                <a:pPr lvl="5"/>
                <a:r>
                  <a:rPr lang="en-US" b="1" dirty="0"/>
                  <a:t>VAE loss function:</a:t>
                </a:r>
              </a:p>
              <a:p>
                <a:pPr lvl="5"/>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𝐿</m:t>
                      </m:r>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r>
                            <a:rPr lang="en-AU" b="0" i="1" smtClean="0">
                              <a:latin typeface="Cambria Math" panose="02040503050406030204" pitchFamily="18" charset="0"/>
                            </a:rPr>
                            <m:t>||</m:t>
                          </m:r>
                          <m:r>
                            <a:rPr lang="en-AU" b="0" i="1" smtClean="0">
                              <a:solidFill>
                                <a:srgbClr val="00B0F0"/>
                              </a:solidFill>
                              <a:latin typeface="Cambria Math" panose="02040503050406030204" pitchFamily="18" charset="0"/>
                            </a:rPr>
                            <m:t>𝑥</m:t>
                          </m:r>
                          <m:r>
                            <a:rPr lang="en-AU" b="0" i="1" smtClean="0">
                              <a:latin typeface="Cambria Math" panose="02040503050406030204" pitchFamily="18" charset="0"/>
                            </a:rPr>
                            <m:t>−</m:t>
                          </m:r>
                          <m:r>
                            <a:rPr lang="en-AU" b="0" i="1" smtClean="0">
                              <a:solidFill>
                                <a:srgbClr val="EB7E3D"/>
                              </a:solidFill>
                              <a:latin typeface="Cambria Math" panose="02040503050406030204" pitchFamily="18" charset="0"/>
                            </a:rPr>
                            <m:t>𝑑</m:t>
                          </m:r>
                          <m:d>
                            <m:dPr>
                              <m:ctrlPr>
                                <a:rPr lang="en-AU" b="0" i="1" smtClean="0">
                                  <a:solidFill>
                                    <a:srgbClr val="EB7E3D"/>
                                  </a:solidFill>
                                  <a:latin typeface="Cambria Math" panose="02040503050406030204" pitchFamily="18" charset="0"/>
                                </a:rPr>
                              </m:ctrlPr>
                            </m:dPr>
                            <m:e>
                              <m:r>
                                <a:rPr lang="en-AU" b="0" i="1" smtClean="0">
                                  <a:solidFill>
                                    <a:srgbClr val="D7CE60"/>
                                  </a:solidFill>
                                  <a:latin typeface="Cambria Math" panose="02040503050406030204" pitchFamily="18" charset="0"/>
                                </a:rPr>
                                <m:t>𝑧</m:t>
                              </m:r>
                            </m:e>
                          </m:d>
                          <m:r>
                            <a:rPr lang="en-AU" b="0" i="1" smtClean="0">
                              <a:latin typeface="Cambria Math" panose="02040503050406030204" pitchFamily="18" charset="0"/>
                            </a:rPr>
                            <m:t>||</m:t>
                          </m:r>
                        </m:e>
                        <m:sup>
                          <m:r>
                            <a:rPr lang="en-AU" b="0" i="1" smtClean="0">
                              <a:latin typeface="Cambria Math" panose="02040503050406030204" pitchFamily="18" charset="0"/>
                            </a:rPr>
                            <m:t>2</m:t>
                          </m:r>
                        </m:sup>
                      </m:sSup>
                      <m:r>
                        <a:rPr lang="en-AU" b="0" i="0" smtClean="0">
                          <a:latin typeface="Cambria Math" panose="02040503050406030204" pitchFamily="18" charset="0"/>
                        </a:rPr>
                        <m:t>+</m:t>
                      </m:r>
                      <m:r>
                        <m:rPr>
                          <m:sty m:val="p"/>
                        </m:rPr>
                        <a:rPr lang="en-AU" b="0" i="0" smtClean="0">
                          <a:latin typeface="Cambria Math" panose="02040503050406030204" pitchFamily="18" charset="0"/>
                        </a:rPr>
                        <m:t>KL</m:t>
                      </m:r>
                      <m:r>
                        <a:rPr lang="en-AU" b="0" i="0" smtClean="0">
                          <a:latin typeface="Cambria Math" panose="02040503050406030204" pitchFamily="18" charset="0"/>
                        </a:rPr>
                        <m:t>[</m:t>
                      </m:r>
                      <m:r>
                        <m:rPr>
                          <m:sty m:val="p"/>
                        </m:rPr>
                        <a:rPr lang="en-AU" b="0" i="0" smtClean="0">
                          <a:latin typeface="Cambria Math" panose="02040503050406030204" pitchFamily="18" charset="0"/>
                        </a:rPr>
                        <m:t>N</m:t>
                      </m:r>
                      <m:d>
                        <m:dPr>
                          <m:ctrlPr>
                            <a:rPr lang="en-AU" b="0" i="1" smtClean="0">
                              <a:latin typeface="Cambria Math" panose="02040503050406030204" pitchFamily="18" charset="0"/>
                            </a:rPr>
                          </m:ctrlPr>
                        </m:dPr>
                        <m:e>
                          <m:r>
                            <a:rPr lang="en-AU" b="0" i="1" smtClean="0">
                              <a:solidFill>
                                <a:srgbClr val="7030A0"/>
                              </a:solidFill>
                              <a:latin typeface="Cambria Math" panose="02040503050406030204" pitchFamily="18" charset="0"/>
                              <a:ea typeface="Cambria Math" panose="02040503050406030204" pitchFamily="18" charset="0"/>
                            </a:rPr>
                            <m:t>𝜇</m:t>
                          </m:r>
                          <m:r>
                            <a:rPr lang="en-AU" b="0" i="1" baseline="-25000" smtClean="0">
                              <a:solidFill>
                                <a:srgbClr val="7030A0"/>
                              </a:solidFill>
                              <a:latin typeface="Cambria Math" panose="02040503050406030204" pitchFamily="18" charset="0"/>
                              <a:ea typeface="Cambria Math" panose="02040503050406030204" pitchFamily="18" charset="0"/>
                            </a:rPr>
                            <m:t>𝑥</m:t>
                          </m:r>
                          <m:r>
                            <a:rPr lang="en-AU" b="0" i="0" baseline="-25000" smtClean="0">
                              <a:solidFill>
                                <a:srgbClr val="7030A0"/>
                              </a:solidFill>
                              <a:latin typeface="Cambria Math" panose="02040503050406030204" pitchFamily="18" charset="0"/>
                              <a:ea typeface="Cambria Math" panose="02040503050406030204" pitchFamily="18" charset="0"/>
                            </a:rPr>
                            <m:t> </m:t>
                          </m:r>
                          <m:r>
                            <a:rPr lang="en-AU" b="0" i="0" smtClean="0">
                              <a:solidFill>
                                <a:schemeClr val="tx1"/>
                              </a:solidFill>
                              <a:latin typeface="Cambria Math" panose="02040503050406030204" pitchFamily="18" charset="0"/>
                              <a:ea typeface="Cambria Math" panose="02040503050406030204" pitchFamily="18" charset="0"/>
                            </a:rPr>
                            <m:t>,</m:t>
                          </m:r>
                          <m:r>
                            <a:rPr lang="en-AU" b="0" i="1" smtClean="0">
                              <a:solidFill>
                                <a:srgbClr val="E8B8AE"/>
                              </a:solidFill>
                              <a:latin typeface="Cambria Math" panose="02040503050406030204" pitchFamily="18" charset="0"/>
                              <a:ea typeface="Cambria Math" panose="02040503050406030204" pitchFamily="18" charset="0"/>
                            </a:rPr>
                            <m:t>𝜎</m:t>
                          </m:r>
                          <m:r>
                            <a:rPr lang="en-AU" b="0" i="1" baseline="-25000" smtClean="0">
                              <a:solidFill>
                                <a:srgbClr val="E8B8AE"/>
                              </a:solidFill>
                              <a:latin typeface="Cambria Math" panose="02040503050406030204" pitchFamily="18" charset="0"/>
                              <a:ea typeface="Cambria Math" panose="02040503050406030204" pitchFamily="18" charset="0"/>
                            </a:rPr>
                            <m:t>𝑥</m:t>
                          </m:r>
                        </m:e>
                      </m:d>
                      <m:r>
                        <a:rPr lang="en-AU" b="0" i="0" smtClean="0">
                          <a:latin typeface="Cambria Math" panose="02040503050406030204" pitchFamily="18" charset="0"/>
                        </a:rPr>
                        <m:t>,</m:t>
                      </m:r>
                      <m:r>
                        <m:rPr>
                          <m:sty m:val="p"/>
                        </m:rPr>
                        <a:rPr lang="en-AU" b="0" i="0" smtClean="0">
                          <a:latin typeface="Cambria Math" panose="02040503050406030204" pitchFamily="18" charset="0"/>
                        </a:rPr>
                        <m:t>N</m:t>
                      </m:r>
                      <m:r>
                        <a:rPr lang="en-AU" b="0" i="0" smtClean="0">
                          <a:latin typeface="Cambria Math" panose="02040503050406030204" pitchFamily="18" charset="0"/>
                        </a:rPr>
                        <m:t>(0,</m:t>
                      </m:r>
                      <m:r>
                        <m:rPr>
                          <m:sty m:val="p"/>
                        </m:rPr>
                        <a:rPr lang="en-AU" b="0" i="0" smtClean="0">
                          <a:latin typeface="Cambria Math" panose="02040503050406030204" pitchFamily="18" charset="0"/>
                        </a:rPr>
                        <m:t>I</m:t>
                      </m:r>
                      <m:r>
                        <a:rPr lang="en-AU" b="0" i="0" smtClean="0">
                          <a:latin typeface="Cambria Math" panose="02040503050406030204" pitchFamily="18" charset="0"/>
                        </a:rPr>
                        <m:t>)]</m:t>
                      </m:r>
                    </m:oMath>
                  </m:oMathPara>
                </a14:m>
                <a:endParaRPr lang="en-US" dirty="0"/>
              </a:p>
              <a:p>
                <a:pPr lvl="5"/>
                <a:endParaRPr lang="en-US" dirty="0"/>
              </a:p>
              <a:p>
                <a:pPr lvl="5"/>
                <a:endParaRPr lang="en-US" dirty="0"/>
              </a:p>
            </p:txBody>
          </p:sp>
        </mc:Choice>
        <mc:Fallback xmlns="">
          <p:sp>
            <p:nvSpPr>
              <p:cNvPr id="3" name="TextBox 2">
                <a:extLst>
                  <a:ext uri="{FF2B5EF4-FFF2-40B4-BE49-F238E27FC236}">
                    <a16:creationId xmlns:a16="http://schemas.microsoft.com/office/drawing/2014/main" id="{EF8A27CC-17B5-1EC4-EFFE-16CF1EF17674}"/>
                  </a:ext>
                </a:extLst>
              </p:cNvPr>
              <p:cNvSpPr txBox="1">
                <a:spLocks noRot="1" noChangeAspect="1" noMove="1" noResize="1" noEditPoints="1" noAdjustHandles="1" noChangeArrowheads="1" noChangeShapeType="1" noTextEdit="1"/>
              </p:cNvSpPr>
              <p:nvPr/>
            </p:nvSpPr>
            <p:spPr>
              <a:xfrm>
                <a:off x="6401168" y="3940127"/>
                <a:ext cx="5720340" cy="1226811"/>
              </a:xfrm>
              <a:prstGeom prst="rect">
                <a:avLst/>
              </a:prstGeom>
              <a:blipFill>
                <a:blip r:embed="rId11"/>
                <a:stretch>
                  <a:fillRect l="-887" t="-2041"/>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5CBD438A-C70A-DE51-D3BF-07D2079A39DA}"/>
              </a:ext>
            </a:extLst>
          </p:cNvPr>
          <p:cNvSpPr/>
          <p:nvPr/>
        </p:nvSpPr>
        <p:spPr>
          <a:xfrm rot="5400000">
            <a:off x="8170915" y="4178667"/>
            <a:ext cx="251135" cy="1123551"/>
          </a:xfrm>
          <a:prstGeom prst="rightBrace">
            <a:avLst>
              <a:gd name="adj1" fmla="val 49211"/>
              <a:gd name="adj2" fmla="val 509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019F2D8-32D9-6EE8-F917-C1185BF7008D}"/>
              </a:ext>
            </a:extLst>
          </p:cNvPr>
          <p:cNvSpPr txBox="1"/>
          <p:nvPr/>
        </p:nvSpPr>
        <p:spPr>
          <a:xfrm>
            <a:off x="7534895" y="4863296"/>
            <a:ext cx="1523174" cy="276999"/>
          </a:xfrm>
          <a:prstGeom prst="rect">
            <a:avLst/>
          </a:prstGeom>
          <a:noFill/>
        </p:spPr>
        <p:txBody>
          <a:bodyPr wrap="none" rtlCol="0">
            <a:spAutoFit/>
          </a:bodyPr>
          <a:lstStyle/>
          <a:p>
            <a:r>
              <a:rPr lang="en-US" sz="1200" dirty="0"/>
              <a:t>Reconstruction loss</a:t>
            </a:r>
          </a:p>
        </p:txBody>
      </p:sp>
      <p:sp>
        <p:nvSpPr>
          <p:cNvPr id="14" name="Right Brace 13">
            <a:extLst>
              <a:ext uri="{FF2B5EF4-FFF2-40B4-BE49-F238E27FC236}">
                <a16:creationId xmlns:a16="http://schemas.microsoft.com/office/drawing/2014/main" id="{5357F1EA-A70F-B43A-4CD1-39878A46A1A5}"/>
              </a:ext>
            </a:extLst>
          </p:cNvPr>
          <p:cNvSpPr/>
          <p:nvPr/>
        </p:nvSpPr>
        <p:spPr>
          <a:xfrm rot="5400000">
            <a:off x="10114355" y="3757426"/>
            <a:ext cx="226007" cy="1985733"/>
          </a:xfrm>
          <a:prstGeom prst="rightBrace">
            <a:avLst>
              <a:gd name="adj1" fmla="val 49211"/>
              <a:gd name="adj2" fmla="val 509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5B6947B5-3BB9-0141-204C-29DAB37FF6F1}"/>
              </a:ext>
            </a:extLst>
          </p:cNvPr>
          <p:cNvSpPr txBox="1"/>
          <p:nvPr/>
        </p:nvSpPr>
        <p:spPr>
          <a:xfrm>
            <a:off x="9435018" y="4876617"/>
            <a:ext cx="1513556" cy="276999"/>
          </a:xfrm>
          <a:prstGeom prst="rect">
            <a:avLst/>
          </a:prstGeom>
          <a:noFill/>
        </p:spPr>
        <p:txBody>
          <a:bodyPr wrap="none" rtlCol="0">
            <a:spAutoFit/>
          </a:bodyPr>
          <a:lstStyle/>
          <a:p>
            <a:r>
              <a:rPr lang="en-US" sz="1200" dirty="0"/>
              <a:t>Regularization term</a:t>
            </a:r>
          </a:p>
        </p:txBody>
      </p:sp>
      <p:sp>
        <p:nvSpPr>
          <p:cNvPr id="18" name="TextBox 17">
            <a:extLst>
              <a:ext uri="{FF2B5EF4-FFF2-40B4-BE49-F238E27FC236}">
                <a16:creationId xmlns:a16="http://schemas.microsoft.com/office/drawing/2014/main" id="{8DCB2FA4-5AAB-AD14-E1CD-80AB0E85404D}"/>
              </a:ext>
            </a:extLst>
          </p:cNvPr>
          <p:cNvSpPr txBox="1"/>
          <p:nvPr/>
        </p:nvSpPr>
        <p:spPr>
          <a:xfrm>
            <a:off x="6331162" y="1310542"/>
            <a:ext cx="5720340" cy="2862322"/>
          </a:xfrm>
          <a:prstGeom prst="rect">
            <a:avLst/>
          </a:prstGeom>
          <a:noFill/>
        </p:spPr>
        <p:txBody>
          <a:bodyPr wrap="square" rtlCol="0">
            <a:spAutoFit/>
          </a:bodyPr>
          <a:lstStyle/>
          <a:p>
            <a:pPr lvl="5"/>
            <a:r>
              <a:rPr lang="en-US" b="1" dirty="0"/>
              <a:t>VAE encoding-decoding process:</a:t>
            </a:r>
          </a:p>
          <a:p>
            <a:pPr lvl="5"/>
            <a:endParaRPr lang="en-US" dirty="0"/>
          </a:p>
          <a:p>
            <a:pPr marL="285750" lvl="5" indent="-285750">
              <a:buFont typeface="Arial" panose="020B0604020202020204" pitchFamily="34" charset="0"/>
              <a:buChar char="•"/>
            </a:pPr>
            <a:r>
              <a:rPr lang="en-US" dirty="0"/>
              <a:t>Encode the input as distributions over the latent space</a:t>
            </a:r>
          </a:p>
          <a:p>
            <a:pPr marL="285750" lvl="5" indent="-285750">
              <a:buFont typeface="Arial" panose="020B0604020202020204" pitchFamily="34" charset="0"/>
              <a:buChar char="•"/>
            </a:pPr>
            <a:endParaRPr lang="en-US" dirty="0"/>
          </a:p>
          <a:p>
            <a:pPr marL="285750" lvl="5" indent="-285750">
              <a:buFont typeface="Arial" panose="020B0604020202020204" pitchFamily="34" charset="0"/>
              <a:buChar char="•"/>
            </a:pPr>
            <a:r>
              <a:rPr lang="en-US" dirty="0"/>
              <a:t>Sample a latent vector from the distributions </a:t>
            </a:r>
          </a:p>
          <a:p>
            <a:pPr marL="285750" lvl="5" indent="-285750">
              <a:buFont typeface="Arial" panose="020B0604020202020204" pitchFamily="34" charset="0"/>
              <a:buChar char="•"/>
            </a:pPr>
            <a:endParaRPr lang="en-US" dirty="0"/>
          </a:p>
          <a:p>
            <a:pPr marL="285750" lvl="5" indent="-285750">
              <a:buFont typeface="Arial" panose="020B0604020202020204" pitchFamily="34" charset="0"/>
              <a:buChar char="•"/>
            </a:pPr>
            <a:r>
              <a:rPr lang="en-US" dirty="0"/>
              <a:t>Decode the latent vector as reconstructed data </a:t>
            </a:r>
          </a:p>
          <a:p>
            <a:pPr marL="285750" lvl="5" indent="-285750">
              <a:buFont typeface="Arial" panose="020B0604020202020204" pitchFamily="34" charset="0"/>
              <a:buChar char="•"/>
            </a:pPr>
            <a:endParaRPr lang="en-US" dirty="0"/>
          </a:p>
          <a:p>
            <a:pPr lvl="5"/>
            <a:endParaRPr lang="en-US" dirty="0"/>
          </a:p>
        </p:txBody>
      </p:sp>
      <p:pic>
        <p:nvPicPr>
          <p:cNvPr id="19" name="Picture 18">
            <a:extLst>
              <a:ext uri="{FF2B5EF4-FFF2-40B4-BE49-F238E27FC236}">
                <a16:creationId xmlns:a16="http://schemas.microsoft.com/office/drawing/2014/main" id="{2980C937-6E07-AE67-DD2A-BFC779B40CFA}"/>
              </a:ext>
            </a:extLst>
          </p:cNvPr>
          <p:cNvPicPr>
            <a:picLocks noChangeAspect="1"/>
          </p:cNvPicPr>
          <p:nvPr/>
        </p:nvPicPr>
        <p:blipFill>
          <a:blip r:embed="rId12"/>
          <a:stretch>
            <a:fillRect/>
          </a:stretch>
        </p:blipFill>
        <p:spPr>
          <a:xfrm>
            <a:off x="287973" y="1571595"/>
            <a:ext cx="6273800" cy="3568700"/>
          </a:xfrm>
          <a:prstGeom prst="rect">
            <a:avLst/>
          </a:prstGeom>
        </p:spPr>
      </p:pic>
      <p:sp>
        <p:nvSpPr>
          <p:cNvPr id="6" name="Rectangle 5">
            <a:extLst>
              <a:ext uri="{FF2B5EF4-FFF2-40B4-BE49-F238E27FC236}">
                <a16:creationId xmlns:a16="http://schemas.microsoft.com/office/drawing/2014/main" id="{0ECF5D09-0432-316A-E0F1-CFE10C463CC6}"/>
              </a:ext>
            </a:extLst>
          </p:cNvPr>
          <p:cNvSpPr/>
          <p:nvPr/>
        </p:nvSpPr>
        <p:spPr>
          <a:xfrm>
            <a:off x="-15723" y="-7451"/>
            <a:ext cx="12201144" cy="491709"/>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F8AEB18-53BB-BBCD-07A2-1320CDAA021B}"/>
              </a:ext>
            </a:extLst>
          </p:cNvPr>
          <p:cNvSpPr txBox="1">
            <a:spLocks/>
          </p:cNvSpPr>
          <p:nvPr/>
        </p:nvSpPr>
        <p:spPr>
          <a:xfrm>
            <a:off x="153958" y="-42706"/>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Variational Auto-Encoder (VAE)</a:t>
            </a:r>
            <a:endParaRPr lang="en-US" dirty="0">
              <a:solidFill>
                <a:schemeClr val="bg1"/>
              </a:solidFill>
            </a:endParaRPr>
          </a:p>
        </p:txBody>
      </p:sp>
    </p:spTree>
    <p:extLst>
      <p:ext uri="{BB962C8B-B14F-4D97-AF65-F5344CB8AC3E}">
        <p14:creationId xmlns:p14="http://schemas.microsoft.com/office/powerpoint/2010/main" val="17648997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7AFDC5-7749-B007-FCB5-40B331DD4CD6}"/>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0651067" cy="984885"/>
          </a:xfrm>
        </p:spPr>
        <p:txBody>
          <a:bodyPr/>
          <a:lstStyle/>
          <a:p>
            <a:r>
              <a:rPr lang="en-US" dirty="0">
                <a:solidFill>
                  <a:schemeClr val="bg1"/>
                </a:solidFill>
              </a:rPr>
              <a:t>Session 4: Introduction to Matilda </a:t>
            </a:r>
          </a:p>
        </p:txBody>
      </p:sp>
      <p:sp>
        <p:nvSpPr>
          <p:cNvPr id="7" name="Title 1">
            <a:extLst>
              <a:ext uri="{FF2B5EF4-FFF2-40B4-BE49-F238E27FC236}">
                <a16:creationId xmlns:a16="http://schemas.microsoft.com/office/drawing/2014/main" id="{C67F5274-DC8A-4232-E364-8E305BDF50FE}"/>
              </a:ext>
            </a:extLst>
          </p:cNvPr>
          <p:cNvSpPr txBox="1">
            <a:spLocks/>
          </p:cNvSpPr>
          <p:nvPr/>
        </p:nvSpPr>
        <p:spPr>
          <a:xfrm>
            <a:off x="2704043" y="1487418"/>
            <a:ext cx="7687732" cy="4035743"/>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dirty="0">
                <a:solidFill>
                  <a:schemeClr val="tx1"/>
                </a:solidFill>
              </a:rPr>
              <a:t>Brief introduction of Deep learning in general and in bioinformatics</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Deep learning basics</a:t>
            </a:r>
          </a:p>
          <a:p>
            <a:pPr marL="514350" indent="-514350">
              <a:buAutoNum type="arabicPeriod"/>
            </a:pPr>
            <a:endParaRPr lang="en-US" dirty="0">
              <a:solidFill>
                <a:schemeClr val="tx1"/>
              </a:solidFill>
            </a:endParaRPr>
          </a:p>
          <a:p>
            <a:pPr marL="514350" indent="-514350">
              <a:buAutoNum type="arabicPeriod"/>
            </a:pPr>
            <a:r>
              <a:rPr lang="en-US" dirty="0">
                <a:solidFill>
                  <a:schemeClr val="tx1"/>
                </a:solidFill>
              </a:rPr>
              <a:t>Variational Auto-Encoder (VAE)</a:t>
            </a:r>
          </a:p>
          <a:p>
            <a:pPr marL="514350" indent="-514350">
              <a:buAutoNum type="arabicPeriod"/>
            </a:pPr>
            <a:endParaRPr lang="en-US" dirty="0">
              <a:solidFill>
                <a:schemeClr val="tx1"/>
              </a:solidFill>
            </a:endParaRPr>
          </a:p>
          <a:p>
            <a:pPr marL="514350" indent="-514350">
              <a:buAutoNum type="arabicPeriod"/>
            </a:pPr>
            <a:r>
              <a:rPr lang="en-US" b="1" dirty="0">
                <a:solidFill>
                  <a:schemeClr val="accent6">
                    <a:lumMod val="60000"/>
                    <a:lumOff val="40000"/>
                  </a:schemeClr>
                </a:solidFill>
              </a:rPr>
              <a:t>Introduction to Matilda</a:t>
            </a:r>
          </a:p>
        </p:txBody>
      </p:sp>
      <p:sp>
        <p:nvSpPr>
          <p:cNvPr id="2" name="TextBox 1">
            <a:extLst>
              <a:ext uri="{FF2B5EF4-FFF2-40B4-BE49-F238E27FC236}">
                <a16:creationId xmlns:a16="http://schemas.microsoft.com/office/drawing/2014/main" id="{38DAA712-2B9D-222A-A6CE-C265966FA38E}"/>
              </a:ext>
            </a:extLst>
          </p:cNvPr>
          <p:cNvSpPr txBox="1"/>
          <p:nvPr/>
        </p:nvSpPr>
        <p:spPr>
          <a:xfrm>
            <a:off x="1970618" y="4815275"/>
            <a:ext cx="7334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2962293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979FFB-EE29-7BD7-B176-1DE5A6FD1EB0}"/>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a:extLst>
              <a:ext uri="{FF2B5EF4-FFF2-40B4-BE49-F238E27FC236}">
                <a16:creationId xmlns:a16="http://schemas.microsoft.com/office/drawing/2014/main" id="{DB2B6A27-C123-30C3-65AA-80C589B651A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428" y="1086937"/>
            <a:ext cx="5388572" cy="5218899"/>
          </a:xfrm>
          <a:prstGeom prst="rect">
            <a:avLst/>
          </a:prstGeom>
        </p:spPr>
      </p:pic>
      <p:sp>
        <p:nvSpPr>
          <p:cNvPr id="5" name="TextBox 4">
            <a:extLst>
              <a:ext uri="{FF2B5EF4-FFF2-40B4-BE49-F238E27FC236}">
                <a16:creationId xmlns:a16="http://schemas.microsoft.com/office/drawing/2014/main" id="{D99AF8D1-9A3D-E597-2365-5089216DC78D}"/>
              </a:ext>
            </a:extLst>
          </p:cNvPr>
          <p:cNvSpPr txBox="1"/>
          <p:nvPr/>
        </p:nvSpPr>
        <p:spPr>
          <a:xfrm>
            <a:off x="6498360" y="2767630"/>
            <a:ext cx="4710111" cy="2308324"/>
          </a:xfrm>
          <a:prstGeom prst="rect">
            <a:avLst/>
          </a:prstGeom>
          <a:noFill/>
        </p:spPr>
        <p:txBody>
          <a:bodyPr wrap="square" rtlCol="0">
            <a:spAutoFit/>
          </a:bodyPr>
          <a:lstStyle/>
          <a:p>
            <a:pPr algn="just"/>
            <a:r>
              <a:rPr lang="en-US" altLang="zh-CN" sz="2000" kern="1200" dirty="0">
                <a:solidFill>
                  <a:schemeClr val="tx1"/>
                </a:solidFill>
              </a:rPr>
              <a:t>The</a:t>
            </a:r>
            <a:r>
              <a:rPr lang="zh-CN" altLang="en-US" sz="2000" kern="1200" dirty="0">
                <a:solidFill>
                  <a:schemeClr val="tx1"/>
                </a:solidFill>
              </a:rPr>
              <a:t> </a:t>
            </a:r>
            <a:r>
              <a:rPr lang="en-US" altLang="zh-CN" sz="2000" kern="1200" dirty="0">
                <a:solidFill>
                  <a:schemeClr val="tx1"/>
                </a:solidFill>
              </a:rPr>
              <a:t>recent</a:t>
            </a:r>
            <a:r>
              <a:rPr lang="zh-CN" altLang="en-US" sz="2000" kern="1200" dirty="0">
                <a:solidFill>
                  <a:schemeClr val="tx1"/>
                </a:solidFill>
              </a:rPr>
              <a:t> </a:t>
            </a:r>
            <a:r>
              <a:rPr lang="en-US" altLang="zh-CN" sz="2000" kern="1200" dirty="0">
                <a:solidFill>
                  <a:schemeClr val="tx1"/>
                </a:solidFill>
              </a:rPr>
              <a:t>advancements</a:t>
            </a:r>
            <a:r>
              <a:rPr lang="zh-CN" altLang="en-US" sz="2000" kern="1200" dirty="0">
                <a:solidFill>
                  <a:schemeClr val="tx1"/>
                </a:solidFill>
              </a:rPr>
              <a:t> </a:t>
            </a:r>
            <a:r>
              <a:rPr lang="en-US" altLang="zh-CN" sz="2000" kern="1200" dirty="0">
                <a:solidFill>
                  <a:schemeClr val="tx1"/>
                </a:solidFill>
              </a:rPr>
              <a:t>in</a:t>
            </a:r>
            <a:r>
              <a:rPr lang="en-AU" sz="2000" kern="1200" dirty="0">
                <a:solidFill>
                  <a:schemeClr val="tx1"/>
                </a:solidFill>
              </a:rPr>
              <a:t> Single-cell multimodal omics</a:t>
            </a:r>
            <a:r>
              <a:rPr lang="zh-CN" altLang="en-US" sz="2000" kern="1200" dirty="0">
                <a:solidFill>
                  <a:schemeClr val="tx1"/>
                </a:solidFill>
              </a:rPr>
              <a:t> </a:t>
            </a:r>
            <a:r>
              <a:rPr lang="en-AU" sz="2000" kern="1200" dirty="0">
                <a:solidFill>
                  <a:schemeClr val="tx1"/>
                </a:solidFill>
              </a:rPr>
              <a:t>technologies enable multiple molecular programs to be simultaneously profiled at a global scale in individual cells. </a:t>
            </a:r>
          </a:p>
          <a:p>
            <a:pPr algn="ctr"/>
            <a:endParaRPr lang="en-AU" sz="2000" dirty="0"/>
          </a:p>
          <a:p>
            <a:pPr algn="ctr"/>
            <a:endParaRPr lang="en-US" sz="2400" dirty="0"/>
          </a:p>
        </p:txBody>
      </p:sp>
      <p:sp>
        <p:nvSpPr>
          <p:cNvPr id="6" name="TextBox 5">
            <a:extLst>
              <a:ext uri="{FF2B5EF4-FFF2-40B4-BE49-F238E27FC236}">
                <a16:creationId xmlns:a16="http://schemas.microsoft.com/office/drawing/2014/main" id="{CB482B4F-970C-B5F1-7C1E-64714CF936E4}"/>
              </a:ext>
            </a:extLst>
          </p:cNvPr>
          <p:cNvSpPr txBox="1"/>
          <p:nvPr/>
        </p:nvSpPr>
        <p:spPr>
          <a:xfrm>
            <a:off x="4003169" y="932769"/>
            <a:ext cx="100584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TEA-seq</a:t>
            </a:r>
            <a:endParaRPr lang="en-US" sz="16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01739" y="-52116"/>
            <a:ext cx="10651067" cy="984885"/>
          </a:xfrm>
        </p:spPr>
        <p:txBody>
          <a:bodyPr/>
          <a:lstStyle/>
          <a:p>
            <a:r>
              <a:rPr lang="en-US" dirty="0">
                <a:solidFill>
                  <a:schemeClr val="bg1"/>
                </a:solidFill>
              </a:rPr>
              <a:t>Recent advancement in single-cell multimodal omics</a:t>
            </a:r>
          </a:p>
        </p:txBody>
      </p:sp>
    </p:spTree>
    <p:extLst>
      <p:ext uri="{BB962C8B-B14F-4D97-AF65-F5344CB8AC3E}">
        <p14:creationId xmlns:p14="http://schemas.microsoft.com/office/powerpoint/2010/main" val="180786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ED64DBB-FF11-ACC4-0879-54E8951D576F}"/>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a:extLst>
              <a:ext uri="{FF2B5EF4-FFF2-40B4-BE49-F238E27FC236}">
                <a16:creationId xmlns:a16="http://schemas.microsoft.com/office/drawing/2014/main" id="{DB2B6A27-C123-30C3-65AA-80C589B651A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428" y="1086937"/>
            <a:ext cx="5388572" cy="5218899"/>
          </a:xfrm>
          <a:prstGeom prst="rect">
            <a:avLst/>
          </a:prstGeom>
        </p:spPr>
      </p:pic>
      <p:sp>
        <p:nvSpPr>
          <p:cNvPr id="5" name="TextBox 4">
            <a:extLst>
              <a:ext uri="{FF2B5EF4-FFF2-40B4-BE49-F238E27FC236}">
                <a16:creationId xmlns:a16="http://schemas.microsoft.com/office/drawing/2014/main" id="{D99AF8D1-9A3D-E597-2365-5089216DC78D}"/>
              </a:ext>
            </a:extLst>
          </p:cNvPr>
          <p:cNvSpPr txBox="1"/>
          <p:nvPr/>
        </p:nvSpPr>
        <p:spPr>
          <a:xfrm>
            <a:off x="6341856" y="2004060"/>
            <a:ext cx="5242560" cy="2677656"/>
          </a:xfrm>
          <a:prstGeom prst="rect">
            <a:avLst/>
          </a:prstGeom>
          <a:noFill/>
        </p:spPr>
        <p:txBody>
          <a:bodyPr wrap="square" rtlCol="0">
            <a:spAutoFit/>
          </a:bodyPr>
          <a:lstStyle/>
          <a:p>
            <a:pPr algn="just"/>
            <a:r>
              <a:rPr lang="en-US" altLang="zh-CN" sz="2400" b="1" dirty="0">
                <a:solidFill>
                  <a:srgbClr val="C00000"/>
                </a:solidFill>
              </a:rPr>
              <a:t>Challenge: </a:t>
            </a:r>
          </a:p>
          <a:p>
            <a:pPr algn="just"/>
            <a:endParaRPr lang="en-US" altLang="zh-CN" sz="2000" b="1" dirty="0">
              <a:solidFill>
                <a:srgbClr val="C00000"/>
              </a:solidFill>
            </a:endParaRPr>
          </a:p>
          <a:p>
            <a:pPr algn="just"/>
            <a:r>
              <a:rPr lang="en-AU" sz="2000" dirty="0"/>
              <a:t>The lack of computational methods that can</a:t>
            </a:r>
            <a:r>
              <a:rPr lang="zh-CN" altLang="en-US" sz="2000" dirty="0"/>
              <a:t> </a:t>
            </a:r>
            <a:r>
              <a:rPr lang="en-AU" sz="2000" dirty="0"/>
              <a:t>integrate across data modalities is a key issue in single-cell multimodal omics data analysis and greatly</a:t>
            </a:r>
            <a:r>
              <a:rPr lang="zh-CN" altLang="en-US" sz="2000" dirty="0"/>
              <a:t> </a:t>
            </a:r>
            <a:r>
              <a:rPr lang="en-AU" sz="2000" dirty="0"/>
              <a:t>hinder biological discovery from such data</a:t>
            </a:r>
          </a:p>
          <a:p>
            <a:pPr algn="just"/>
            <a:endParaRPr lang="en-US" sz="2400" dirty="0"/>
          </a:p>
        </p:txBody>
      </p:sp>
      <p:sp>
        <p:nvSpPr>
          <p:cNvPr id="6" name="TextBox 5">
            <a:extLst>
              <a:ext uri="{FF2B5EF4-FFF2-40B4-BE49-F238E27FC236}">
                <a16:creationId xmlns:a16="http://schemas.microsoft.com/office/drawing/2014/main" id="{CB482B4F-970C-B5F1-7C1E-64714CF936E4}"/>
              </a:ext>
            </a:extLst>
          </p:cNvPr>
          <p:cNvSpPr txBox="1"/>
          <p:nvPr/>
        </p:nvSpPr>
        <p:spPr>
          <a:xfrm>
            <a:off x="4003169" y="932769"/>
            <a:ext cx="1005840"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TEA-seq</a:t>
            </a:r>
            <a:endParaRPr lang="en-US" sz="16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09D47F29-CED3-ED37-E825-7D3C82439B9C}"/>
              </a:ext>
            </a:extLst>
          </p:cNvPr>
          <p:cNvSpPr>
            <a:spLocks noGrp="1"/>
          </p:cNvSpPr>
          <p:nvPr>
            <p:ph type="title"/>
          </p:nvPr>
        </p:nvSpPr>
        <p:spPr>
          <a:xfrm>
            <a:off x="112890" y="-52116"/>
            <a:ext cx="10651067" cy="984885"/>
          </a:xfrm>
        </p:spPr>
        <p:txBody>
          <a:bodyPr/>
          <a:lstStyle/>
          <a:p>
            <a:r>
              <a:rPr lang="en-US" dirty="0">
                <a:solidFill>
                  <a:schemeClr val="bg1"/>
                </a:solidFill>
              </a:rPr>
              <a:t>Challenges on integrative analysis of </a:t>
            </a:r>
            <a:r>
              <a:rPr lang="en-US" dirty="0" err="1">
                <a:solidFill>
                  <a:schemeClr val="bg1"/>
                </a:solidFill>
              </a:rPr>
              <a:t>mlutiomic</a:t>
            </a:r>
            <a:r>
              <a:rPr lang="en-US" dirty="0">
                <a:solidFill>
                  <a:schemeClr val="bg1"/>
                </a:solidFill>
              </a:rPr>
              <a:t> data</a:t>
            </a:r>
          </a:p>
        </p:txBody>
      </p:sp>
    </p:spTree>
    <p:extLst>
      <p:ext uri="{BB962C8B-B14F-4D97-AF65-F5344CB8AC3E}">
        <p14:creationId xmlns:p14="http://schemas.microsoft.com/office/powerpoint/2010/main" val="157544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01A8BD2-00E7-13A9-EB60-AB190CD8A460}"/>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utoShape 2">
            <a:extLst>
              <a:ext uri="{FF2B5EF4-FFF2-40B4-BE49-F238E27FC236}">
                <a16:creationId xmlns:a16="http://schemas.microsoft.com/office/drawing/2014/main" id="{5C60B9B9-A959-BA8E-E3FD-E4E277E26244}"/>
              </a:ext>
            </a:extLst>
          </p:cNvPr>
          <p:cNvSpPr>
            <a:spLocks noChangeAspect="1" noChangeArrowheads="1"/>
          </p:cNvSpPr>
          <p:nvPr/>
        </p:nvSpPr>
        <p:spPr bwMode="auto">
          <a:xfrm>
            <a:off x="5389632" y="3519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AB0D6D57-AE96-65EF-072B-EAE79A903CEF}"/>
              </a:ext>
            </a:extLst>
          </p:cNvPr>
          <p:cNvSpPr>
            <a:spLocks noChangeAspect="1" noChangeArrowheads="1"/>
          </p:cNvSpPr>
          <p:nvPr/>
        </p:nvSpPr>
        <p:spPr bwMode="auto">
          <a:xfrm>
            <a:off x="5542032" y="3671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8740692-C56A-0D74-9BD2-23AF3FC347A8}"/>
              </a:ext>
            </a:extLst>
          </p:cNvPr>
          <p:cNvSpPr txBox="1"/>
          <p:nvPr/>
        </p:nvSpPr>
        <p:spPr>
          <a:xfrm>
            <a:off x="9289143" y="3569813"/>
            <a:ext cx="3038838"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TEA-seq</a:t>
            </a:r>
            <a:endParaRPr lang="en-US" sz="2800" b="1" dirty="0">
              <a:latin typeface="Arial" panose="020B0604020202020204" pitchFamily="34" charset="0"/>
              <a:cs typeface="Arial" panose="020B0604020202020204" pitchFamily="34" charset="0"/>
            </a:endParaRPr>
          </a:p>
        </p:txBody>
      </p:sp>
      <p:pic>
        <p:nvPicPr>
          <p:cNvPr id="8" name="Picture 7" descr="Diagram&#10;&#10;Description automatically generated">
            <a:extLst>
              <a:ext uri="{FF2B5EF4-FFF2-40B4-BE49-F238E27FC236}">
                <a16:creationId xmlns:a16="http://schemas.microsoft.com/office/drawing/2014/main" id="{304941CD-EA5A-874D-6DDD-F2008F5E467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9605" t="53792" r="32548" b="9089"/>
          <a:stretch/>
        </p:blipFill>
        <p:spPr>
          <a:xfrm>
            <a:off x="5988759" y="863544"/>
            <a:ext cx="2642440" cy="1820172"/>
          </a:xfrm>
          <a:prstGeom prst="rect">
            <a:avLst/>
          </a:prstGeom>
        </p:spPr>
      </p:pic>
      <p:grpSp>
        <p:nvGrpSpPr>
          <p:cNvPr id="9" name="Group 8">
            <a:extLst>
              <a:ext uri="{FF2B5EF4-FFF2-40B4-BE49-F238E27FC236}">
                <a16:creationId xmlns:a16="http://schemas.microsoft.com/office/drawing/2014/main" id="{BF23A9B6-9AB6-E17D-9568-7A94E8961A34}"/>
              </a:ext>
            </a:extLst>
          </p:cNvPr>
          <p:cNvGrpSpPr/>
          <p:nvPr/>
        </p:nvGrpSpPr>
        <p:grpSpPr>
          <a:xfrm>
            <a:off x="5863321" y="2758545"/>
            <a:ext cx="3236743" cy="2319600"/>
            <a:chOff x="6417289" y="2258812"/>
            <a:chExt cx="3236743" cy="2319600"/>
          </a:xfrm>
        </p:grpSpPr>
        <p:sp>
          <p:nvSpPr>
            <p:cNvPr id="10" name="Rectangle 9">
              <a:extLst>
                <a:ext uri="{FF2B5EF4-FFF2-40B4-BE49-F238E27FC236}">
                  <a16:creationId xmlns:a16="http://schemas.microsoft.com/office/drawing/2014/main" id="{48D9AE5C-83F3-47EE-DD1C-82021B549B9F}"/>
                </a:ext>
              </a:extLst>
            </p:cNvPr>
            <p:cNvSpPr/>
            <p:nvPr/>
          </p:nvSpPr>
          <p:spPr>
            <a:xfrm>
              <a:off x="9133969" y="3346479"/>
              <a:ext cx="520063" cy="1231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D43EF36-8C7D-7E7F-C8B1-49DAFBD4A55D}"/>
                </a:ext>
              </a:extLst>
            </p:cNvPr>
            <p:cNvGrpSpPr/>
            <p:nvPr/>
          </p:nvGrpSpPr>
          <p:grpSpPr>
            <a:xfrm>
              <a:off x="6544887" y="2281231"/>
              <a:ext cx="3000007" cy="1820172"/>
              <a:chOff x="6429377" y="2628183"/>
              <a:chExt cx="3000007" cy="1820172"/>
            </a:xfrm>
          </p:grpSpPr>
          <p:pic>
            <p:nvPicPr>
              <p:cNvPr id="21" name="Picture 20" descr="Diagram&#10;&#10;Description automatically generated">
                <a:extLst>
                  <a:ext uri="{FF2B5EF4-FFF2-40B4-BE49-F238E27FC236}">
                    <a16:creationId xmlns:a16="http://schemas.microsoft.com/office/drawing/2014/main" id="{7E5379D2-32D1-35C5-E8BF-470F7DC50C7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9605" t="53792" r="32548" b="9089"/>
              <a:stretch/>
            </p:blipFill>
            <p:spPr>
              <a:xfrm>
                <a:off x="6429377" y="2628183"/>
                <a:ext cx="2642440" cy="1820172"/>
              </a:xfrm>
              <a:prstGeom prst="rect">
                <a:avLst/>
              </a:prstGeom>
            </p:spPr>
          </p:pic>
          <p:sp>
            <p:nvSpPr>
              <p:cNvPr id="22" name="Rectangle 21">
                <a:extLst>
                  <a:ext uri="{FF2B5EF4-FFF2-40B4-BE49-F238E27FC236}">
                    <a16:creationId xmlns:a16="http://schemas.microsoft.com/office/drawing/2014/main" id="{D0CDB051-2865-DC55-F051-D306452E7546}"/>
                  </a:ext>
                </a:extLst>
              </p:cNvPr>
              <p:cNvSpPr/>
              <p:nvPr/>
            </p:nvSpPr>
            <p:spPr>
              <a:xfrm>
                <a:off x="6441569" y="3216422"/>
                <a:ext cx="520063" cy="1231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057C45B-1A78-9AD1-0CB8-83009B7F407A}"/>
                  </a:ext>
                </a:extLst>
              </p:cNvPr>
              <p:cNvSpPr/>
              <p:nvPr/>
            </p:nvSpPr>
            <p:spPr>
              <a:xfrm>
                <a:off x="8909321" y="3168569"/>
                <a:ext cx="520063" cy="1231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5230163-A8DE-FFDA-E3F3-175426800316}"/>
                  </a:ext>
                </a:extLst>
              </p:cNvPr>
              <p:cNvSpPr/>
              <p:nvPr/>
            </p:nvSpPr>
            <p:spPr>
              <a:xfrm>
                <a:off x="6876289" y="2751328"/>
                <a:ext cx="2076704" cy="557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07A909A7-0F94-4503-AB27-811BD020D8CF}"/>
                </a:ext>
              </a:extLst>
            </p:cNvPr>
            <p:cNvSpPr txBox="1"/>
            <p:nvPr/>
          </p:nvSpPr>
          <p:spPr>
            <a:xfrm rot="5400000">
              <a:off x="8750821" y="3439998"/>
              <a:ext cx="723890" cy="276999"/>
            </a:xfrm>
            <a:prstGeom prst="rect">
              <a:avLst/>
            </a:prstGeom>
            <a:noFill/>
          </p:spPr>
          <p:txBody>
            <a:bodyPr wrap="square" rtlCol="0">
              <a:spAutoFit/>
            </a:bodyPr>
            <a:lstStyle/>
            <a:p>
              <a:r>
                <a:rPr lang="en-US" altLang="zh-CN" sz="1200" b="1" dirty="0">
                  <a:solidFill>
                    <a:schemeClr val="accent5">
                      <a:lumMod val="75000"/>
                    </a:schemeClr>
                  </a:solidFill>
                </a:rPr>
                <a:t>ADT</a:t>
              </a:r>
              <a:endParaRPr lang="en-US" sz="1200" b="1" dirty="0">
                <a:solidFill>
                  <a:schemeClr val="accent5">
                    <a:lumMod val="75000"/>
                  </a:schemeClr>
                </a:solidFill>
              </a:endParaRPr>
            </a:p>
          </p:txBody>
        </p:sp>
        <p:sp>
          <p:nvSpPr>
            <p:cNvPr id="13" name="TextBox 12">
              <a:extLst>
                <a:ext uri="{FF2B5EF4-FFF2-40B4-BE49-F238E27FC236}">
                  <a16:creationId xmlns:a16="http://schemas.microsoft.com/office/drawing/2014/main" id="{997BF3A1-B227-8702-44D8-E6260F0D72DB}"/>
                </a:ext>
              </a:extLst>
            </p:cNvPr>
            <p:cNvSpPr txBox="1"/>
            <p:nvPr/>
          </p:nvSpPr>
          <p:spPr>
            <a:xfrm>
              <a:off x="6431426" y="2903691"/>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1</a:t>
              </a:r>
              <a:endParaRPr lang="en-US" sz="11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77C6BDA-F55C-32B1-122B-E010E7989009}"/>
                </a:ext>
              </a:extLst>
            </p:cNvPr>
            <p:cNvSpPr txBox="1"/>
            <p:nvPr/>
          </p:nvSpPr>
          <p:spPr>
            <a:xfrm>
              <a:off x="6417289" y="3811196"/>
              <a:ext cx="796758"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m</a:t>
              </a:r>
              <a:endParaRPr lang="en-US" sz="11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FFCBDF4-00B7-B781-7B01-C0471DC75E1A}"/>
                </a:ext>
              </a:extLst>
            </p:cNvPr>
            <p:cNvSpPr txBox="1"/>
            <p:nvPr/>
          </p:nvSpPr>
          <p:spPr>
            <a:xfrm>
              <a:off x="6434199" y="3105969"/>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2</a:t>
              </a:r>
              <a:endParaRPr lang="en-US" sz="11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8915706A-1AC3-2AAA-0BB4-E80ABBBD3BB5}"/>
                </a:ext>
              </a:extLst>
            </p:cNvPr>
            <p:cNvSpPr txBox="1"/>
            <p:nvPr/>
          </p:nvSpPr>
          <p:spPr>
            <a:xfrm rot="5400000">
              <a:off x="6533540" y="3537227"/>
              <a:ext cx="557883" cy="261610"/>
            </a:xfrm>
            <a:prstGeom prst="rect">
              <a:avLst/>
            </a:prstGeom>
            <a:noFill/>
          </p:spPr>
          <p:txBody>
            <a:bodyPr wrap="square" rtlCol="0">
              <a:spAutoFit/>
            </a:bodyPr>
            <a:lstStyle/>
            <a:p>
              <a:r>
                <a:rPr lang="en-US" altLang="zh-CN" sz="1100" b="1" dirty="0">
                  <a:latin typeface="Times New Roman" panose="02020603050405020304" pitchFamily="18" charset="0"/>
                  <a:cs typeface="Times New Roman" panose="02020603050405020304" pitchFamily="18" charset="0"/>
                </a:rPr>
                <a:t>……</a:t>
              </a:r>
              <a:endParaRPr lang="en-US" sz="11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7150FEE-8853-46FE-D057-4FBFE8C9FFFA}"/>
                </a:ext>
              </a:extLst>
            </p:cNvPr>
            <p:cNvSpPr txBox="1"/>
            <p:nvPr/>
          </p:nvSpPr>
          <p:spPr>
            <a:xfrm rot="18118874">
              <a:off x="6891548" y="2539608"/>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cell</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1</a:t>
              </a:r>
              <a:endParaRPr lang="en-US" sz="11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7FBBAE5-2F5F-66C4-49FF-322A79EA260E}"/>
                </a:ext>
              </a:extLst>
            </p:cNvPr>
            <p:cNvSpPr txBox="1"/>
            <p:nvPr/>
          </p:nvSpPr>
          <p:spPr>
            <a:xfrm rot="18118874">
              <a:off x="7043948" y="2542381"/>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cell</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2</a:t>
              </a:r>
              <a:endParaRPr lang="en-US" sz="11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532D4EE-D1D7-80A6-0B9B-BE9A52E37A1E}"/>
                </a:ext>
              </a:extLst>
            </p:cNvPr>
            <p:cNvSpPr txBox="1"/>
            <p:nvPr/>
          </p:nvSpPr>
          <p:spPr>
            <a:xfrm>
              <a:off x="7635700" y="2652969"/>
              <a:ext cx="796759" cy="261610"/>
            </a:xfrm>
            <a:prstGeom prst="rect">
              <a:avLst/>
            </a:prstGeom>
            <a:noFill/>
          </p:spPr>
          <p:txBody>
            <a:bodyPr wrap="square" rtlCol="0">
              <a:spAutoFit/>
            </a:bodyPr>
            <a:lstStyle/>
            <a:p>
              <a:r>
                <a:rPr lang="en-US" altLang="zh-CN" sz="1100" b="1" dirty="0">
                  <a:latin typeface="Times New Roman" panose="02020603050405020304" pitchFamily="18" charset="0"/>
                  <a:cs typeface="Times New Roman" panose="02020603050405020304" pitchFamily="18" charset="0"/>
                </a:rPr>
                <a:t>……</a:t>
              </a:r>
              <a:endParaRPr lang="en-US" sz="11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6F15C7B-8B90-BEBA-3134-611E29A6B70E}"/>
                </a:ext>
              </a:extLst>
            </p:cNvPr>
            <p:cNvSpPr txBox="1"/>
            <p:nvPr/>
          </p:nvSpPr>
          <p:spPr>
            <a:xfrm rot="18118874">
              <a:off x="8601169" y="2526387"/>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cell</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n</a:t>
              </a:r>
              <a:endParaRPr lang="en-US" sz="1100" dirty="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BE1D6340-C2C1-6DD8-E7E9-93036FDC400F}"/>
              </a:ext>
            </a:extLst>
          </p:cNvPr>
          <p:cNvGrpSpPr/>
          <p:nvPr/>
        </p:nvGrpSpPr>
        <p:grpSpPr>
          <a:xfrm>
            <a:off x="5877458" y="4616375"/>
            <a:ext cx="3236743" cy="2319600"/>
            <a:chOff x="6417289" y="2258812"/>
            <a:chExt cx="3236743" cy="2319600"/>
          </a:xfrm>
        </p:grpSpPr>
        <p:sp>
          <p:nvSpPr>
            <p:cNvPr id="26" name="Rectangle 25">
              <a:extLst>
                <a:ext uri="{FF2B5EF4-FFF2-40B4-BE49-F238E27FC236}">
                  <a16:creationId xmlns:a16="http://schemas.microsoft.com/office/drawing/2014/main" id="{AED71D8D-EB96-7C70-5622-59D2845D3A03}"/>
                </a:ext>
              </a:extLst>
            </p:cNvPr>
            <p:cNvSpPr/>
            <p:nvPr/>
          </p:nvSpPr>
          <p:spPr>
            <a:xfrm>
              <a:off x="9133969" y="3346479"/>
              <a:ext cx="520063" cy="1231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3948F17-BF84-9384-5343-0CAC975A041B}"/>
                </a:ext>
              </a:extLst>
            </p:cNvPr>
            <p:cNvGrpSpPr/>
            <p:nvPr/>
          </p:nvGrpSpPr>
          <p:grpSpPr>
            <a:xfrm>
              <a:off x="6544887" y="2281231"/>
              <a:ext cx="3000007" cy="1820172"/>
              <a:chOff x="6429377" y="2628183"/>
              <a:chExt cx="3000007" cy="1820172"/>
            </a:xfrm>
          </p:grpSpPr>
          <p:pic>
            <p:nvPicPr>
              <p:cNvPr id="37" name="Picture 36" descr="Diagram&#10;&#10;Description automatically generated">
                <a:extLst>
                  <a:ext uri="{FF2B5EF4-FFF2-40B4-BE49-F238E27FC236}">
                    <a16:creationId xmlns:a16="http://schemas.microsoft.com/office/drawing/2014/main" id="{D0672961-0021-9BDB-30BE-74D3CE9E862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9605" t="53792" r="32548" b="9089"/>
              <a:stretch/>
            </p:blipFill>
            <p:spPr>
              <a:xfrm>
                <a:off x="6429377" y="2628183"/>
                <a:ext cx="2642440" cy="1820172"/>
              </a:xfrm>
              <a:prstGeom prst="rect">
                <a:avLst/>
              </a:prstGeom>
            </p:spPr>
          </p:pic>
          <p:sp>
            <p:nvSpPr>
              <p:cNvPr id="38" name="Rectangle 37">
                <a:extLst>
                  <a:ext uri="{FF2B5EF4-FFF2-40B4-BE49-F238E27FC236}">
                    <a16:creationId xmlns:a16="http://schemas.microsoft.com/office/drawing/2014/main" id="{01A662E2-FE37-4028-FAFF-9DF05390C459}"/>
                  </a:ext>
                </a:extLst>
              </p:cNvPr>
              <p:cNvSpPr/>
              <p:nvPr/>
            </p:nvSpPr>
            <p:spPr>
              <a:xfrm>
                <a:off x="6441569" y="3216422"/>
                <a:ext cx="520063" cy="1231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3E4969B-01B4-A717-CE6C-4A6AEF65533A}"/>
                  </a:ext>
                </a:extLst>
              </p:cNvPr>
              <p:cNvSpPr/>
              <p:nvPr/>
            </p:nvSpPr>
            <p:spPr>
              <a:xfrm>
                <a:off x="8909321" y="3168569"/>
                <a:ext cx="520063" cy="1231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2B99161-FA16-8FB3-776A-32CE75459BAB}"/>
                  </a:ext>
                </a:extLst>
              </p:cNvPr>
              <p:cNvSpPr/>
              <p:nvPr/>
            </p:nvSpPr>
            <p:spPr>
              <a:xfrm>
                <a:off x="6876289" y="2751328"/>
                <a:ext cx="2076704" cy="557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6BC60FB3-2797-AABC-ABAD-0047AA24BF0F}"/>
                </a:ext>
              </a:extLst>
            </p:cNvPr>
            <p:cNvSpPr txBox="1"/>
            <p:nvPr/>
          </p:nvSpPr>
          <p:spPr>
            <a:xfrm rot="5400000">
              <a:off x="8750821" y="3439998"/>
              <a:ext cx="723890" cy="276999"/>
            </a:xfrm>
            <a:prstGeom prst="rect">
              <a:avLst/>
            </a:prstGeom>
            <a:noFill/>
          </p:spPr>
          <p:txBody>
            <a:bodyPr wrap="square" rtlCol="0">
              <a:spAutoFit/>
            </a:bodyPr>
            <a:lstStyle/>
            <a:p>
              <a:r>
                <a:rPr lang="en-US" altLang="zh-CN" sz="1200" b="1" dirty="0">
                  <a:solidFill>
                    <a:schemeClr val="accent5">
                      <a:lumMod val="75000"/>
                    </a:schemeClr>
                  </a:solidFill>
                </a:rPr>
                <a:t>ATAC</a:t>
              </a:r>
              <a:endParaRPr lang="en-US" sz="1200" b="1" dirty="0">
                <a:solidFill>
                  <a:schemeClr val="accent5">
                    <a:lumMod val="75000"/>
                  </a:schemeClr>
                </a:solidFill>
              </a:endParaRPr>
            </a:p>
          </p:txBody>
        </p:sp>
        <p:sp>
          <p:nvSpPr>
            <p:cNvPr id="29" name="TextBox 28">
              <a:extLst>
                <a:ext uri="{FF2B5EF4-FFF2-40B4-BE49-F238E27FC236}">
                  <a16:creationId xmlns:a16="http://schemas.microsoft.com/office/drawing/2014/main" id="{C5154B28-AA4C-9CF8-065B-021888528620}"/>
                </a:ext>
              </a:extLst>
            </p:cNvPr>
            <p:cNvSpPr txBox="1"/>
            <p:nvPr/>
          </p:nvSpPr>
          <p:spPr>
            <a:xfrm>
              <a:off x="6431426" y="2903691"/>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1</a:t>
              </a:r>
              <a:endParaRPr lang="en-US" sz="11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81E33C36-0AE8-DD75-5A23-C5CCD886A41E}"/>
                </a:ext>
              </a:extLst>
            </p:cNvPr>
            <p:cNvSpPr txBox="1"/>
            <p:nvPr/>
          </p:nvSpPr>
          <p:spPr>
            <a:xfrm>
              <a:off x="6417289" y="3811196"/>
              <a:ext cx="796758"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n</a:t>
              </a:r>
              <a:endParaRPr lang="en-US" sz="11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B390598-3FCA-CB23-82F2-427CD5E1A22C}"/>
                </a:ext>
              </a:extLst>
            </p:cNvPr>
            <p:cNvSpPr txBox="1"/>
            <p:nvPr/>
          </p:nvSpPr>
          <p:spPr>
            <a:xfrm>
              <a:off x="6434199" y="3105969"/>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feature</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2</a:t>
              </a:r>
              <a:endParaRPr lang="en-US" sz="11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64979ECF-E059-655C-E0E5-EFEF60143448}"/>
                </a:ext>
              </a:extLst>
            </p:cNvPr>
            <p:cNvSpPr txBox="1"/>
            <p:nvPr/>
          </p:nvSpPr>
          <p:spPr>
            <a:xfrm rot="5400000">
              <a:off x="6533540" y="3537227"/>
              <a:ext cx="557883" cy="261610"/>
            </a:xfrm>
            <a:prstGeom prst="rect">
              <a:avLst/>
            </a:prstGeom>
            <a:noFill/>
          </p:spPr>
          <p:txBody>
            <a:bodyPr wrap="square" rtlCol="0">
              <a:spAutoFit/>
            </a:bodyPr>
            <a:lstStyle/>
            <a:p>
              <a:r>
                <a:rPr lang="en-US" altLang="zh-CN" sz="1100" b="1" dirty="0">
                  <a:latin typeface="Times New Roman" panose="02020603050405020304" pitchFamily="18" charset="0"/>
                  <a:cs typeface="Times New Roman" panose="02020603050405020304" pitchFamily="18" charset="0"/>
                </a:rPr>
                <a:t>……</a:t>
              </a:r>
              <a:endParaRPr lang="en-US" sz="1100" b="1"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6405CD1F-6FDD-C56D-66FE-88FBFC852652}"/>
                </a:ext>
              </a:extLst>
            </p:cNvPr>
            <p:cNvSpPr txBox="1"/>
            <p:nvPr/>
          </p:nvSpPr>
          <p:spPr>
            <a:xfrm rot="18118874">
              <a:off x="6891548" y="2539608"/>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cell</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1</a:t>
              </a:r>
              <a:endParaRPr lang="en-US" sz="110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3C321E8-D8CF-BE32-A91B-E9E69895D822}"/>
                </a:ext>
              </a:extLst>
            </p:cNvPr>
            <p:cNvSpPr txBox="1"/>
            <p:nvPr/>
          </p:nvSpPr>
          <p:spPr>
            <a:xfrm rot="18118874">
              <a:off x="7043948" y="2542381"/>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cell</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2</a:t>
              </a:r>
              <a:endParaRPr lang="en-US" sz="11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2C741EDB-314D-0F86-79B1-E179BCE7CE97}"/>
                </a:ext>
              </a:extLst>
            </p:cNvPr>
            <p:cNvSpPr txBox="1"/>
            <p:nvPr/>
          </p:nvSpPr>
          <p:spPr>
            <a:xfrm>
              <a:off x="7635700" y="2652969"/>
              <a:ext cx="796759" cy="261610"/>
            </a:xfrm>
            <a:prstGeom prst="rect">
              <a:avLst/>
            </a:prstGeom>
            <a:noFill/>
          </p:spPr>
          <p:txBody>
            <a:bodyPr wrap="square" rtlCol="0">
              <a:spAutoFit/>
            </a:bodyPr>
            <a:lstStyle/>
            <a:p>
              <a:r>
                <a:rPr lang="en-US" altLang="zh-CN" sz="1100" b="1" dirty="0">
                  <a:latin typeface="Times New Roman" panose="02020603050405020304" pitchFamily="18" charset="0"/>
                  <a:cs typeface="Times New Roman" panose="02020603050405020304" pitchFamily="18" charset="0"/>
                </a:rPr>
                <a:t>……</a:t>
              </a:r>
              <a:endParaRPr lang="en-US" sz="1100" b="1"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2F4878D6-96C7-1992-D9EA-20B1858F26B8}"/>
                </a:ext>
              </a:extLst>
            </p:cNvPr>
            <p:cNvSpPr txBox="1"/>
            <p:nvPr/>
          </p:nvSpPr>
          <p:spPr>
            <a:xfrm rot="18118874">
              <a:off x="8601169" y="2526387"/>
              <a:ext cx="796759" cy="261610"/>
            </a:xfrm>
            <a:prstGeom prst="rect">
              <a:avLst/>
            </a:prstGeom>
            <a:noFill/>
          </p:spPr>
          <p:txBody>
            <a:bodyPr wrap="square" rtlCol="0">
              <a:spAutoFit/>
            </a:bodyPr>
            <a:lstStyle/>
            <a:p>
              <a:r>
                <a:rPr lang="en-US" altLang="zh-CN" sz="1100" dirty="0">
                  <a:latin typeface="Times New Roman" panose="02020603050405020304" pitchFamily="18" charset="0"/>
                  <a:cs typeface="Times New Roman" panose="02020603050405020304" pitchFamily="18" charset="0"/>
                </a:rPr>
                <a:t>cell</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n</a:t>
              </a:r>
              <a:endParaRPr lang="en-US" sz="1100" dirty="0">
                <a:latin typeface="Times New Roman" panose="02020603050405020304" pitchFamily="18" charset="0"/>
                <a:cs typeface="Times New Roman" panose="02020603050405020304" pitchFamily="18" charset="0"/>
              </a:endParaRPr>
            </a:p>
          </p:txBody>
        </p:sp>
      </p:grpSp>
      <p:sp>
        <p:nvSpPr>
          <p:cNvPr id="42" name="Title 1">
            <a:extLst>
              <a:ext uri="{FF2B5EF4-FFF2-40B4-BE49-F238E27FC236}">
                <a16:creationId xmlns:a16="http://schemas.microsoft.com/office/drawing/2014/main" id="{B2FB67F8-D769-4A68-2707-BF8FEDEE262F}"/>
              </a:ext>
            </a:extLst>
          </p:cNvPr>
          <p:cNvSpPr>
            <a:spLocks noGrp="1"/>
          </p:cNvSpPr>
          <p:nvPr>
            <p:ph type="title"/>
          </p:nvPr>
        </p:nvSpPr>
        <p:spPr>
          <a:xfrm>
            <a:off x="157495" y="-40872"/>
            <a:ext cx="10651067" cy="984885"/>
          </a:xfrm>
        </p:spPr>
        <p:txBody>
          <a:bodyPr/>
          <a:lstStyle/>
          <a:p>
            <a:r>
              <a:rPr lang="en-US" dirty="0">
                <a:solidFill>
                  <a:schemeClr val="bg1"/>
                </a:solidFill>
              </a:rPr>
              <a:t>Multiomic Count Matrix Data Format </a:t>
            </a:r>
          </a:p>
        </p:txBody>
      </p:sp>
      <p:sp>
        <p:nvSpPr>
          <p:cNvPr id="3" name="Right Brace 2">
            <a:extLst>
              <a:ext uri="{FF2B5EF4-FFF2-40B4-BE49-F238E27FC236}">
                <a16:creationId xmlns:a16="http://schemas.microsoft.com/office/drawing/2014/main" id="{1F473CFF-B900-ED0B-C232-87A91DD6425B}"/>
              </a:ext>
            </a:extLst>
          </p:cNvPr>
          <p:cNvSpPr/>
          <p:nvPr/>
        </p:nvSpPr>
        <p:spPr>
          <a:xfrm>
            <a:off x="9105553" y="1451694"/>
            <a:ext cx="191380" cy="4852843"/>
          </a:xfrm>
          <a:prstGeom prst="rightBrace">
            <a:avLst>
              <a:gd name="adj1" fmla="val 118351"/>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Right Brace 40">
            <a:extLst>
              <a:ext uri="{FF2B5EF4-FFF2-40B4-BE49-F238E27FC236}">
                <a16:creationId xmlns:a16="http://schemas.microsoft.com/office/drawing/2014/main" id="{74960C3F-02A0-877B-6B0F-3113E2269CF9}"/>
              </a:ext>
            </a:extLst>
          </p:cNvPr>
          <p:cNvSpPr/>
          <p:nvPr/>
        </p:nvSpPr>
        <p:spPr>
          <a:xfrm rot="10800000">
            <a:off x="5459357" y="1451694"/>
            <a:ext cx="191380" cy="3054132"/>
          </a:xfrm>
          <a:prstGeom prst="rightBrace">
            <a:avLst>
              <a:gd name="adj1" fmla="val 118351"/>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893498E2-7F0E-898C-EAAE-8D5CDCFD3CD6}"/>
              </a:ext>
            </a:extLst>
          </p:cNvPr>
          <p:cNvSpPr txBox="1"/>
          <p:nvPr/>
        </p:nvSpPr>
        <p:spPr>
          <a:xfrm>
            <a:off x="3702879" y="2695549"/>
            <a:ext cx="3038838"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CITE-seq</a:t>
            </a:r>
            <a:endParaRPr lang="en-US" sz="2800" b="1"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74793006-4732-8F38-09DD-1EBE6CC45DA9}"/>
              </a:ext>
            </a:extLst>
          </p:cNvPr>
          <p:cNvSpPr/>
          <p:nvPr/>
        </p:nvSpPr>
        <p:spPr>
          <a:xfrm>
            <a:off x="5936480" y="1022361"/>
            <a:ext cx="2936809" cy="1862102"/>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20143EB9-6B14-2491-1477-0D479C72F80D}"/>
              </a:ext>
            </a:extLst>
          </p:cNvPr>
          <p:cNvSpPr/>
          <p:nvPr/>
        </p:nvSpPr>
        <p:spPr>
          <a:xfrm>
            <a:off x="5877458" y="4858889"/>
            <a:ext cx="2936809" cy="1862102"/>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48" name="Elbow Connector 47">
            <a:extLst>
              <a:ext uri="{FF2B5EF4-FFF2-40B4-BE49-F238E27FC236}">
                <a16:creationId xmlns:a16="http://schemas.microsoft.com/office/drawing/2014/main" id="{036843F0-F06A-1B93-7CD2-4EC25541ED4A}"/>
              </a:ext>
            </a:extLst>
          </p:cNvPr>
          <p:cNvCxnSpPr>
            <a:cxnSpLocks/>
            <a:stCxn id="45" idx="1"/>
            <a:endCxn id="50" idx="3"/>
          </p:cNvCxnSpPr>
          <p:nvPr/>
        </p:nvCxnSpPr>
        <p:spPr>
          <a:xfrm rot="10800000" flipV="1">
            <a:off x="3031958" y="1953411"/>
            <a:ext cx="2904523" cy="2493295"/>
          </a:xfrm>
          <a:prstGeom prst="bentConnector3">
            <a:avLst>
              <a:gd name="adj1" fmla="val 81689"/>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A2720E9-E4A4-DE65-816B-25D8A502B9EF}"/>
              </a:ext>
            </a:extLst>
          </p:cNvPr>
          <p:cNvSpPr txBox="1"/>
          <p:nvPr/>
        </p:nvSpPr>
        <p:spPr>
          <a:xfrm>
            <a:off x="854502" y="4185097"/>
            <a:ext cx="2177455" cy="523220"/>
          </a:xfrm>
          <a:prstGeom prst="rect">
            <a:avLst/>
          </a:prstGeom>
          <a:noFill/>
        </p:spPr>
        <p:txBody>
          <a:bodyPr wrap="square" rtlCol="0">
            <a:spAutoFit/>
          </a:bodyPr>
          <a:lstStyle/>
          <a:p>
            <a:r>
              <a:rPr lang="en-US" altLang="zh-CN" sz="2800" b="1" dirty="0">
                <a:solidFill>
                  <a:schemeClr val="accent4"/>
                </a:solidFill>
                <a:latin typeface="Arial" panose="020B0604020202020204" pitchFamily="34" charset="0"/>
                <a:cs typeface="Arial" panose="020B0604020202020204" pitchFamily="34" charset="0"/>
              </a:rPr>
              <a:t>SHARE-seq</a:t>
            </a:r>
            <a:endParaRPr lang="en-US" sz="2800" b="1" dirty="0">
              <a:solidFill>
                <a:schemeClr val="accent4"/>
              </a:solidFill>
              <a:latin typeface="Arial" panose="020B0604020202020204" pitchFamily="34" charset="0"/>
              <a:cs typeface="Arial" panose="020B0604020202020204" pitchFamily="34" charset="0"/>
            </a:endParaRPr>
          </a:p>
        </p:txBody>
      </p:sp>
      <p:cxnSp>
        <p:nvCxnSpPr>
          <p:cNvPr id="58" name="Elbow Connector 57">
            <a:extLst>
              <a:ext uri="{FF2B5EF4-FFF2-40B4-BE49-F238E27FC236}">
                <a16:creationId xmlns:a16="http://schemas.microsoft.com/office/drawing/2014/main" id="{FDAFB88A-F396-503D-9FE7-1CA712F28CCA}"/>
              </a:ext>
            </a:extLst>
          </p:cNvPr>
          <p:cNvCxnSpPr>
            <a:cxnSpLocks/>
            <a:stCxn id="46" idx="1"/>
            <a:endCxn id="50" idx="3"/>
          </p:cNvCxnSpPr>
          <p:nvPr/>
        </p:nvCxnSpPr>
        <p:spPr>
          <a:xfrm rot="10800000">
            <a:off x="3031958" y="4446708"/>
            <a:ext cx="2845501" cy="1343233"/>
          </a:xfrm>
          <a:prstGeom prst="bentConnector3">
            <a:avLst>
              <a:gd name="adj1" fmla="val 81078"/>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6203EFF-BF28-3913-1261-EAEEA19D7C51}"/>
              </a:ext>
            </a:extLst>
          </p:cNvPr>
          <p:cNvSpPr txBox="1"/>
          <p:nvPr/>
        </p:nvSpPr>
        <p:spPr>
          <a:xfrm>
            <a:off x="624315" y="4620782"/>
            <a:ext cx="2833725" cy="261610"/>
          </a:xfrm>
          <a:prstGeom prst="rect">
            <a:avLst/>
          </a:prstGeom>
          <a:noFill/>
        </p:spPr>
        <p:txBody>
          <a:bodyPr wrap="square" rtlCol="0">
            <a:spAutoFit/>
          </a:bodyPr>
          <a:lstStyle/>
          <a:p>
            <a:r>
              <a:rPr lang="en-US" altLang="zh-CN" sz="1100" b="1" dirty="0">
                <a:solidFill>
                  <a:schemeClr val="accent4"/>
                </a:solidFill>
                <a:latin typeface="Arial" panose="020B0604020202020204" pitchFamily="34" charset="0"/>
                <a:cs typeface="Arial" panose="020B0604020202020204" pitchFamily="34" charset="0"/>
              </a:rPr>
              <a:t>(Or 10x </a:t>
            </a:r>
            <a:r>
              <a:rPr lang="en-US" altLang="zh-CN" sz="1100" b="1" dirty="0" err="1">
                <a:solidFill>
                  <a:schemeClr val="accent4"/>
                </a:solidFill>
                <a:latin typeface="Arial" panose="020B0604020202020204" pitchFamily="34" charset="0"/>
                <a:cs typeface="Arial" panose="020B0604020202020204" pitchFamily="34" charset="0"/>
              </a:rPr>
              <a:t>multiome</a:t>
            </a:r>
            <a:r>
              <a:rPr lang="en-US" altLang="zh-CN" sz="1100" b="1" dirty="0">
                <a:solidFill>
                  <a:schemeClr val="accent4"/>
                </a:solidFill>
                <a:latin typeface="Arial" panose="020B0604020202020204" pitchFamily="34" charset="0"/>
                <a:cs typeface="Arial" panose="020B0604020202020204" pitchFamily="34" charset="0"/>
              </a:rPr>
              <a:t> in our tutorial code)</a:t>
            </a:r>
            <a:endParaRPr lang="en-US" sz="1100" b="1" dirty="0">
              <a:solidFill>
                <a:schemeClr val="accent4"/>
              </a:solidFill>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83BEB629-DAD5-EAA4-BA0D-C5B1BE816D00}"/>
              </a:ext>
            </a:extLst>
          </p:cNvPr>
          <p:cNvSpPr txBox="1"/>
          <p:nvPr/>
        </p:nvSpPr>
        <p:spPr>
          <a:xfrm>
            <a:off x="5853056" y="6470137"/>
            <a:ext cx="2833725" cy="261610"/>
          </a:xfrm>
          <a:prstGeom prst="rect">
            <a:avLst/>
          </a:prstGeom>
          <a:noFill/>
        </p:spPr>
        <p:txBody>
          <a:bodyPr wrap="square" rtlCol="0">
            <a:spAutoFit/>
          </a:bodyPr>
          <a:lstStyle/>
          <a:p>
            <a:r>
              <a:rPr lang="en-US" altLang="zh-CN" sz="1100" b="1" dirty="0">
                <a:solidFill>
                  <a:schemeClr val="accent4"/>
                </a:solidFill>
                <a:latin typeface="Arial" panose="020B0604020202020204" pitchFamily="34" charset="0"/>
                <a:cs typeface="Arial" panose="020B0604020202020204" pitchFamily="34" charset="0"/>
              </a:rPr>
              <a:t>(Gene Activity Score)</a:t>
            </a:r>
            <a:endParaRPr lang="en-US" sz="1100" b="1"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6483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A1A9A4-2025-0130-E86B-9DB551215902}"/>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C652AE8-A51B-72F6-70AB-5D5547D6257D}"/>
              </a:ext>
            </a:extLst>
          </p:cNvPr>
          <p:cNvSpPr txBox="1"/>
          <p:nvPr/>
        </p:nvSpPr>
        <p:spPr>
          <a:xfrm>
            <a:off x="1957687" y="1332237"/>
            <a:ext cx="8276625" cy="369332"/>
          </a:xfrm>
          <a:prstGeom prst="rect">
            <a:avLst/>
          </a:prstGeom>
          <a:noFill/>
        </p:spPr>
        <p:txBody>
          <a:bodyPr wrap="none" rtlCol="0">
            <a:spAutoFit/>
          </a:bodyPr>
          <a:lstStyle/>
          <a:p>
            <a:r>
              <a:rPr lang="en-US" dirty="0"/>
              <a:t>Matilda is proposed to address the challenge of multimodal omics data analysis</a:t>
            </a:r>
          </a:p>
        </p:txBody>
      </p:sp>
      <p:sp>
        <p:nvSpPr>
          <p:cNvPr id="5" name="TextBox 4">
            <a:extLst>
              <a:ext uri="{FF2B5EF4-FFF2-40B4-BE49-F238E27FC236}">
                <a16:creationId xmlns:a16="http://schemas.microsoft.com/office/drawing/2014/main" id="{604C400D-B073-C001-03F8-4E73D3247A74}"/>
              </a:ext>
            </a:extLst>
          </p:cNvPr>
          <p:cNvSpPr txBox="1"/>
          <p:nvPr/>
        </p:nvSpPr>
        <p:spPr>
          <a:xfrm>
            <a:off x="1957687" y="2173036"/>
            <a:ext cx="8392944" cy="646331"/>
          </a:xfrm>
          <a:prstGeom prst="rect">
            <a:avLst/>
          </a:prstGeom>
          <a:noFill/>
        </p:spPr>
        <p:txBody>
          <a:bodyPr wrap="square" rtlCol="0">
            <a:spAutoFit/>
          </a:bodyPr>
          <a:lstStyle/>
          <a:p>
            <a:r>
              <a:rPr lang="en-US" dirty="0"/>
              <a:t>A key observation in Matilda is that </a:t>
            </a:r>
            <a:r>
              <a:rPr lang="en-US" dirty="0">
                <a:solidFill>
                  <a:srgbClr val="C00000"/>
                </a:solidFill>
              </a:rPr>
              <a:t>many common tasks </a:t>
            </a:r>
            <a:r>
              <a:rPr lang="en-US" dirty="0"/>
              <a:t>in single-cell multimodal omics data analysis are closely related</a:t>
            </a:r>
          </a:p>
        </p:txBody>
      </p:sp>
      <p:sp>
        <p:nvSpPr>
          <p:cNvPr id="6" name="Down Arrow 5">
            <a:extLst>
              <a:ext uri="{FF2B5EF4-FFF2-40B4-BE49-F238E27FC236}">
                <a16:creationId xmlns:a16="http://schemas.microsoft.com/office/drawing/2014/main" id="{53CE14F9-B0CA-8D65-475F-7FED72F7EF83}"/>
              </a:ext>
            </a:extLst>
          </p:cNvPr>
          <p:cNvSpPr/>
          <p:nvPr/>
        </p:nvSpPr>
        <p:spPr>
          <a:xfrm>
            <a:off x="5755090" y="3233418"/>
            <a:ext cx="642595" cy="805216"/>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380BD41-B77E-51CC-19A3-812E513DC165}"/>
              </a:ext>
            </a:extLst>
          </p:cNvPr>
          <p:cNvSpPr txBox="1"/>
          <p:nvPr/>
        </p:nvSpPr>
        <p:spPr>
          <a:xfrm>
            <a:off x="1957687" y="4550162"/>
            <a:ext cx="8166701" cy="923330"/>
          </a:xfrm>
          <a:prstGeom prst="rect">
            <a:avLst/>
          </a:prstGeom>
          <a:noFill/>
        </p:spPr>
        <p:txBody>
          <a:bodyPr wrap="square" rtlCol="0">
            <a:spAutoFit/>
          </a:bodyPr>
          <a:lstStyle/>
          <a:p>
            <a:r>
              <a:rPr lang="en-US" dirty="0"/>
              <a:t>By exploiting the interrelationship among tasks, Matilda learns to perform </a:t>
            </a:r>
            <a:r>
              <a:rPr lang="en-US" dirty="0">
                <a:solidFill>
                  <a:srgbClr val="C00000"/>
                </a:solidFill>
              </a:rPr>
              <a:t>data simulation</a:t>
            </a:r>
            <a:r>
              <a:rPr lang="en-US" dirty="0"/>
              <a:t>, </a:t>
            </a:r>
            <a:r>
              <a:rPr lang="en-US" dirty="0">
                <a:solidFill>
                  <a:srgbClr val="C00000"/>
                </a:solidFill>
              </a:rPr>
              <a:t>cell type classification</a:t>
            </a:r>
            <a:r>
              <a:rPr lang="en-US" dirty="0"/>
              <a:t>, </a:t>
            </a:r>
            <a:r>
              <a:rPr lang="en-US" dirty="0">
                <a:solidFill>
                  <a:srgbClr val="C00000"/>
                </a:solidFill>
              </a:rPr>
              <a:t>dimension reduction</a:t>
            </a:r>
            <a:r>
              <a:rPr lang="en-US" dirty="0"/>
              <a:t>, and </a:t>
            </a:r>
            <a:r>
              <a:rPr lang="en-US" dirty="0">
                <a:solidFill>
                  <a:srgbClr val="C00000"/>
                </a:solidFill>
              </a:rPr>
              <a:t>feature selection </a:t>
            </a:r>
            <a:r>
              <a:rPr lang="en-US" dirty="0"/>
              <a:t>in a single unified framework, i.e.,</a:t>
            </a:r>
            <a:r>
              <a:rPr lang="en-US" i="1" dirty="0"/>
              <a:t> </a:t>
            </a:r>
            <a:r>
              <a:rPr lang="en-US" b="1" dirty="0">
                <a:solidFill>
                  <a:srgbClr val="FF0000"/>
                </a:solidFill>
              </a:rPr>
              <a:t>multi-task learning </a:t>
            </a:r>
          </a:p>
        </p:txBody>
      </p:sp>
      <p:sp>
        <p:nvSpPr>
          <p:cNvPr id="2" name="Title 1">
            <a:extLst>
              <a:ext uri="{FF2B5EF4-FFF2-40B4-BE49-F238E27FC236}">
                <a16:creationId xmlns:a16="http://schemas.microsoft.com/office/drawing/2014/main" id="{717935DB-7905-89F5-5874-AD5B63628502}"/>
              </a:ext>
            </a:extLst>
          </p:cNvPr>
          <p:cNvSpPr>
            <a:spLocks noGrp="1"/>
          </p:cNvSpPr>
          <p:nvPr>
            <p:ph type="title"/>
          </p:nvPr>
        </p:nvSpPr>
        <p:spPr>
          <a:xfrm>
            <a:off x="190948" y="-25603"/>
            <a:ext cx="10651067" cy="984885"/>
          </a:xfrm>
        </p:spPr>
        <p:txBody>
          <a:bodyPr/>
          <a:lstStyle/>
          <a:p>
            <a:r>
              <a:rPr lang="en-US" dirty="0">
                <a:solidFill>
                  <a:schemeClr val="bg1"/>
                </a:solidFill>
              </a:rPr>
              <a:t>Motivations and Goals of Matilda</a:t>
            </a:r>
          </a:p>
        </p:txBody>
      </p:sp>
    </p:spTree>
    <p:extLst>
      <p:ext uri="{BB962C8B-B14F-4D97-AF65-F5344CB8AC3E}">
        <p14:creationId xmlns:p14="http://schemas.microsoft.com/office/powerpoint/2010/main" val="254575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fer to caption">
            <a:extLst>
              <a:ext uri="{FF2B5EF4-FFF2-40B4-BE49-F238E27FC236}">
                <a16:creationId xmlns:a16="http://schemas.microsoft.com/office/drawing/2014/main" id="{F5D9B1D5-49E9-021A-3172-4AC2E8960D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21"/>
          <a:stretch/>
        </p:blipFill>
        <p:spPr bwMode="auto">
          <a:xfrm>
            <a:off x="2390811" y="935852"/>
            <a:ext cx="7988100" cy="531438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8">
            <a:extLst>
              <a:ext uri="{FF2B5EF4-FFF2-40B4-BE49-F238E27FC236}">
                <a16:creationId xmlns:a16="http://schemas.microsoft.com/office/drawing/2014/main" id="{EF7BD1CF-F100-6E4D-27CA-7CCFD224A63C}"/>
              </a:ext>
            </a:extLst>
          </p:cNvPr>
          <p:cNvSpPr txBox="1"/>
          <p:nvPr/>
        </p:nvSpPr>
        <p:spPr>
          <a:xfrm>
            <a:off x="7792853" y="6134818"/>
            <a:ext cx="2505814" cy="230832"/>
          </a:xfrm>
          <a:prstGeom prst="rect">
            <a:avLst/>
          </a:prstGeom>
          <a:noFill/>
        </p:spPr>
        <p:txBody>
          <a:bodyPr wrap="none" rtlCol="0">
            <a:spAutoFit/>
          </a:bodyPr>
          <a:lstStyle/>
          <a:p>
            <a:r>
              <a:rPr lang="en-US" altLang="zh-CN" sz="900" dirty="0"/>
              <a:t>(Wagle and Long et al. (2024) Bioinformatics)</a:t>
            </a:r>
            <a:endParaRPr lang="zh-CN" altLang="en-US" sz="900" dirty="0"/>
          </a:p>
        </p:txBody>
      </p:sp>
      <p:sp>
        <p:nvSpPr>
          <p:cNvPr id="7" name="TextBox 6">
            <a:extLst>
              <a:ext uri="{FF2B5EF4-FFF2-40B4-BE49-F238E27FC236}">
                <a16:creationId xmlns:a16="http://schemas.microsoft.com/office/drawing/2014/main" id="{EA50372D-708E-9659-6F1E-ACEF953DEDEC}"/>
              </a:ext>
            </a:extLst>
          </p:cNvPr>
          <p:cNvSpPr txBox="1"/>
          <p:nvPr/>
        </p:nvSpPr>
        <p:spPr>
          <a:xfrm>
            <a:off x="5968222" y="5573924"/>
            <a:ext cx="1249060" cy="307777"/>
          </a:xfrm>
          <a:prstGeom prst="rect">
            <a:avLst/>
          </a:prstGeom>
          <a:noFill/>
        </p:spPr>
        <p:txBody>
          <a:bodyPr wrap="none" rtlCol="0">
            <a:spAutoFit/>
          </a:bodyPr>
          <a:lstStyle/>
          <a:p>
            <a:r>
              <a:rPr lang="en-US" sz="1400" dirty="0"/>
              <a:t>10x multiome</a:t>
            </a:r>
          </a:p>
        </p:txBody>
      </p:sp>
      <p:sp>
        <p:nvSpPr>
          <p:cNvPr id="2" name="Rectangle 1">
            <a:extLst>
              <a:ext uri="{FF2B5EF4-FFF2-40B4-BE49-F238E27FC236}">
                <a16:creationId xmlns:a16="http://schemas.microsoft.com/office/drawing/2014/main" id="{90B5685B-76AE-0EFF-848B-75B4456BC4E3}"/>
              </a:ext>
            </a:extLst>
          </p:cNvPr>
          <p:cNvSpPr/>
          <p:nvPr/>
        </p:nvSpPr>
        <p:spPr>
          <a:xfrm>
            <a:off x="3863987" y="5260156"/>
            <a:ext cx="943683" cy="43363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0DD7E97-1B02-E042-CBCD-1113620203E2}"/>
              </a:ext>
            </a:extLst>
          </p:cNvPr>
          <p:cNvSpPr/>
          <p:nvPr/>
        </p:nvSpPr>
        <p:spPr>
          <a:xfrm>
            <a:off x="5015113" y="5624494"/>
            <a:ext cx="857271" cy="43363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9A8130C0-03EC-B86D-C0D2-0E4223AC8A17}"/>
              </a:ext>
            </a:extLst>
          </p:cNvPr>
          <p:cNvSpPr/>
          <p:nvPr/>
        </p:nvSpPr>
        <p:spPr>
          <a:xfrm>
            <a:off x="5958795" y="5323982"/>
            <a:ext cx="1217114" cy="30777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1E43405-BE91-4654-426C-A6A6005ECEA5}"/>
              </a:ext>
            </a:extLst>
          </p:cNvPr>
          <p:cNvSpPr/>
          <p:nvPr/>
        </p:nvSpPr>
        <p:spPr>
          <a:xfrm>
            <a:off x="6060973" y="5573923"/>
            <a:ext cx="1077228" cy="30777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275D9BC4-7F1A-E853-3EC8-0756AE058BD1}"/>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9EE04D6D-F376-C43E-AB84-4B193222BEEE}"/>
              </a:ext>
            </a:extLst>
          </p:cNvPr>
          <p:cNvSpPr txBox="1">
            <a:spLocks/>
          </p:cNvSpPr>
          <p:nvPr/>
        </p:nvSpPr>
        <p:spPr>
          <a:xfrm>
            <a:off x="167192" y="-31902"/>
            <a:ext cx="10651067" cy="541383"/>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Single-cell multi-omics technologies</a:t>
            </a:r>
          </a:p>
        </p:txBody>
      </p:sp>
    </p:spTree>
    <p:extLst>
      <p:ext uri="{BB962C8B-B14F-4D97-AF65-F5344CB8AC3E}">
        <p14:creationId xmlns:p14="http://schemas.microsoft.com/office/powerpoint/2010/main" val="36971621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395F8D-446E-4CA2-AC5A-54155D9867A4}"/>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6FC9AF2B-F0F4-0650-C257-240320D5283A}"/>
              </a:ext>
            </a:extLst>
          </p:cNvPr>
          <p:cNvGrpSpPr/>
          <p:nvPr/>
        </p:nvGrpSpPr>
        <p:grpSpPr>
          <a:xfrm>
            <a:off x="0" y="920640"/>
            <a:ext cx="12095115" cy="5250204"/>
            <a:chOff x="0" y="1071469"/>
            <a:chExt cx="12095115" cy="5250204"/>
          </a:xfrm>
        </p:grpSpPr>
        <p:pic>
          <p:nvPicPr>
            <p:cNvPr id="17" name="Picture 16">
              <a:extLst>
                <a:ext uri="{FF2B5EF4-FFF2-40B4-BE49-F238E27FC236}">
                  <a16:creationId xmlns:a16="http://schemas.microsoft.com/office/drawing/2014/main" id="{B9FFBE55-7EDA-9630-4DF2-94FF7D7EA7F4}"/>
                </a:ext>
              </a:extLst>
            </p:cNvPr>
            <p:cNvPicPr>
              <a:picLocks noChangeAspect="1"/>
            </p:cNvPicPr>
            <p:nvPr/>
          </p:nvPicPr>
          <p:blipFill>
            <a:blip r:embed="rId2"/>
            <a:stretch>
              <a:fillRect/>
            </a:stretch>
          </p:blipFill>
          <p:spPr>
            <a:xfrm>
              <a:off x="0" y="1071469"/>
              <a:ext cx="12095115" cy="4989965"/>
            </a:xfrm>
            <a:prstGeom prst="rect">
              <a:avLst/>
            </a:prstGeom>
          </p:spPr>
        </p:pic>
        <p:sp>
          <p:nvSpPr>
            <p:cNvPr id="14" name="Rectangle 13">
              <a:extLst>
                <a:ext uri="{FF2B5EF4-FFF2-40B4-BE49-F238E27FC236}">
                  <a16:creationId xmlns:a16="http://schemas.microsoft.com/office/drawing/2014/main" id="{7DE80174-1023-A3A1-07CD-18A188CE3893}"/>
                </a:ext>
              </a:extLst>
            </p:cNvPr>
            <p:cNvSpPr/>
            <p:nvPr/>
          </p:nvSpPr>
          <p:spPr>
            <a:xfrm>
              <a:off x="1555423" y="2168164"/>
              <a:ext cx="3016577" cy="3431357"/>
            </a:xfrm>
            <a:prstGeom prst="rect">
              <a:avLst/>
            </a:prstGeom>
            <a:solidFill>
              <a:schemeClr val="bg1">
                <a:lumMod val="50000"/>
                <a:alpha val="2117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815D31D-57B8-CEC5-E960-9E186614AA76}"/>
                </a:ext>
              </a:extLst>
            </p:cNvPr>
            <p:cNvSpPr txBox="1"/>
            <p:nvPr/>
          </p:nvSpPr>
          <p:spPr>
            <a:xfrm>
              <a:off x="1489162" y="2092591"/>
              <a:ext cx="659155" cy="369332"/>
            </a:xfrm>
            <a:prstGeom prst="rect">
              <a:avLst/>
            </a:prstGeom>
            <a:noFill/>
          </p:spPr>
          <p:txBody>
            <a:bodyPr wrap="none" rtlCol="0">
              <a:spAutoFit/>
            </a:bodyPr>
            <a:lstStyle/>
            <a:p>
              <a:r>
                <a:rPr lang="en-US" dirty="0">
                  <a:solidFill>
                    <a:srgbClr val="FF0000"/>
                  </a:solidFill>
                </a:rPr>
                <a:t>VAE</a:t>
              </a:r>
            </a:p>
          </p:txBody>
        </p:sp>
        <p:sp>
          <p:nvSpPr>
            <p:cNvPr id="18" name="TextBox 17">
              <a:extLst>
                <a:ext uri="{FF2B5EF4-FFF2-40B4-BE49-F238E27FC236}">
                  <a16:creationId xmlns:a16="http://schemas.microsoft.com/office/drawing/2014/main" id="{672C0CE4-AB25-0C8A-B4C5-C773620ABDCF}"/>
                </a:ext>
              </a:extLst>
            </p:cNvPr>
            <p:cNvSpPr txBox="1"/>
            <p:nvPr/>
          </p:nvSpPr>
          <p:spPr>
            <a:xfrm>
              <a:off x="6739080" y="3059668"/>
              <a:ext cx="1056700" cy="369332"/>
            </a:xfrm>
            <a:prstGeom prst="rect">
              <a:avLst/>
            </a:prstGeom>
            <a:noFill/>
          </p:spPr>
          <p:txBody>
            <a:bodyPr wrap="none" rtlCol="0">
              <a:spAutoFit/>
            </a:bodyPr>
            <a:lstStyle/>
            <a:p>
              <a:r>
                <a:rPr lang="en-US" b="1" dirty="0">
                  <a:solidFill>
                    <a:schemeClr val="accent1"/>
                  </a:solidFill>
                </a:rPr>
                <a:t>Task ①</a:t>
              </a:r>
            </a:p>
          </p:txBody>
        </p:sp>
        <p:sp>
          <p:nvSpPr>
            <p:cNvPr id="19" name="TextBox 18">
              <a:extLst>
                <a:ext uri="{FF2B5EF4-FFF2-40B4-BE49-F238E27FC236}">
                  <a16:creationId xmlns:a16="http://schemas.microsoft.com/office/drawing/2014/main" id="{891FC6DB-5478-3F2E-417A-30C2E4924E88}"/>
                </a:ext>
              </a:extLst>
            </p:cNvPr>
            <p:cNvSpPr txBox="1"/>
            <p:nvPr/>
          </p:nvSpPr>
          <p:spPr>
            <a:xfrm>
              <a:off x="9579877" y="5507437"/>
              <a:ext cx="1056700" cy="369332"/>
            </a:xfrm>
            <a:prstGeom prst="rect">
              <a:avLst/>
            </a:prstGeom>
            <a:noFill/>
          </p:spPr>
          <p:txBody>
            <a:bodyPr wrap="none" rtlCol="0">
              <a:spAutoFit/>
            </a:bodyPr>
            <a:lstStyle/>
            <a:p>
              <a:r>
                <a:rPr lang="en-US" b="1" dirty="0">
                  <a:solidFill>
                    <a:schemeClr val="accent1"/>
                  </a:solidFill>
                </a:rPr>
                <a:t>Task ②</a:t>
              </a:r>
            </a:p>
          </p:txBody>
        </p:sp>
        <p:sp>
          <p:nvSpPr>
            <p:cNvPr id="20" name="TextBox 19">
              <a:extLst>
                <a:ext uri="{FF2B5EF4-FFF2-40B4-BE49-F238E27FC236}">
                  <a16:creationId xmlns:a16="http://schemas.microsoft.com/office/drawing/2014/main" id="{12BC7DCE-5044-4287-E8CB-28952A237713}"/>
                </a:ext>
              </a:extLst>
            </p:cNvPr>
            <p:cNvSpPr txBox="1"/>
            <p:nvPr/>
          </p:nvSpPr>
          <p:spPr>
            <a:xfrm>
              <a:off x="2651437" y="5952341"/>
              <a:ext cx="1056700" cy="369332"/>
            </a:xfrm>
            <a:prstGeom prst="rect">
              <a:avLst/>
            </a:prstGeom>
            <a:noFill/>
          </p:spPr>
          <p:txBody>
            <a:bodyPr wrap="none" rtlCol="0">
              <a:spAutoFit/>
            </a:bodyPr>
            <a:lstStyle/>
            <a:p>
              <a:r>
                <a:rPr lang="en-US" b="1" dirty="0">
                  <a:solidFill>
                    <a:schemeClr val="accent1"/>
                  </a:solidFill>
                </a:rPr>
                <a:t>Task ③</a:t>
              </a:r>
            </a:p>
          </p:txBody>
        </p:sp>
        <p:sp>
          <p:nvSpPr>
            <p:cNvPr id="21" name="TextBox 20">
              <a:extLst>
                <a:ext uri="{FF2B5EF4-FFF2-40B4-BE49-F238E27FC236}">
                  <a16:creationId xmlns:a16="http://schemas.microsoft.com/office/drawing/2014/main" id="{0DB4906B-8091-9D8A-9DCA-F97614690874}"/>
                </a:ext>
              </a:extLst>
            </p:cNvPr>
            <p:cNvSpPr txBox="1"/>
            <p:nvPr/>
          </p:nvSpPr>
          <p:spPr>
            <a:xfrm>
              <a:off x="9149387" y="1330348"/>
              <a:ext cx="1056700" cy="369332"/>
            </a:xfrm>
            <a:prstGeom prst="rect">
              <a:avLst/>
            </a:prstGeom>
            <a:noFill/>
          </p:spPr>
          <p:txBody>
            <a:bodyPr wrap="none" rtlCol="0">
              <a:spAutoFit/>
            </a:bodyPr>
            <a:lstStyle/>
            <a:p>
              <a:r>
                <a:rPr lang="en-US" b="1" dirty="0">
                  <a:solidFill>
                    <a:schemeClr val="accent1"/>
                  </a:solidFill>
                </a:rPr>
                <a:t>Task ④</a:t>
              </a:r>
            </a:p>
          </p:txBody>
        </p:sp>
        <p:sp>
          <p:nvSpPr>
            <p:cNvPr id="22" name="TextBox 21">
              <a:extLst>
                <a:ext uri="{FF2B5EF4-FFF2-40B4-BE49-F238E27FC236}">
                  <a16:creationId xmlns:a16="http://schemas.microsoft.com/office/drawing/2014/main" id="{ED4FD03D-E1AA-CB1C-514C-2BE5BB301067}"/>
                </a:ext>
              </a:extLst>
            </p:cNvPr>
            <p:cNvSpPr txBox="1"/>
            <p:nvPr/>
          </p:nvSpPr>
          <p:spPr>
            <a:xfrm>
              <a:off x="5260156" y="1212698"/>
              <a:ext cx="2073897" cy="369332"/>
            </a:xfrm>
            <a:prstGeom prst="rect">
              <a:avLst/>
            </a:prstGeom>
            <a:solidFill>
              <a:schemeClr val="bg1"/>
            </a:solidFill>
          </p:spPr>
          <p:txBody>
            <a:bodyPr wrap="square" rtlCol="0">
              <a:spAutoFit/>
            </a:bodyPr>
            <a:lstStyle/>
            <a:p>
              <a:r>
                <a:rPr lang="en-US" dirty="0"/>
                <a:t>    </a:t>
              </a:r>
            </a:p>
          </p:txBody>
        </p:sp>
        <p:sp>
          <p:nvSpPr>
            <p:cNvPr id="23" name="TextBox 22">
              <a:extLst>
                <a:ext uri="{FF2B5EF4-FFF2-40B4-BE49-F238E27FC236}">
                  <a16:creationId xmlns:a16="http://schemas.microsoft.com/office/drawing/2014/main" id="{A9713709-A2FB-3F73-5EAD-6B0CDD614739}"/>
                </a:ext>
              </a:extLst>
            </p:cNvPr>
            <p:cNvSpPr txBox="1"/>
            <p:nvPr/>
          </p:nvSpPr>
          <p:spPr>
            <a:xfrm>
              <a:off x="96885" y="1442905"/>
              <a:ext cx="601745" cy="369332"/>
            </a:xfrm>
            <a:prstGeom prst="rect">
              <a:avLst/>
            </a:prstGeom>
            <a:solidFill>
              <a:schemeClr val="bg1"/>
            </a:solidFill>
          </p:spPr>
          <p:txBody>
            <a:bodyPr wrap="square" rtlCol="0">
              <a:spAutoFit/>
            </a:bodyPr>
            <a:lstStyle/>
            <a:p>
              <a:r>
                <a:rPr lang="en-US" dirty="0"/>
                <a:t>    </a:t>
              </a:r>
            </a:p>
          </p:txBody>
        </p:sp>
      </p:grpSp>
      <p:sp>
        <p:nvSpPr>
          <p:cNvPr id="25" name="TextBox 24">
            <a:extLst>
              <a:ext uri="{FF2B5EF4-FFF2-40B4-BE49-F238E27FC236}">
                <a16:creationId xmlns:a16="http://schemas.microsoft.com/office/drawing/2014/main" id="{85621BC4-0221-E3E6-A76C-F708F29385FC}"/>
              </a:ext>
            </a:extLst>
          </p:cNvPr>
          <p:cNvSpPr txBox="1"/>
          <p:nvPr/>
        </p:nvSpPr>
        <p:spPr>
          <a:xfrm>
            <a:off x="3607879" y="812441"/>
            <a:ext cx="4737194" cy="369332"/>
          </a:xfrm>
          <a:prstGeom prst="rect">
            <a:avLst/>
          </a:prstGeom>
          <a:noFill/>
        </p:spPr>
        <p:txBody>
          <a:bodyPr wrap="none" rtlCol="0">
            <a:spAutoFit/>
          </a:bodyPr>
          <a:lstStyle/>
          <a:p>
            <a:r>
              <a:rPr lang="en-US" b="1" dirty="0">
                <a:solidFill>
                  <a:srgbClr val="FF0000"/>
                </a:solidFill>
              </a:rPr>
              <a:t>Multi-task learning in a unified framework</a:t>
            </a:r>
          </a:p>
        </p:txBody>
      </p:sp>
      <p:sp>
        <p:nvSpPr>
          <p:cNvPr id="2" name="Title 1">
            <a:extLst>
              <a:ext uri="{FF2B5EF4-FFF2-40B4-BE49-F238E27FC236}">
                <a16:creationId xmlns:a16="http://schemas.microsoft.com/office/drawing/2014/main" id="{915B96B0-8EBA-73F3-E97C-0391D3954C15}"/>
              </a:ext>
            </a:extLst>
          </p:cNvPr>
          <p:cNvSpPr>
            <a:spLocks noGrp="1"/>
          </p:cNvSpPr>
          <p:nvPr>
            <p:ph type="title"/>
          </p:nvPr>
        </p:nvSpPr>
        <p:spPr>
          <a:xfrm>
            <a:off x="205664" y="-34987"/>
            <a:ext cx="10651067" cy="984885"/>
          </a:xfrm>
        </p:spPr>
        <p:txBody>
          <a:bodyPr/>
          <a:lstStyle/>
          <a:p>
            <a:r>
              <a:rPr lang="en-US" dirty="0">
                <a:solidFill>
                  <a:schemeClr val="bg1"/>
                </a:solidFill>
              </a:rPr>
              <a:t>Framework Overview</a:t>
            </a:r>
          </a:p>
        </p:txBody>
      </p:sp>
    </p:spTree>
    <p:extLst>
      <p:ext uri="{BB962C8B-B14F-4D97-AF65-F5344CB8AC3E}">
        <p14:creationId xmlns:p14="http://schemas.microsoft.com/office/powerpoint/2010/main" val="3388813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1523A1-0810-9201-F3ED-67C7A3E7D632}"/>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6FC9AF2B-F0F4-0650-C257-240320D5283A}"/>
              </a:ext>
            </a:extLst>
          </p:cNvPr>
          <p:cNvGrpSpPr/>
          <p:nvPr/>
        </p:nvGrpSpPr>
        <p:grpSpPr>
          <a:xfrm>
            <a:off x="0" y="920640"/>
            <a:ext cx="12095115" cy="5676816"/>
            <a:chOff x="0" y="1071469"/>
            <a:chExt cx="12095115" cy="5676816"/>
          </a:xfrm>
        </p:grpSpPr>
        <p:pic>
          <p:nvPicPr>
            <p:cNvPr id="17" name="Picture 16">
              <a:extLst>
                <a:ext uri="{FF2B5EF4-FFF2-40B4-BE49-F238E27FC236}">
                  <a16:creationId xmlns:a16="http://schemas.microsoft.com/office/drawing/2014/main" id="{B9FFBE55-7EDA-9630-4DF2-94FF7D7EA7F4}"/>
                </a:ext>
              </a:extLst>
            </p:cNvPr>
            <p:cNvPicPr>
              <a:picLocks noChangeAspect="1"/>
            </p:cNvPicPr>
            <p:nvPr/>
          </p:nvPicPr>
          <p:blipFill>
            <a:blip r:embed="rId2"/>
            <a:stretch>
              <a:fillRect/>
            </a:stretch>
          </p:blipFill>
          <p:spPr>
            <a:xfrm>
              <a:off x="0" y="1071469"/>
              <a:ext cx="12095115" cy="4989965"/>
            </a:xfrm>
            <a:prstGeom prst="rect">
              <a:avLst/>
            </a:prstGeom>
          </p:spPr>
        </p:pic>
        <p:sp>
          <p:nvSpPr>
            <p:cNvPr id="14" name="Rectangle 13">
              <a:extLst>
                <a:ext uri="{FF2B5EF4-FFF2-40B4-BE49-F238E27FC236}">
                  <a16:creationId xmlns:a16="http://schemas.microsoft.com/office/drawing/2014/main" id="{7DE80174-1023-A3A1-07CD-18A188CE3893}"/>
                </a:ext>
              </a:extLst>
            </p:cNvPr>
            <p:cNvSpPr/>
            <p:nvPr/>
          </p:nvSpPr>
          <p:spPr>
            <a:xfrm>
              <a:off x="1555423" y="2168164"/>
              <a:ext cx="3016577" cy="3431357"/>
            </a:xfrm>
            <a:prstGeom prst="rect">
              <a:avLst/>
            </a:prstGeom>
            <a:solidFill>
              <a:schemeClr val="bg1">
                <a:lumMod val="50000"/>
                <a:alpha val="2117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815D31D-57B8-CEC5-E960-9E186614AA76}"/>
                </a:ext>
              </a:extLst>
            </p:cNvPr>
            <p:cNvSpPr txBox="1"/>
            <p:nvPr/>
          </p:nvSpPr>
          <p:spPr>
            <a:xfrm>
              <a:off x="1489162" y="2092591"/>
              <a:ext cx="659155" cy="369332"/>
            </a:xfrm>
            <a:prstGeom prst="rect">
              <a:avLst/>
            </a:prstGeom>
            <a:noFill/>
          </p:spPr>
          <p:txBody>
            <a:bodyPr wrap="none" rtlCol="0">
              <a:spAutoFit/>
            </a:bodyPr>
            <a:lstStyle/>
            <a:p>
              <a:r>
                <a:rPr lang="en-US" dirty="0">
                  <a:solidFill>
                    <a:srgbClr val="FF0000"/>
                  </a:solidFill>
                </a:rPr>
                <a:t>VAE</a:t>
              </a:r>
            </a:p>
          </p:txBody>
        </p:sp>
        <p:sp>
          <p:nvSpPr>
            <p:cNvPr id="21" name="TextBox 20">
              <a:extLst>
                <a:ext uri="{FF2B5EF4-FFF2-40B4-BE49-F238E27FC236}">
                  <a16:creationId xmlns:a16="http://schemas.microsoft.com/office/drawing/2014/main" id="{0DB4906B-8091-9D8A-9DCA-F97614690874}"/>
                </a:ext>
              </a:extLst>
            </p:cNvPr>
            <p:cNvSpPr txBox="1"/>
            <p:nvPr/>
          </p:nvSpPr>
          <p:spPr>
            <a:xfrm>
              <a:off x="2149383" y="6378953"/>
              <a:ext cx="2198038" cy="369332"/>
            </a:xfrm>
            <a:prstGeom prst="rect">
              <a:avLst/>
            </a:prstGeom>
            <a:noFill/>
          </p:spPr>
          <p:txBody>
            <a:bodyPr wrap="none" rtlCol="0">
              <a:spAutoFit/>
            </a:bodyPr>
            <a:lstStyle/>
            <a:p>
              <a:r>
                <a:rPr lang="en-US" b="1" dirty="0">
                  <a:solidFill>
                    <a:schemeClr val="accent1"/>
                  </a:solidFill>
                </a:rPr>
                <a:t>Simulation branch</a:t>
              </a:r>
            </a:p>
          </p:txBody>
        </p:sp>
        <p:sp>
          <p:nvSpPr>
            <p:cNvPr id="22" name="TextBox 21">
              <a:extLst>
                <a:ext uri="{FF2B5EF4-FFF2-40B4-BE49-F238E27FC236}">
                  <a16:creationId xmlns:a16="http://schemas.microsoft.com/office/drawing/2014/main" id="{ED4FD03D-E1AA-CB1C-514C-2BE5BB301067}"/>
                </a:ext>
              </a:extLst>
            </p:cNvPr>
            <p:cNvSpPr txBox="1"/>
            <p:nvPr/>
          </p:nvSpPr>
          <p:spPr>
            <a:xfrm>
              <a:off x="5260156" y="1212698"/>
              <a:ext cx="2073897" cy="369332"/>
            </a:xfrm>
            <a:prstGeom prst="rect">
              <a:avLst/>
            </a:prstGeom>
            <a:solidFill>
              <a:schemeClr val="bg1"/>
            </a:solidFill>
          </p:spPr>
          <p:txBody>
            <a:bodyPr wrap="square" rtlCol="0">
              <a:spAutoFit/>
            </a:bodyPr>
            <a:lstStyle/>
            <a:p>
              <a:r>
                <a:rPr lang="en-US" dirty="0"/>
                <a:t>    </a:t>
              </a:r>
            </a:p>
          </p:txBody>
        </p:sp>
        <p:sp>
          <p:nvSpPr>
            <p:cNvPr id="23" name="TextBox 22">
              <a:extLst>
                <a:ext uri="{FF2B5EF4-FFF2-40B4-BE49-F238E27FC236}">
                  <a16:creationId xmlns:a16="http://schemas.microsoft.com/office/drawing/2014/main" id="{A9713709-A2FB-3F73-5EAD-6B0CDD614739}"/>
                </a:ext>
              </a:extLst>
            </p:cNvPr>
            <p:cNvSpPr txBox="1"/>
            <p:nvPr/>
          </p:nvSpPr>
          <p:spPr>
            <a:xfrm>
              <a:off x="96885" y="1442905"/>
              <a:ext cx="601745" cy="369332"/>
            </a:xfrm>
            <a:prstGeom prst="rect">
              <a:avLst/>
            </a:prstGeom>
            <a:solidFill>
              <a:schemeClr val="bg1"/>
            </a:solidFill>
          </p:spPr>
          <p:txBody>
            <a:bodyPr wrap="square" rtlCol="0">
              <a:spAutoFit/>
            </a:bodyPr>
            <a:lstStyle/>
            <a:p>
              <a:r>
                <a:rPr lang="en-US" dirty="0"/>
                <a:t>    </a:t>
              </a:r>
            </a:p>
          </p:txBody>
        </p:sp>
      </p:grpSp>
      <p:sp>
        <p:nvSpPr>
          <p:cNvPr id="25" name="TextBox 24">
            <a:extLst>
              <a:ext uri="{FF2B5EF4-FFF2-40B4-BE49-F238E27FC236}">
                <a16:creationId xmlns:a16="http://schemas.microsoft.com/office/drawing/2014/main" id="{85621BC4-0221-E3E6-A76C-F708F29385FC}"/>
              </a:ext>
            </a:extLst>
          </p:cNvPr>
          <p:cNvSpPr txBox="1"/>
          <p:nvPr/>
        </p:nvSpPr>
        <p:spPr>
          <a:xfrm>
            <a:off x="3607879" y="812441"/>
            <a:ext cx="5686172" cy="369332"/>
          </a:xfrm>
          <a:prstGeom prst="rect">
            <a:avLst/>
          </a:prstGeom>
          <a:noFill/>
        </p:spPr>
        <p:txBody>
          <a:bodyPr wrap="none" rtlCol="0">
            <a:spAutoFit/>
          </a:bodyPr>
          <a:lstStyle/>
          <a:p>
            <a:r>
              <a:rPr lang="en-US" b="1" dirty="0">
                <a:solidFill>
                  <a:srgbClr val="FF0000"/>
                </a:solidFill>
              </a:rPr>
              <a:t>Two main branches for network learning (training)</a:t>
            </a:r>
          </a:p>
        </p:txBody>
      </p:sp>
      <p:sp>
        <p:nvSpPr>
          <p:cNvPr id="2" name="Title 1">
            <a:extLst>
              <a:ext uri="{FF2B5EF4-FFF2-40B4-BE49-F238E27FC236}">
                <a16:creationId xmlns:a16="http://schemas.microsoft.com/office/drawing/2014/main" id="{915B96B0-8EBA-73F3-E97C-0391D3954C15}"/>
              </a:ext>
            </a:extLst>
          </p:cNvPr>
          <p:cNvSpPr>
            <a:spLocks noGrp="1"/>
          </p:cNvSpPr>
          <p:nvPr>
            <p:ph type="title"/>
          </p:nvPr>
        </p:nvSpPr>
        <p:spPr>
          <a:xfrm>
            <a:off x="205664" y="-34987"/>
            <a:ext cx="10651067" cy="984885"/>
          </a:xfrm>
        </p:spPr>
        <p:txBody>
          <a:bodyPr/>
          <a:lstStyle/>
          <a:p>
            <a:r>
              <a:rPr lang="en-US" dirty="0">
                <a:solidFill>
                  <a:schemeClr val="bg1"/>
                </a:solidFill>
              </a:rPr>
              <a:t>Framework Overview</a:t>
            </a:r>
          </a:p>
        </p:txBody>
      </p:sp>
      <p:sp>
        <p:nvSpPr>
          <p:cNvPr id="3" name="Left Brace 2">
            <a:extLst>
              <a:ext uri="{FF2B5EF4-FFF2-40B4-BE49-F238E27FC236}">
                <a16:creationId xmlns:a16="http://schemas.microsoft.com/office/drawing/2014/main" id="{52817F1F-AFD8-605D-199D-046BFB692295}"/>
              </a:ext>
            </a:extLst>
          </p:cNvPr>
          <p:cNvSpPr/>
          <p:nvPr/>
        </p:nvSpPr>
        <p:spPr>
          <a:xfrm rot="16200000">
            <a:off x="2981817" y="3180140"/>
            <a:ext cx="510871" cy="5695194"/>
          </a:xfrm>
          <a:prstGeom prst="leftBrace">
            <a:avLst>
              <a:gd name="adj1" fmla="val 2963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DF58AC0A-1621-333F-32EA-8BD8C4221F28}"/>
              </a:ext>
            </a:extLst>
          </p:cNvPr>
          <p:cNvSpPr/>
          <p:nvPr/>
        </p:nvSpPr>
        <p:spPr>
          <a:xfrm rot="16200000">
            <a:off x="9025779" y="3707628"/>
            <a:ext cx="510873" cy="4640217"/>
          </a:xfrm>
          <a:prstGeom prst="leftBrace">
            <a:avLst>
              <a:gd name="adj1" fmla="val 29632"/>
              <a:gd name="adj2" fmla="val 4980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ABE46D9-1CC5-A244-C0BD-D18F12FCB387}"/>
              </a:ext>
            </a:extLst>
          </p:cNvPr>
          <p:cNvSpPr txBox="1"/>
          <p:nvPr/>
        </p:nvSpPr>
        <p:spPr>
          <a:xfrm>
            <a:off x="8000055" y="6283173"/>
            <a:ext cx="2518638" cy="369332"/>
          </a:xfrm>
          <a:prstGeom prst="rect">
            <a:avLst/>
          </a:prstGeom>
          <a:noFill/>
        </p:spPr>
        <p:txBody>
          <a:bodyPr wrap="none" rtlCol="0">
            <a:spAutoFit/>
          </a:bodyPr>
          <a:lstStyle/>
          <a:p>
            <a:r>
              <a:rPr lang="en-US" b="1" dirty="0">
                <a:solidFill>
                  <a:schemeClr val="accent1"/>
                </a:solidFill>
              </a:rPr>
              <a:t>Classification branch</a:t>
            </a:r>
          </a:p>
        </p:txBody>
      </p:sp>
    </p:spTree>
    <p:extLst>
      <p:ext uri="{BB962C8B-B14F-4D97-AF65-F5344CB8AC3E}">
        <p14:creationId xmlns:p14="http://schemas.microsoft.com/office/powerpoint/2010/main" val="1044637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DC46D1CC-8F2D-608F-7883-0E3EC81FA3EE}"/>
              </a:ext>
            </a:extLst>
          </p:cNvPr>
          <p:cNvPicPr>
            <a:picLocks noChangeAspect="1"/>
          </p:cNvPicPr>
          <p:nvPr/>
        </p:nvPicPr>
        <p:blipFill>
          <a:blip r:embed="rId2"/>
          <a:stretch>
            <a:fillRect/>
          </a:stretch>
        </p:blipFill>
        <p:spPr>
          <a:xfrm>
            <a:off x="3430065" y="469641"/>
            <a:ext cx="6612040" cy="4621093"/>
          </a:xfrm>
          <a:prstGeom prst="rect">
            <a:avLst/>
          </a:prstGeom>
        </p:spPr>
      </p:pic>
      <p:sp>
        <p:nvSpPr>
          <p:cNvPr id="2" name="Rectangle 1">
            <a:extLst>
              <a:ext uri="{FF2B5EF4-FFF2-40B4-BE49-F238E27FC236}">
                <a16:creationId xmlns:a16="http://schemas.microsoft.com/office/drawing/2014/main" id="{A8C45CB6-752D-88DA-9C71-83B7F0AE8B0D}"/>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395E0CE-F8DA-2D62-9EAF-C0828C6D5255}"/>
              </a:ext>
            </a:extLst>
          </p:cNvPr>
          <p:cNvSpPr txBox="1"/>
          <p:nvPr/>
        </p:nvSpPr>
        <p:spPr>
          <a:xfrm>
            <a:off x="205664" y="5061785"/>
            <a:ext cx="1680486" cy="307777"/>
          </a:xfrm>
          <a:prstGeom prst="rect">
            <a:avLst/>
          </a:prstGeom>
          <a:noFill/>
        </p:spPr>
        <p:txBody>
          <a:bodyPr wrap="square" rtlCol="0">
            <a:spAutoFit/>
          </a:bodyPr>
          <a:lstStyle/>
          <a:p>
            <a:pPr algn="ctr"/>
            <a:r>
              <a:rPr lang="en-US" sz="1400" u="sng" dirty="0"/>
              <a:t>Multimodal input</a:t>
            </a:r>
          </a:p>
        </p:txBody>
      </p:sp>
      <p:sp>
        <p:nvSpPr>
          <p:cNvPr id="10" name="TextBox 9">
            <a:extLst>
              <a:ext uri="{FF2B5EF4-FFF2-40B4-BE49-F238E27FC236}">
                <a16:creationId xmlns:a16="http://schemas.microsoft.com/office/drawing/2014/main" id="{AAE9BFE2-CF43-1FD5-D8B6-266ED301FBD2}"/>
              </a:ext>
            </a:extLst>
          </p:cNvPr>
          <p:cNvSpPr txBox="1"/>
          <p:nvPr/>
        </p:nvSpPr>
        <p:spPr>
          <a:xfrm>
            <a:off x="2149895" y="5087434"/>
            <a:ext cx="2532089" cy="307777"/>
          </a:xfrm>
          <a:prstGeom prst="rect">
            <a:avLst/>
          </a:prstGeom>
          <a:noFill/>
        </p:spPr>
        <p:txBody>
          <a:bodyPr wrap="square" rtlCol="0">
            <a:spAutoFit/>
          </a:bodyPr>
          <a:lstStyle/>
          <a:p>
            <a:pPr algn="ctr"/>
            <a:r>
              <a:rPr lang="en-US" sz="1400" u="sng" dirty="0"/>
              <a:t>Modality-specific encoders</a:t>
            </a:r>
          </a:p>
        </p:txBody>
      </p:sp>
      <p:sp>
        <p:nvSpPr>
          <p:cNvPr id="11" name="TextBox 10">
            <a:extLst>
              <a:ext uri="{FF2B5EF4-FFF2-40B4-BE49-F238E27FC236}">
                <a16:creationId xmlns:a16="http://schemas.microsoft.com/office/drawing/2014/main" id="{A08024BA-E592-9FB9-88FD-59936F4683BD}"/>
              </a:ext>
            </a:extLst>
          </p:cNvPr>
          <p:cNvSpPr txBox="1"/>
          <p:nvPr/>
        </p:nvSpPr>
        <p:spPr>
          <a:xfrm>
            <a:off x="4945729" y="5117172"/>
            <a:ext cx="2287038" cy="307777"/>
          </a:xfrm>
          <a:prstGeom prst="rect">
            <a:avLst/>
          </a:prstGeom>
          <a:noFill/>
        </p:spPr>
        <p:txBody>
          <a:bodyPr wrap="square" rtlCol="0">
            <a:spAutoFit/>
          </a:bodyPr>
          <a:lstStyle/>
          <a:p>
            <a:pPr algn="ctr"/>
            <a:r>
              <a:rPr lang="en-US" sz="1400" u="sng" dirty="0"/>
              <a:t>Joint learning encoder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DB70CDC-EBE9-18DA-CA7E-2255D694CDCB}"/>
                  </a:ext>
                </a:extLst>
              </p:cNvPr>
              <p:cNvSpPr txBox="1"/>
              <p:nvPr/>
            </p:nvSpPr>
            <p:spPr>
              <a:xfrm>
                <a:off x="807172" y="5311482"/>
                <a:ext cx="575932"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𝑥</m:t>
                      </m:r>
                      <m:r>
                        <a:rPr lang="en-AU" sz="1600" b="0" i="1" baseline="-25000" smtClean="0">
                          <a:latin typeface="Cambria Math" panose="02040503050406030204" pitchFamily="18" charset="0"/>
                        </a:rPr>
                        <m:t>𝑟𝑛𝑎</m:t>
                      </m:r>
                    </m:oMath>
                  </m:oMathPara>
                </a14:m>
                <a:endParaRPr lang="en-US" sz="1600" baseline="-25000" dirty="0"/>
              </a:p>
            </p:txBody>
          </p:sp>
        </mc:Choice>
        <mc:Fallback xmlns="">
          <p:sp>
            <p:nvSpPr>
              <p:cNvPr id="12" name="TextBox 11">
                <a:extLst>
                  <a:ext uri="{FF2B5EF4-FFF2-40B4-BE49-F238E27FC236}">
                    <a16:creationId xmlns:a16="http://schemas.microsoft.com/office/drawing/2014/main" id="{3DB70CDC-EBE9-18DA-CA7E-2255D694CDCB}"/>
                  </a:ext>
                </a:extLst>
              </p:cNvPr>
              <p:cNvSpPr txBox="1">
                <a:spLocks noRot="1" noChangeAspect="1" noMove="1" noResize="1" noEditPoints="1" noAdjustHandles="1" noChangeArrowheads="1" noChangeShapeType="1" noTextEdit="1"/>
              </p:cNvSpPr>
              <p:nvPr/>
            </p:nvSpPr>
            <p:spPr>
              <a:xfrm>
                <a:off x="807172" y="5311482"/>
                <a:ext cx="575932" cy="3329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D7ACB3-A3FD-F685-7172-842E262734E9}"/>
                  </a:ext>
                </a:extLst>
              </p:cNvPr>
              <p:cNvSpPr txBox="1"/>
              <p:nvPr/>
            </p:nvSpPr>
            <p:spPr>
              <a:xfrm>
                <a:off x="807172" y="5607629"/>
                <a:ext cx="575932"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𝑥</m:t>
                      </m:r>
                      <m:r>
                        <a:rPr lang="en-AU" sz="1600" b="0" i="1" baseline="-25000" smtClean="0">
                          <a:latin typeface="Cambria Math" panose="02040503050406030204" pitchFamily="18" charset="0"/>
                        </a:rPr>
                        <m:t>𝑎𝑡𝑎𝑐</m:t>
                      </m:r>
                    </m:oMath>
                  </m:oMathPara>
                </a14:m>
                <a:endParaRPr lang="en-US" sz="1600" baseline="-25000" dirty="0"/>
              </a:p>
            </p:txBody>
          </p:sp>
        </mc:Choice>
        <mc:Fallback xmlns="">
          <p:sp>
            <p:nvSpPr>
              <p:cNvPr id="13" name="TextBox 12">
                <a:extLst>
                  <a:ext uri="{FF2B5EF4-FFF2-40B4-BE49-F238E27FC236}">
                    <a16:creationId xmlns:a16="http://schemas.microsoft.com/office/drawing/2014/main" id="{67D7ACB3-A3FD-F685-7172-842E262734E9}"/>
                  </a:ext>
                </a:extLst>
              </p:cNvPr>
              <p:cNvSpPr txBox="1">
                <a:spLocks noRot="1" noChangeAspect="1" noMove="1" noResize="1" noEditPoints="1" noAdjustHandles="1" noChangeArrowheads="1" noChangeShapeType="1" noTextEdit="1"/>
              </p:cNvSpPr>
              <p:nvPr/>
            </p:nvSpPr>
            <p:spPr>
              <a:xfrm>
                <a:off x="807172" y="5607629"/>
                <a:ext cx="575932" cy="3329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9CA6D63-89E0-1BD1-40B4-0621742D2F88}"/>
                  </a:ext>
                </a:extLst>
              </p:cNvPr>
              <p:cNvSpPr txBox="1"/>
              <p:nvPr/>
            </p:nvSpPr>
            <p:spPr>
              <a:xfrm>
                <a:off x="2487658" y="5339690"/>
                <a:ext cx="1924862"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𝑚</m:t>
                      </m:r>
                      <m:r>
                        <a:rPr lang="en-AU" sz="1600" b="0" i="1" baseline="-25000" smtClean="0">
                          <a:latin typeface="Cambria Math" panose="02040503050406030204" pitchFamily="18" charset="0"/>
                        </a:rPr>
                        <m:t>𝑟𝑛𝑎</m:t>
                      </m:r>
                      <m:r>
                        <a:rPr lang="en-AU" sz="1600" b="0" i="1" smtClean="0">
                          <a:latin typeface="Cambria Math" panose="02040503050406030204" pitchFamily="18" charset="0"/>
                        </a:rPr>
                        <m:t>=</m:t>
                      </m:r>
                      <m:r>
                        <a:rPr lang="en-AU" sz="1600" b="0" i="1" smtClean="0">
                          <a:latin typeface="Cambria Math" panose="02040503050406030204" pitchFamily="18" charset="0"/>
                        </a:rPr>
                        <m:t>𝑒𝑟𝑛</m:t>
                      </m:r>
                      <m:r>
                        <a:rPr lang="en-AU" sz="1600" b="0" i="1" baseline="-25000" smtClean="0">
                          <a:latin typeface="Cambria Math" panose="02040503050406030204" pitchFamily="18" charset="0"/>
                        </a:rPr>
                        <m:t>𝑎</m:t>
                      </m:r>
                      <m:r>
                        <a:rPr lang="en-AU" sz="1600" b="0" i="1" smtClean="0">
                          <a:latin typeface="Cambria Math" panose="02040503050406030204" pitchFamily="18" charset="0"/>
                        </a:rPr>
                        <m:t>(</m:t>
                      </m:r>
                      <m:r>
                        <a:rPr lang="en-AU" sz="1600" b="0" i="1" smtClean="0">
                          <a:latin typeface="Cambria Math" panose="02040503050406030204" pitchFamily="18" charset="0"/>
                        </a:rPr>
                        <m:t>𝑥𝑟𝑛</m:t>
                      </m:r>
                      <m:r>
                        <a:rPr lang="en-AU" sz="1600" b="0" i="1" baseline="-25000" smtClean="0">
                          <a:latin typeface="Cambria Math" panose="02040503050406030204" pitchFamily="18" charset="0"/>
                        </a:rPr>
                        <m:t>𝑎</m:t>
                      </m:r>
                      <m:r>
                        <a:rPr lang="en-AU" sz="1600" b="0" i="1" smtClean="0">
                          <a:latin typeface="Cambria Math" panose="02040503050406030204" pitchFamily="18" charset="0"/>
                        </a:rPr>
                        <m:t>)</m:t>
                      </m:r>
                    </m:oMath>
                  </m:oMathPara>
                </a14:m>
                <a:endParaRPr lang="en-US" sz="1600" baseline="-25000" dirty="0"/>
              </a:p>
            </p:txBody>
          </p:sp>
        </mc:Choice>
        <mc:Fallback xmlns="">
          <p:sp>
            <p:nvSpPr>
              <p:cNvPr id="16" name="TextBox 15">
                <a:extLst>
                  <a:ext uri="{FF2B5EF4-FFF2-40B4-BE49-F238E27FC236}">
                    <a16:creationId xmlns:a16="http://schemas.microsoft.com/office/drawing/2014/main" id="{09CA6D63-89E0-1BD1-40B4-0621742D2F88}"/>
                  </a:ext>
                </a:extLst>
              </p:cNvPr>
              <p:cNvSpPr txBox="1">
                <a:spLocks noRot="1" noChangeAspect="1" noMove="1" noResize="1" noEditPoints="1" noAdjustHandles="1" noChangeArrowheads="1" noChangeShapeType="1" noTextEdit="1"/>
              </p:cNvSpPr>
              <p:nvPr/>
            </p:nvSpPr>
            <p:spPr>
              <a:xfrm>
                <a:off x="2487658" y="5339690"/>
                <a:ext cx="1924862" cy="332912"/>
              </a:xfrm>
              <a:prstGeom prst="rect">
                <a:avLst/>
              </a:prstGeom>
              <a:blipFill>
                <a:blip r:embed="rId5"/>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FC8F633-0F38-6523-20D4-12072A37854A}"/>
                  </a:ext>
                </a:extLst>
              </p:cNvPr>
              <p:cNvSpPr txBox="1"/>
              <p:nvPr/>
            </p:nvSpPr>
            <p:spPr>
              <a:xfrm>
                <a:off x="2277454" y="5627134"/>
                <a:ext cx="2345270"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𝑚</m:t>
                      </m:r>
                      <m:r>
                        <a:rPr lang="en-AU" sz="1600" b="0" i="1" baseline="-25000" smtClean="0">
                          <a:latin typeface="Cambria Math" panose="02040503050406030204" pitchFamily="18" charset="0"/>
                        </a:rPr>
                        <m:t>𝑎𝑡𝑎𝑐</m:t>
                      </m:r>
                      <m:r>
                        <a:rPr lang="en-AU" sz="1600" b="0" i="1" smtClean="0">
                          <a:latin typeface="Cambria Math" panose="02040503050406030204" pitchFamily="18" charset="0"/>
                        </a:rPr>
                        <m:t>=</m:t>
                      </m:r>
                      <m:r>
                        <a:rPr lang="en-AU" sz="1600" b="0" i="1" smtClean="0">
                          <a:latin typeface="Cambria Math" panose="02040503050406030204" pitchFamily="18" charset="0"/>
                        </a:rPr>
                        <m:t>𝑒𝑎𝑡</m:t>
                      </m:r>
                      <m:r>
                        <a:rPr lang="en-AU" sz="1600" b="0" i="1" baseline="-25000" smtClean="0">
                          <a:latin typeface="Cambria Math" panose="02040503050406030204" pitchFamily="18" charset="0"/>
                        </a:rPr>
                        <m:t>𝑎𝑐</m:t>
                      </m:r>
                      <m:r>
                        <a:rPr lang="en-AU" sz="1600" b="0" i="1" smtClean="0">
                          <a:latin typeface="Cambria Math" panose="02040503050406030204" pitchFamily="18" charset="0"/>
                        </a:rPr>
                        <m:t>(</m:t>
                      </m:r>
                      <m:r>
                        <a:rPr lang="en-AU" sz="1600" b="0" i="1" smtClean="0">
                          <a:latin typeface="Cambria Math" panose="02040503050406030204" pitchFamily="18" charset="0"/>
                        </a:rPr>
                        <m:t>𝑥𝑎𝑡</m:t>
                      </m:r>
                      <m:r>
                        <a:rPr lang="en-AU" sz="1600" b="0" i="1" baseline="-25000" smtClean="0">
                          <a:latin typeface="Cambria Math" panose="02040503050406030204" pitchFamily="18" charset="0"/>
                        </a:rPr>
                        <m:t>𝑎𝑐</m:t>
                      </m:r>
                      <m:r>
                        <a:rPr lang="en-AU" sz="1600" b="0" i="1" smtClean="0">
                          <a:latin typeface="Cambria Math" panose="02040503050406030204" pitchFamily="18" charset="0"/>
                        </a:rPr>
                        <m:t>)</m:t>
                      </m:r>
                    </m:oMath>
                  </m:oMathPara>
                </a14:m>
                <a:endParaRPr lang="en-US" sz="1600" baseline="-25000" dirty="0"/>
              </a:p>
            </p:txBody>
          </p:sp>
        </mc:Choice>
        <mc:Fallback xmlns="">
          <p:sp>
            <p:nvSpPr>
              <p:cNvPr id="25" name="TextBox 24">
                <a:extLst>
                  <a:ext uri="{FF2B5EF4-FFF2-40B4-BE49-F238E27FC236}">
                    <a16:creationId xmlns:a16="http://schemas.microsoft.com/office/drawing/2014/main" id="{4FC8F633-0F38-6523-20D4-12072A37854A}"/>
                  </a:ext>
                </a:extLst>
              </p:cNvPr>
              <p:cNvSpPr txBox="1">
                <a:spLocks noRot="1" noChangeAspect="1" noMove="1" noResize="1" noEditPoints="1" noAdjustHandles="1" noChangeArrowheads="1" noChangeShapeType="1" noTextEdit="1"/>
              </p:cNvSpPr>
              <p:nvPr/>
            </p:nvSpPr>
            <p:spPr>
              <a:xfrm>
                <a:off x="2277454" y="5627134"/>
                <a:ext cx="2345270" cy="332912"/>
              </a:xfrm>
              <a:prstGeom prst="rect">
                <a:avLst/>
              </a:prstGeom>
              <a:blipFill>
                <a:blip r:embed="rId6"/>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76B888C-5E92-0847-F826-DFB8824F9AD0}"/>
                  </a:ext>
                </a:extLst>
              </p:cNvPr>
              <p:cNvSpPr txBox="1"/>
              <p:nvPr/>
            </p:nvSpPr>
            <p:spPr>
              <a:xfrm>
                <a:off x="4686665" y="5435912"/>
                <a:ext cx="2909737"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ea typeface="Cambria Math" panose="02040503050406030204" pitchFamily="18" charset="0"/>
                        </a:rPr>
                        <m:t>𝜇</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𝜎</m:t>
                      </m:r>
                      <m:r>
                        <a:rPr lang="en-AU" sz="1600" b="0" i="1" smtClean="0">
                          <a:latin typeface="Cambria Math" panose="02040503050406030204" pitchFamily="18" charset="0"/>
                        </a:rPr>
                        <m:t>=</m:t>
                      </m:r>
                      <m:r>
                        <a:rPr lang="en-AU" sz="1600" b="0" i="1" smtClean="0">
                          <a:latin typeface="Cambria Math" panose="02040503050406030204" pitchFamily="18" charset="0"/>
                        </a:rPr>
                        <m:t>𝑒𝑗𝑜</m:t>
                      </m:r>
                      <m:r>
                        <a:rPr lang="en-AU" sz="1600" b="0" i="1" baseline="-25000" smtClean="0">
                          <a:latin typeface="Cambria Math" panose="02040503050406030204" pitchFamily="18" charset="0"/>
                        </a:rPr>
                        <m:t>𝑖𝑛𝑡</m:t>
                      </m:r>
                      <m:r>
                        <a:rPr lang="en-AU" sz="1600" b="0" i="1" smtClean="0">
                          <a:latin typeface="Cambria Math" panose="02040503050406030204" pitchFamily="18" charset="0"/>
                        </a:rPr>
                        <m:t>(</m:t>
                      </m:r>
                      <m:r>
                        <a:rPr lang="en-AU" sz="1600" b="0" i="1" smtClean="0">
                          <a:latin typeface="Cambria Math" panose="02040503050406030204" pitchFamily="18" charset="0"/>
                        </a:rPr>
                        <m:t>𝑚𝑟𝑛</m:t>
                      </m:r>
                      <m:r>
                        <a:rPr lang="en-AU" sz="1600" b="0" i="1" baseline="-25000" smtClean="0">
                          <a:latin typeface="Cambria Math" panose="02040503050406030204" pitchFamily="18" charset="0"/>
                        </a:rPr>
                        <m:t>𝑎</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𝑚𝑎𝑡</m:t>
                      </m:r>
                      <m:r>
                        <a:rPr lang="en-AU" sz="1600" b="0" i="1" baseline="-25000" smtClean="0">
                          <a:latin typeface="Cambria Math" panose="02040503050406030204" pitchFamily="18" charset="0"/>
                          <a:ea typeface="Cambria Math" panose="02040503050406030204" pitchFamily="18" charset="0"/>
                        </a:rPr>
                        <m:t>𝑎𝑐</m:t>
                      </m:r>
                      <m:r>
                        <a:rPr lang="en-AU" sz="1600" b="0" i="1" smtClean="0">
                          <a:latin typeface="Cambria Math" panose="02040503050406030204" pitchFamily="18" charset="0"/>
                        </a:rPr>
                        <m:t>)</m:t>
                      </m:r>
                    </m:oMath>
                  </m:oMathPara>
                </a14:m>
                <a:endParaRPr lang="en-US" sz="1600" baseline="-25000" dirty="0"/>
              </a:p>
            </p:txBody>
          </p:sp>
        </mc:Choice>
        <mc:Fallback xmlns="">
          <p:sp>
            <p:nvSpPr>
              <p:cNvPr id="26" name="TextBox 25">
                <a:extLst>
                  <a:ext uri="{FF2B5EF4-FFF2-40B4-BE49-F238E27FC236}">
                    <a16:creationId xmlns:a16="http://schemas.microsoft.com/office/drawing/2014/main" id="{176B888C-5E92-0847-F826-DFB8824F9AD0}"/>
                  </a:ext>
                </a:extLst>
              </p:cNvPr>
              <p:cNvSpPr txBox="1">
                <a:spLocks noRot="1" noChangeAspect="1" noMove="1" noResize="1" noEditPoints="1" noAdjustHandles="1" noChangeArrowheads="1" noChangeShapeType="1" noTextEdit="1"/>
              </p:cNvSpPr>
              <p:nvPr/>
            </p:nvSpPr>
            <p:spPr>
              <a:xfrm>
                <a:off x="4686665" y="5435912"/>
                <a:ext cx="2909737" cy="332912"/>
              </a:xfrm>
              <a:prstGeom prst="rect">
                <a:avLst/>
              </a:prstGeom>
              <a:blipFill>
                <a:blip r:embed="rId7"/>
                <a:stretch>
                  <a:fillRect b="-14815"/>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699AE289-076D-08AB-6446-B6C075561087}"/>
              </a:ext>
            </a:extLst>
          </p:cNvPr>
          <p:cNvSpPr txBox="1"/>
          <p:nvPr/>
        </p:nvSpPr>
        <p:spPr>
          <a:xfrm>
            <a:off x="7200256" y="5123109"/>
            <a:ext cx="2422689" cy="307777"/>
          </a:xfrm>
          <a:prstGeom prst="rect">
            <a:avLst/>
          </a:prstGeom>
          <a:noFill/>
        </p:spPr>
        <p:txBody>
          <a:bodyPr wrap="square" rtlCol="0">
            <a:spAutoFit/>
          </a:bodyPr>
          <a:lstStyle/>
          <a:p>
            <a:pPr algn="ctr"/>
            <a:r>
              <a:rPr lang="en-US" sz="1400" u="sng" dirty="0"/>
              <a:t>Joint latent space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EE2B27D-03BE-BA1A-DF7B-50E02294D757}"/>
                  </a:ext>
                </a:extLst>
              </p:cNvPr>
              <p:cNvSpPr txBox="1"/>
              <p:nvPr/>
            </p:nvSpPr>
            <p:spPr>
              <a:xfrm>
                <a:off x="7864399" y="5627134"/>
                <a:ext cx="109440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ea typeface="Cambria Math" panose="02040503050406030204" pitchFamily="18" charset="0"/>
                        </a:rPr>
                        <m:t>𝜁</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𝑁</m:t>
                      </m:r>
                      <m:r>
                        <a:rPr lang="en-AU" sz="1600" b="0" i="1" smtClean="0">
                          <a:latin typeface="Cambria Math" panose="02040503050406030204" pitchFamily="18" charset="0"/>
                          <a:ea typeface="Cambria Math" panose="02040503050406030204" pitchFamily="18" charset="0"/>
                        </a:rPr>
                        <m:t>(0,</m:t>
                      </m:r>
                      <m:r>
                        <a:rPr lang="en-AU" sz="1600" b="0" i="1" smtClean="0">
                          <a:latin typeface="Cambria Math" panose="02040503050406030204" pitchFamily="18" charset="0"/>
                          <a:ea typeface="Cambria Math" panose="02040503050406030204" pitchFamily="18" charset="0"/>
                        </a:rPr>
                        <m:t>𝐼</m:t>
                      </m:r>
                      <m:r>
                        <a:rPr lang="en-AU"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8" name="TextBox 27">
                <a:extLst>
                  <a:ext uri="{FF2B5EF4-FFF2-40B4-BE49-F238E27FC236}">
                    <a16:creationId xmlns:a16="http://schemas.microsoft.com/office/drawing/2014/main" id="{5EE2B27D-03BE-BA1A-DF7B-50E02294D757}"/>
                  </a:ext>
                </a:extLst>
              </p:cNvPr>
              <p:cNvSpPr txBox="1">
                <a:spLocks noRot="1" noChangeAspect="1" noMove="1" noResize="1" noEditPoints="1" noAdjustHandles="1" noChangeArrowheads="1" noChangeShapeType="1" noTextEdit="1"/>
              </p:cNvSpPr>
              <p:nvPr/>
            </p:nvSpPr>
            <p:spPr>
              <a:xfrm>
                <a:off x="7864399" y="5627134"/>
                <a:ext cx="1094402" cy="338554"/>
              </a:xfrm>
              <a:prstGeom prst="rect">
                <a:avLst/>
              </a:prstGeom>
              <a:blipFill>
                <a:blip r:embed="rId8"/>
                <a:stretch>
                  <a:fillRect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656806A-2FA0-480E-BAF8-CE39ADD76665}"/>
                  </a:ext>
                </a:extLst>
              </p:cNvPr>
              <p:cNvSpPr txBox="1"/>
              <p:nvPr/>
            </p:nvSpPr>
            <p:spPr>
              <a:xfrm>
                <a:off x="7794159" y="5334048"/>
                <a:ext cx="119898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𝑧</m:t>
                      </m:r>
                      <m:r>
                        <a:rPr lang="en-AU" sz="1600" b="0" i="1" smtClean="0">
                          <a:latin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𝜁𝜎</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𝜇</m:t>
                      </m:r>
                    </m:oMath>
                  </m:oMathPara>
                </a14:m>
                <a:endParaRPr lang="en-US" sz="1600" dirty="0"/>
              </a:p>
            </p:txBody>
          </p:sp>
        </mc:Choice>
        <mc:Fallback xmlns="">
          <p:sp>
            <p:nvSpPr>
              <p:cNvPr id="29" name="TextBox 28">
                <a:extLst>
                  <a:ext uri="{FF2B5EF4-FFF2-40B4-BE49-F238E27FC236}">
                    <a16:creationId xmlns:a16="http://schemas.microsoft.com/office/drawing/2014/main" id="{7656806A-2FA0-480E-BAF8-CE39ADD76665}"/>
                  </a:ext>
                </a:extLst>
              </p:cNvPr>
              <p:cNvSpPr txBox="1">
                <a:spLocks noRot="1" noChangeAspect="1" noMove="1" noResize="1" noEditPoints="1" noAdjustHandles="1" noChangeArrowheads="1" noChangeShapeType="1" noTextEdit="1"/>
              </p:cNvSpPr>
              <p:nvPr/>
            </p:nvSpPr>
            <p:spPr>
              <a:xfrm>
                <a:off x="7794159" y="5334048"/>
                <a:ext cx="1198982" cy="338554"/>
              </a:xfrm>
              <a:prstGeom prst="rect">
                <a:avLst/>
              </a:prstGeom>
              <a:blipFill>
                <a:blip r:embed="rId9"/>
                <a:stretch>
                  <a:fillRect b="-1111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483B0035-5DA2-ADD6-67F4-5637183156BF}"/>
              </a:ext>
            </a:extLst>
          </p:cNvPr>
          <p:cNvSpPr txBox="1"/>
          <p:nvPr/>
        </p:nvSpPr>
        <p:spPr>
          <a:xfrm>
            <a:off x="9190898" y="5129034"/>
            <a:ext cx="2994162" cy="307777"/>
          </a:xfrm>
          <a:prstGeom prst="rect">
            <a:avLst/>
          </a:prstGeom>
          <a:noFill/>
        </p:spPr>
        <p:txBody>
          <a:bodyPr wrap="square" rtlCol="0">
            <a:spAutoFit/>
          </a:bodyPr>
          <a:lstStyle/>
          <a:p>
            <a:pPr algn="ctr"/>
            <a:r>
              <a:rPr lang="en-US" sz="1400" u="sng" dirty="0"/>
              <a:t>Modality-specific decoders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87635E1-BE11-0BEC-5B53-652D0BEB5C47}"/>
                  </a:ext>
                </a:extLst>
              </p:cNvPr>
              <p:cNvSpPr txBox="1"/>
              <p:nvPr/>
            </p:nvSpPr>
            <p:spPr>
              <a:xfrm>
                <a:off x="9845834" y="5372767"/>
                <a:ext cx="1924862"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𝑥</m:t>
                      </m:r>
                      <m:r>
                        <a:rPr lang="en-AU" sz="1600" b="0" i="1" smtClean="0">
                          <a:latin typeface="Cambria Math" panose="02040503050406030204" pitchFamily="18" charset="0"/>
                        </a:rPr>
                        <m:t>′</m:t>
                      </m:r>
                      <m:r>
                        <a:rPr lang="en-AU" sz="1600" b="0" i="1" baseline="-25000" smtClean="0">
                          <a:latin typeface="Cambria Math" panose="02040503050406030204" pitchFamily="18" charset="0"/>
                        </a:rPr>
                        <m:t>𝑟𝑛𝑎</m:t>
                      </m:r>
                      <m:r>
                        <a:rPr lang="en-AU" sz="1600" b="0" i="1" smtClean="0">
                          <a:latin typeface="Cambria Math" panose="02040503050406030204" pitchFamily="18" charset="0"/>
                        </a:rPr>
                        <m:t>=</m:t>
                      </m:r>
                      <m:r>
                        <a:rPr lang="en-AU" sz="1600" b="0" i="1" smtClean="0">
                          <a:latin typeface="Cambria Math" panose="02040503050406030204" pitchFamily="18" charset="0"/>
                        </a:rPr>
                        <m:t>𝑑𝑟𝑛</m:t>
                      </m:r>
                      <m:r>
                        <a:rPr lang="en-AU" sz="1600" b="0" i="1" baseline="-25000" smtClean="0">
                          <a:latin typeface="Cambria Math" panose="02040503050406030204" pitchFamily="18" charset="0"/>
                        </a:rPr>
                        <m:t>𝑎</m:t>
                      </m:r>
                      <m:r>
                        <a:rPr lang="en-AU" sz="1600" b="0" i="1" smtClean="0">
                          <a:latin typeface="Cambria Math" panose="02040503050406030204" pitchFamily="18" charset="0"/>
                        </a:rPr>
                        <m:t>(</m:t>
                      </m:r>
                      <m:r>
                        <a:rPr lang="en-AU" sz="1600" b="0" i="1" smtClean="0">
                          <a:latin typeface="Cambria Math" panose="02040503050406030204" pitchFamily="18" charset="0"/>
                        </a:rPr>
                        <m:t>𝑧</m:t>
                      </m:r>
                      <m:r>
                        <a:rPr lang="en-AU" sz="1600" b="0" i="1" smtClean="0">
                          <a:latin typeface="Cambria Math" panose="02040503050406030204" pitchFamily="18" charset="0"/>
                        </a:rPr>
                        <m:t>)</m:t>
                      </m:r>
                    </m:oMath>
                  </m:oMathPara>
                </a14:m>
                <a:endParaRPr lang="en-US" sz="1600" baseline="-25000" dirty="0"/>
              </a:p>
            </p:txBody>
          </p:sp>
        </mc:Choice>
        <mc:Fallback xmlns="">
          <p:sp>
            <p:nvSpPr>
              <p:cNvPr id="32" name="TextBox 31">
                <a:extLst>
                  <a:ext uri="{FF2B5EF4-FFF2-40B4-BE49-F238E27FC236}">
                    <a16:creationId xmlns:a16="http://schemas.microsoft.com/office/drawing/2014/main" id="{F87635E1-BE11-0BEC-5B53-652D0BEB5C47}"/>
                  </a:ext>
                </a:extLst>
              </p:cNvPr>
              <p:cNvSpPr txBox="1">
                <a:spLocks noRot="1" noChangeAspect="1" noMove="1" noResize="1" noEditPoints="1" noAdjustHandles="1" noChangeArrowheads="1" noChangeShapeType="1" noTextEdit="1"/>
              </p:cNvSpPr>
              <p:nvPr/>
            </p:nvSpPr>
            <p:spPr>
              <a:xfrm>
                <a:off x="9845834" y="5372767"/>
                <a:ext cx="1924862" cy="332912"/>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C23705D-8944-0A33-B419-CF0550C85A2E}"/>
                  </a:ext>
                </a:extLst>
              </p:cNvPr>
              <p:cNvSpPr txBox="1"/>
              <p:nvPr/>
            </p:nvSpPr>
            <p:spPr>
              <a:xfrm>
                <a:off x="9880174" y="5627134"/>
                <a:ext cx="1924862"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AU" sz="1600" b="0" i="1" smtClean="0">
                              <a:latin typeface="Cambria Math" panose="02040503050406030204" pitchFamily="18" charset="0"/>
                            </a:rPr>
                          </m:ctrlPr>
                        </m:sSupPr>
                        <m:e>
                          <m:r>
                            <a:rPr lang="en-AU" sz="1600" b="0" i="1" smtClean="0">
                              <a:latin typeface="Cambria Math" panose="02040503050406030204" pitchFamily="18" charset="0"/>
                            </a:rPr>
                            <m:t>𝑥</m:t>
                          </m:r>
                        </m:e>
                        <m:sup>
                          <m:r>
                            <a:rPr lang="en-AU" sz="1600" b="0" i="1" smtClean="0">
                              <a:latin typeface="Cambria Math" panose="02040503050406030204" pitchFamily="18" charset="0"/>
                            </a:rPr>
                            <m:t>′</m:t>
                          </m:r>
                        </m:sup>
                      </m:sSup>
                      <m:r>
                        <a:rPr lang="en-AU" sz="1600" b="0" i="1" baseline="-25000" smtClean="0">
                          <a:latin typeface="Cambria Math" panose="02040503050406030204" pitchFamily="18" charset="0"/>
                        </a:rPr>
                        <m:t>𝑎𝑡𝑎𝑐</m:t>
                      </m:r>
                      <m:r>
                        <a:rPr lang="en-AU" sz="1600" b="0" i="1" smtClean="0">
                          <a:latin typeface="Cambria Math" panose="02040503050406030204" pitchFamily="18" charset="0"/>
                        </a:rPr>
                        <m:t>=</m:t>
                      </m:r>
                      <m:r>
                        <a:rPr lang="en-AU" sz="1600" b="0" i="1" smtClean="0">
                          <a:latin typeface="Cambria Math" panose="02040503050406030204" pitchFamily="18" charset="0"/>
                        </a:rPr>
                        <m:t>𝑑𝑎𝑡</m:t>
                      </m:r>
                      <m:r>
                        <a:rPr lang="en-AU" sz="1600" b="0" i="1" baseline="-25000" smtClean="0">
                          <a:latin typeface="Cambria Math" panose="02040503050406030204" pitchFamily="18" charset="0"/>
                        </a:rPr>
                        <m:t>𝑎𝑐</m:t>
                      </m:r>
                      <m:r>
                        <a:rPr lang="en-AU" sz="1600" b="0" i="1" smtClean="0">
                          <a:latin typeface="Cambria Math" panose="02040503050406030204" pitchFamily="18" charset="0"/>
                        </a:rPr>
                        <m:t>(</m:t>
                      </m:r>
                      <m:r>
                        <a:rPr lang="en-AU" sz="1600" b="0" i="1" smtClean="0">
                          <a:latin typeface="Cambria Math" panose="02040503050406030204" pitchFamily="18" charset="0"/>
                        </a:rPr>
                        <m:t>𝑧</m:t>
                      </m:r>
                      <m:r>
                        <a:rPr lang="en-AU" sz="1600" b="0" i="1" smtClean="0">
                          <a:latin typeface="Cambria Math" panose="02040503050406030204" pitchFamily="18" charset="0"/>
                        </a:rPr>
                        <m:t>)</m:t>
                      </m:r>
                    </m:oMath>
                  </m:oMathPara>
                </a14:m>
                <a:endParaRPr lang="en-US" sz="1600" baseline="-25000" dirty="0"/>
              </a:p>
            </p:txBody>
          </p:sp>
        </mc:Choice>
        <mc:Fallback xmlns="">
          <p:sp>
            <p:nvSpPr>
              <p:cNvPr id="33" name="TextBox 32">
                <a:extLst>
                  <a:ext uri="{FF2B5EF4-FFF2-40B4-BE49-F238E27FC236}">
                    <a16:creationId xmlns:a16="http://schemas.microsoft.com/office/drawing/2014/main" id="{FC23705D-8944-0A33-B419-CF0550C85A2E}"/>
                  </a:ext>
                </a:extLst>
              </p:cNvPr>
              <p:cNvSpPr txBox="1">
                <a:spLocks noRot="1" noChangeAspect="1" noMove="1" noResize="1" noEditPoints="1" noAdjustHandles="1" noChangeArrowheads="1" noChangeShapeType="1" noTextEdit="1"/>
              </p:cNvSpPr>
              <p:nvPr/>
            </p:nvSpPr>
            <p:spPr>
              <a:xfrm>
                <a:off x="9880174" y="5627134"/>
                <a:ext cx="1924862" cy="332912"/>
              </a:xfrm>
              <a:prstGeom prst="rect">
                <a:avLst/>
              </a:prstGeom>
              <a:blipFill>
                <a:blip r:embed="rId11"/>
                <a:stretch>
                  <a:fillRect b="-14815"/>
                </a:stretch>
              </a:blipFill>
            </p:spPr>
            <p:txBody>
              <a:bodyPr/>
              <a:lstStyle/>
              <a:p>
                <a:r>
                  <a:rPr lang="en-US">
                    <a:noFill/>
                  </a:rPr>
                  <a:t> </a:t>
                </a:r>
              </a:p>
            </p:txBody>
          </p:sp>
        </mc:Fallback>
      </mc:AlternateContent>
      <p:pic>
        <p:nvPicPr>
          <p:cNvPr id="34" name="Picture 33">
            <a:extLst>
              <a:ext uri="{FF2B5EF4-FFF2-40B4-BE49-F238E27FC236}">
                <a16:creationId xmlns:a16="http://schemas.microsoft.com/office/drawing/2014/main" id="{3ED04740-C4E9-6C1E-30D7-41A36640013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96110" y="6052682"/>
            <a:ext cx="4446725" cy="298764"/>
          </a:xfrm>
          <a:prstGeom prst="rect">
            <a:avLst/>
          </a:prstGeom>
        </p:spPr>
      </p:pic>
      <p:sp>
        <p:nvSpPr>
          <p:cNvPr id="35" name="Right Brace 34">
            <a:extLst>
              <a:ext uri="{FF2B5EF4-FFF2-40B4-BE49-F238E27FC236}">
                <a16:creationId xmlns:a16="http://schemas.microsoft.com/office/drawing/2014/main" id="{813D886B-3598-355E-3267-511AEA7C4993}"/>
              </a:ext>
            </a:extLst>
          </p:cNvPr>
          <p:cNvSpPr/>
          <p:nvPr/>
        </p:nvSpPr>
        <p:spPr>
          <a:xfrm rot="5400000">
            <a:off x="6441652" y="5575923"/>
            <a:ext cx="226009" cy="1800493"/>
          </a:xfrm>
          <a:prstGeom prst="rightBrace">
            <a:avLst>
              <a:gd name="adj1" fmla="val 49211"/>
              <a:gd name="adj2" fmla="val 509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CDB68145-C9B0-D48F-66F2-228BA842838F}"/>
              </a:ext>
            </a:extLst>
          </p:cNvPr>
          <p:cNvSpPr txBox="1"/>
          <p:nvPr/>
        </p:nvSpPr>
        <p:spPr>
          <a:xfrm>
            <a:off x="5654409" y="6599290"/>
            <a:ext cx="1800493" cy="276999"/>
          </a:xfrm>
          <a:prstGeom prst="rect">
            <a:avLst/>
          </a:prstGeom>
          <a:noFill/>
        </p:spPr>
        <p:txBody>
          <a:bodyPr wrap="square" rtlCol="0">
            <a:spAutoFit/>
          </a:bodyPr>
          <a:lstStyle/>
          <a:p>
            <a:r>
              <a:rPr lang="en-US" sz="1200" b="1" dirty="0"/>
              <a:t>Reconstruction loss</a:t>
            </a:r>
          </a:p>
        </p:txBody>
      </p:sp>
      <p:sp>
        <p:nvSpPr>
          <p:cNvPr id="37" name="Right Brace 36">
            <a:extLst>
              <a:ext uri="{FF2B5EF4-FFF2-40B4-BE49-F238E27FC236}">
                <a16:creationId xmlns:a16="http://schemas.microsoft.com/office/drawing/2014/main" id="{3CE18959-D74D-FAC9-DAC1-0779C742F91E}"/>
              </a:ext>
            </a:extLst>
          </p:cNvPr>
          <p:cNvSpPr/>
          <p:nvPr/>
        </p:nvSpPr>
        <p:spPr>
          <a:xfrm rot="5400000">
            <a:off x="8315862" y="5794211"/>
            <a:ext cx="200899" cy="1388216"/>
          </a:xfrm>
          <a:prstGeom prst="rightBrace">
            <a:avLst>
              <a:gd name="adj1" fmla="val 49211"/>
              <a:gd name="adj2" fmla="val 5095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3550F07B-627B-E3ED-DEA4-B005AA96BA69}"/>
              </a:ext>
            </a:extLst>
          </p:cNvPr>
          <p:cNvSpPr txBox="1"/>
          <p:nvPr/>
        </p:nvSpPr>
        <p:spPr>
          <a:xfrm>
            <a:off x="7610528" y="6588769"/>
            <a:ext cx="1718187" cy="276999"/>
          </a:xfrm>
          <a:prstGeom prst="rect">
            <a:avLst/>
          </a:prstGeom>
          <a:noFill/>
        </p:spPr>
        <p:txBody>
          <a:bodyPr wrap="square" rtlCol="0">
            <a:spAutoFit/>
          </a:bodyPr>
          <a:lstStyle/>
          <a:p>
            <a:r>
              <a:rPr lang="en-US" sz="1200" b="1" dirty="0"/>
              <a:t>Regularization term</a:t>
            </a:r>
          </a:p>
        </p:txBody>
      </p:sp>
      <p:cxnSp>
        <p:nvCxnSpPr>
          <p:cNvPr id="40" name="Straight Connector 39">
            <a:extLst>
              <a:ext uri="{FF2B5EF4-FFF2-40B4-BE49-F238E27FC236}">
                <a16:creationId xmlns:a16="http://schemas.microsoft.com/office/drawing/2014/main" id="{FD128CB5-5010-1B4D-5137-8A844F991B60}"/>
              </a:ext>
            </a:extLst>
          </p:cNvPr>
          <p:cNvCxnSpPr>
            <a:cxnSpLocks/>
          </p:cNvCxnSpPr>
          <p:nvPr/>
        </p:nvCxnSpPr>
        <p:spPr>
          <a:xfrm>
            <a:off x="554442" y="5971765"/>
            <a:ext cx="11097863" cy="0"/>
          </a:xfrm>
          <a:prstGeom prst="line">
            <a:avLst/>
          </a:prstGeom>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AC687728-0D83-104D-8146-B355EDAA730B}"/>
              </a:ext>
            </a:extLst>
          </p:cNvPr>
          <p:cNvSpPr txBox="1"/>
          <p:nvPr/>
        </p:nvSpPr>
        <p:spPr>
          <a:xfrm>
            <a:off x="2702150" y="6103506"/>
            <a:ext cx="1800493" cy="369332"/>
          </a:xfrm>
          <a:prstGeom prst="rect">
            <a:avLst/>
          </a:prstGeom>
          <a:noFill/>
        </p:spPr>
        <p:txBody>
          <a:bodyPr wrap="none" rtlCol="0">
            <a:spAutoFit/>
          </a:bodyPr>
          <a:lstStyle/>
          <a:p>
            <a:r>
              <a:rPr lang="en-US" dirty="0"/>
              <a:t>Simulation loss:</a:t>
            </a:r>
          </a:p>
        </p:txBody>
      </p:sp>
      <p:sp>
        <p:nvSpPr>
          <p:cNvPr id="56" name="TextBox 55">
            <a:extLst>
              <a:ext uri="{FF2B5EF4-FFF2-40B4-BE49-F238E27FC236}">
                <a16:creationId xmlns:a16="http://schemas.microsoft.com/office/drawing/2014/main" id="{3AC3C640-98C9-B0F5-3D57-E1173F16BCBD}"/>
              </a:ext>
            </a:extLst>
          </p:cNvPr>
          <p:cNvSpPr txBox="1"/>
          <p:nvPr/>
        </p:nvSpPr>
        <p:spPr>
          <a:xfrm>
            <a:off x="599005" y="2144965"/>
            <a:ext cx="2198038" cy="369332"/>
          </a:xfrm>
          <a:prstGeom prst="rect">
            <a:avLst/>
          </a:prstGeom>
          <a:noFill/>
        </p:spPr>
        <p:txBody>
          <a:bodyPr wrap="none" rtlCol="0">
            <a:spAutoFit/>
          </a:bodyPr>
          <a:lstStyle/>
          <a:p>
            <a:r>
              <a:rPr lang="en-US" b="1" dirty="0">
                <a:solidFill>
                  <a:schemeClr val="accent1"/>
                </a:solidFill>
              </a:rPr>
              <a:t>Simulation branch</a:t>
            </a:r>
          </a:p>
        </p:txBody>
      </p:sp>
      <p:sp>
        <p:nvSpPr>
          <p:cNvPr id="6" name="Title 1">
            <a:extLst>
              <a:ext uri="{FF2B5EF4-FFF2-40B4-BE49-F238E27FC236}">
                <a16:creationId xmlns:a16="http://schemas.microsoft.com/office/drawing/2014/main" id="{BF1D865C-BFBB-1201-CCB9-28A725DC3D3C}"/>
              </a:ext>
            </a:extLst>
          </p:cNvPr>
          <p:cNvSpPr>
            <a:spLocks noGrp="1"/>
          </p:cNvSpPr>
          <p:nvPr>
            <p:ph type="title"/>
          </p:nvPr>
        </p:nvSpPr>
        <p:spPr>
          <a:xfrm>
            <a:off x="205664" y="-34987"/>
            <a:ext cx="10651067" cy="984885"/>
          </a:xfrm>
        </p:spPr>
        <p:txBody>
          <a:bodyPr/>
          <a:lstStyle/>
          <a:p>
            <a:r>
              <a:rPr lang="en-US" dirty="0">
                <a:solidFill>
                  <a:schemeClr val="bg1"/>
                </a:solidFill>
              </a:rPr>
              <a:t>Network training / learning</a:t>
            </a:r>
          </a:p>
        </p:txBody>
      </p:sp>
      <p:sp>
        <p:nvSpPr>
          <p:cNvPr id="7" name="Right Arrow 6">
            <a:extLst>
              <a:ext uri="{FF2B5EF4-FFF2-40B4-BE49-F238E27FC236}">
                <a16:creationId xmlns:a16="http://schemas.microsoft.com/office/drawing/2014/main" id="{EE82CA43-B498-242E-29C8-DB6C730F46BA}"/>
              </a:ext>
            </a:extLst>
          </p:cNvPr>
          <p:cNvSpPr/>
          <p:nvPr/>
        </p:nvSpPr>
        <p:spPr>
          <a:xfrm rot="10800000">
            <a:off x="2281696" y="6187722"/>
            <a:ext cx="264829" cy="200147"/>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47C1834-83C7-9E98-CC78-28BC81885689}"/>
              </a:ext>
            </a:extLst>
          </p:cNvPr>
          <p:cNvSpPr txBox="1"/>
          <p:nvPr/>
        </p:nvSpPr>
        <p:spPr>
          <a:xfrm>
            <a:off x="924931" y="6119480"/>
            <a:ext cx="1680486" cy="307777"/>
          </a:xfrm>
          <a:prstGeom prst="rect">
            <a:avLst/>
          </a:prstGeom>
          <a:noFill/>
        </p:spPr>
        <p:txBody>
          <a:bodyPr wrap="square" rtlCol="0">
            <a:spAutoFit/>
          </a:bodyPr>
          <a:lstStyle/>
          <a:p>
            <a:pPr algn="ctr"/>
            <a:r>
              <a:rPr lang="en-US" sz="1400" b="1" dirty="0"/>
              <a:t>VAE loss</a:t>
            </a:r>
          </a:p>
        </p:txBody>
      </p:sp>
      <p:sp>
        <p:nvSpPr>
          <p:cNvPr id="14" name="TextBox 13">
            <a:extLst>
              <a:ext uri="{FF2B5EF4-FFF2-40B4-BE49-F238E27FC236}">
                <a16:creationId xmlns:a16="http://schemas.microsoft.com/office/drawing/2014/main" id="{D711F225-C4C3-45F2-E9D6-684DC649DDF5}"/>
              </a:ext>
            </a:extLst>
          </p:cNvPr>
          <p:cNvSpPr txBox="1"/>
          <p:nvPr/>
        </p:nvSpPr>
        <p:spPr>
          <a:xfrm>
            <a:off x="8510221" y="2603167"/>
            <a:ext cx="1636987" cy="276999"/>
          </a:xfrm>
          <a:prstGeom prst="rect">
            <a:avLst/>
          </a:prstGeom>
          <a:noFill/>
        </p:spPr>
        <p:txBody>
          <a:bodyPr wrap="none" rtlCol="0">
            <a:spAutoFit/>
          </a:bodyPr>
          <a:lstStyle/>
          <a:p>
            <a:r>
              <a:rPr lang="en-US" sz="1200" b="1" i="1" dirty="0">
                <a:solidFill>
                  <a:schemeClr val="tx1"/>
                </a:solidFill>
              </a:rPr>
              <a:t>Data reconstruction</a:t>
            </a:r>
          </a:p>
        </p:txBody>
      </p:sp>
      <p:cxnSp>
        <p:nvCxnSpPr>
          <p:cNvPr id="17" name="Straight Arrow Connector 16">
            <a:extLst>
              <a:ext uri="{FF2B5EF4-FFF2-40B4-BE49-F238E27FC236}">
                <a16:creationId xmlns:a16="http://schemas.microsoft.com/office/drawing/2014/main" id="{6A3DA2AA-6449-3170-78F5-62640560DDDE}"/>
              </a:ext>
            </a:extLst>
          </p:cNvPr>
          <p:cNvCxnSpPr/>
          <p:nvPr/>
        </p:nvCxnSpPr>
        <p:spPr>
          <a:xfrm>
            <a:off x="4330262" y="2722179"/>
            <a:ext cx="417995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496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EC97860-FB2E-D242-6EAC-F116428BC784}"/>
              </a:ext>
            </a:extLst>
          </p:cNvPr>
          <p:cNvGrpSpPr/>
          <p:nvPr/>
        </p:nvGrpSpPr>
        <p:grpSpPr>
          <a:xfrm>
            <a:off x="2651053" y="362811"/>
            <a:ext cx="8756645" cy="4266526"/>
            <a:chOff x="2384982" y="650409"/>
            <a:chExt cx="6170605" cy="2601589"/>
          </a:xfrm>
        </p:grpSpPr>
        <p:pic>
          <p:nvPicPr>
            <p:cNvPr id="4" name="Picture 3">
              <a:extLst>
                <a:ext uri="{FF2B5EF4-FFF2-40B4-BE49-F238E27FC236}">
                  <a16:creationId xmlns:a16="http://schemas.microsoft.com/office/drawing/2014/main" id="{AA923FF5-2FF1-BCA6-7A06-107955F94A4A}"/>
                </a:ext>
              </a:extLst>
            </p:cNvPr>
            <p:cNvPicPr>
              <a:picLocks noChangeAspect="1"/>
            </p:cNvPicPr>
            <p:nvPr/>
          </p:nvPicPr>
          <p:blipFill>
            <a:blip r:embed="rId2"/>
            <a:stretch>
              <a:fillRect/>
            </a:stretch>
          </p:blipFill>
          <p:spPr>
            <a:xfrm>
              <a:off x="2384982" y="693529"/>
              <a:ext cx="3646603" cy="2548577"/>
            </a:xfrm>
            <a:prstGeom prst="rect">
              <a:avLst/>
            </a:prstGeom>
          </p:spPr>
        </p:pic>
        <p:pic>
          <p:nvPicPr>
            <p:cNvPr id="5" name="Picture 4">
              <a:extLst>
                <a:ext uri="{FF2B5EF4-FFF2-40B4-BE49-F238E27FC236}">
                  <a16:creationId xmlns:a16="http://schemas.microsoft.com/office/drawing/2014/main" id="{24DB5CC7-1270-7B92-F0C1-064E54CE1E9D}"/>
                </a:ext>
              </a:extLst>
            </p:cNvPr>
            <p:cNvPicPr>
              <a:picLocks noChangeAspect="1"/>
            </p:cNvPicPr>
            <p:nvPr/>
          </p:nvPicPr>
          <p:blipFill>
            <a:blip r:embed="rId3"/>
            <a:stretch>
              <a:fillRect/>
            </a:stretch>
          </p:blipFill>
          <p:spPr>
            <a:xfrm>
              <a:off x="6022158" y="1380948"/>
              <a:ext cx="2533429" cy="1871050"/>
            </a:xfrm>
            <a:prstGeom prst="rect">
              <a:avLst/>
            </a:prstGeom>
          </p:spPr>
        </p:pic>
        <p:sp>
          <p:nvSpPr>
            <p:cNvPr id="7" name="TextBox 6">
              <a:extLst>
                <a:ext uri="{FF2B5EF4-FFF2-40B4-BE49-F238E27FC236}">
                  <a16:creationId xmlns:a16="http://schemas.microsoft.com/office/drawing/2014/main" id="{E8E48B43-A087-C194-7A57-E5CC4BB044F1}"/>
                </a:ext>
              </a:extLst>
            </p:cNvPr>
            <p:cNvSpPr txBox="1"/>
            <p:nvPr/>
          </p:nvSpPr>
          <p:spPr>
            <a:xfrm>
              <a:off x="5993876" y="1201445"/>
              <a:ext cx="138259" cy="875590"/>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DFCB814C-814B-56D4-A995-F5F64A85D977}"/>
                </a:ext>
              </a:extLst>
            </p:cNvPr>
            <p:cNvSpPr txBox="1"/>
            <p:nvPr/>
          </p:nvSpPr>
          <p:spPr>
            <a:xfrm>
              <a:off x="5970311" y="2035282"/>
              <a:ext cx="138259" cy="875590"/>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C4B3CABB-EE08-5C0C-4709-5563C7F8DE64}"/>
                </a:ext>
              </a:extLst>
            </p:cNvPr>
            <p:cNvSpPr txBox="1"/>
            <p:nvPr/>
          </p:nvSpPr>
          <p:spPr>
            <a:xfrm rot="16200000">
              <a:off x="4597903" y="-685820"/>
              <a:ext cx="198002" cy="2870460"/>
            </a:xfrm>
            <a:prstGeom prst="rect">
              <a:avLst/>
            </a:prstGeom>
            <a:solidFill>
              <a:schemeClr val="bg1"/>
            </a:solidFill>
          </p:spPr>
          <p:txBody>
            <a:bodyPr wrap="square" rtlCol="0">
              <a:spAutoFit/>
            </a:bodyPr>
            <a:lstStyle/>
            <a:p>
              <a:endParaRPr lang="en-US" dirty="0"/>
            </a:p>
          </p:txBody>
        </p:sp>
        <p:sp>
          <p:nvSpPr>
            <p:cNvPr id="15" name="TextBox 14">
              <a:extLst>
                <a:ext uri="{FF2B5EF4-FFF2-40B4-BE49-F238E27FC236}">
                  <a16:creationId xmlns:a16="http://schemas.microsoft.com/office/drawing/2014/main" id="{7F33B419-805A-53D0-276D-7BDC5CEF7B54}"/>
                </a:ext>
              </a:extLst>
            </p:cNvPr>
            <p:cNvSpPr txBox="1"/>
            <p:nvPr/>
          </p:nvSpPr>
          <p:spPr>
            <a:xfrm rot="7070955">
              <a:off x="6777872" y="1076459"/>
              <a:ext cx="452484" cy="875590"/>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004214AB-0046-D796-E4AE-0E3A12883B03}"/>
                </a:ext>
              </a:extLst>
            </p:cNvPr>
            <p:cNvSpPr txBox="1"/>
            <p:nvPr/>
          </p:nvSpPr>
          <p:spPr>
            <a:xfrm rot="3798469">
              <a:off x="7415185" y="995694"/>
              <a:ext cx="452484" cy="875590"/>
            </a:xfrm>
            <a:prstGeom prst="rect">
              <a:avLst/>
            </a:prstGeom>
            <a:solidFill>
              <a:schemeClr val="bg1"/>
            </a:solidFill>
          </p:spPr>
          <p:txBody>
            <a:bodyPr wrap="square" rtlCol="0">
              <a:spAutoFit/>
            </a:bodyPr>
            <a:lstStyle/>
            <a:p>
              <a:endParaRPr lang="en-US" dirty="0"/>
            </a:p>
          </p:txBody>
        </p:sp>
        <p:sp>
          <p:nvSpPr>
            <p:cNvPr id="18" name="TextBox 17">
              <a:extLst>
                <a:ext uri="{FF2B5EF4-FFF2-40B4-BE49-F238E27FC236}">
                  <a16:creationId xmlns:a16="http://schemas.microsoft.com/office/drawing/2014/main" id="{5C65ED32-2A55-AF71-6710-98AF0FF4B8F6}"/>
                </a:ext>
              </a:extLst>
            </p:cNvPr>
            <p:cNvSpPr txBox="1"/>
            <p:nvPr/>
          </p:nvSpPr>
          <p:spPr>
            <a:xfrm rot="3798469">
              <a:off x="7799998" y="982987"/>
              <a:ext cx="452484" cy="875590"/>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473ABD74-92FB-308B-14BE-225E739BF953}"/>
                </a:ext>
              </a:extLst>
            </p:cNvPr>
            <p:cNvSpPr txBox="1"/>
            <p:nvPr/>
          </p:nvSpPr>
          <p:spPr>
            <a:xfrm rot="9514720">
              <a:off x="8025587" y="1240939"/>
              <a:ext cx="452484" cy="875590"/>
            </a:xfrm>
            <a:prstGeom prst="rect">
              <a:avLst/>
            </a:prstGeom>
            <a:solidFill>
              <a:schemeClr val="bg1"/>
            </a:solidFill>
          </p:spPr>
          <p:txBody>
            <a:bodyPr wrap="square" rtlCol="0">
              <a:spAutoFit/>
            </a:bodyPr>
            <a:lstStyle/>
            <a:p>
              <a:endParaRPr lang="en-US" dirty="0"/>
            </a:p>
          </p:txBody>
        </p:sp>
        <p:sp>
          <p:nvSpPr>
            <p:cNvPr id="20" name="TextBox 19">
              <a:extLst>
                <a:ext uri="{FF2B5EF4-FFF2-40B4-BE49-F238E27FC236}">
                  <a16:creationId xmlns:a16="http://schemas.microsoft.com/office/drawing/2014/main" id="{49766C7D-C7B1-9EE5-1961-A3F525E1A008}"/>
                </a:ext>
              </a:extLst>
            </p:cNvPr>
            <p:cNvSpPr txBox="1"/>
            <p:nvPr/>
          </p:nvSpPr>
          <p:spPr>
            <a:xfrm rot="9514720">
              <a:off x="7454507" y="820628"/>
              <a:ext cx="452484" cy="875590"/>
            </a:xfrm>
            <a:prstGeom prst="rect">
              <a:avLst/>
            </a:prstGeom>
            <a:solidFill>
              <a:schemeClr val="bg1"/>
            </a:solidFill>
          </p:spPr>
          <p:txBody>
            <a:bodyPr wrap="square" rtlCol="0">
              <a:spAutoFit/>
            </a:bodyPr>
            <a:lstStyle/>
            <a:p>
              <a:endParaRPr lang="en-US" dirty="0"/>
            </a:p>
          </p:txBody>
        </p:sp>
      </p:grpSp>
      <p:sp>
        <p:nvSpPr>
          <p:cNvPr id="2" name="Rectangle 1">
            <a:extLst>
              <a:ext uri="{FF2B5EF4-FFF2-40B4-BE49-F238E27FC236}">
                <a16:creationId xmlns:a16="http://schemas.microsoft.com/office/drawing/2014/main" id="{CB5EDBFF-5072-AB01-3FC6-272C0D1451BD}"/>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62ED53F-004E-CD17-412A-61B48FCC56F2}"/>
              </a:ext>
            </a:extLst>
          </p:cNvPr>
          <p:cNvSpPr txBox="1"/>
          <p:nvPr/>
        </p:nvSpPr>
        <p:spPr>
          <a:xfrm>
            <a:off x="7265404" y="4761132"/>
            <a:ext cx="2422689" cy="307777"/>
          </a:xfrm>
          <a:prstGeom prst="rect">
            <a:avLst/>
          </a:prstGeom>
          <a:noFill/>
        </p:spPr>
        <p:txBody>
          <a:bodyPr wrap="square" rtlCol="0">
            <a:spAutoFit/>
          </a:bodyPr>
          <a:lstStyle/>
          <a:p>
            <a:pPr algn="ctr"/>
            <a:r>
              <a:rPr lang="en-US" sz="1400" u="sng" dirty="0"/>
              <a:t>Joint latent space</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9D3314A-FA69-7DD3-5B5E-C17B9EB0287B}"/>
                  </a:ext>
                </a:extLst>
              </p:cNvPr>
              <p:cNvSpPr txBox="1"/>
              <p:nvPr/>
            </p:nvSpPr>
            <p:spPr>
              <a:xfrm>
                <a:off x="7897378" y="5155905"/>
                <a:ext cx="109440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ea typeface="Cambria Math" panose="02040503050406030204" pitchFamily="18" charset="0"/>
                        </a:rPr>
                        <m:t>𝜁</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𝑁</m:t>
                      </m:r>
                      <m:r>
                        <a:rPr lang="en-AU" sz="1600" b="0" i="1" smtClean="0">
                          <a:latin typeface="Cambria Math" panose="02040503050406030204" pitchFamily="18" charset="0"/>
                          <a:ea typeface="Cambria Math" panose="02040503050406030204" pitchFamily="18" charset="0"/>
                        </a:rPr>
                        <m:t>(0,</m:t>
                      </m:r>
                      <m:r>
                        <a:rPr lang="en-AU" sz="1600" b="0" i="1" smtClean="0">
                          <a:latin typeface="Cambria Math" panose="02040503050406030204" pitchFamily="18" charset="0"/>
                          <a:ea typeface="Cambria Math" panose="02040503050406030204" pitchFamily="18" charset="0"/>
                        </a:rPr>
                        <m:t>𝐼</m:t>
                      </m:r>
                      <m:r>
                        <a:rPr lang="en-AU"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22" name="TextBox 21">
                <a:extLst>
                  <a:ext uri="{FF2B5EF4-FFF2-40B4-BE49-F238E27FC236}">
                    <a16:creationId xmlns:a16="http://schemas.microsoft.com/office/drawing/2014/main" id="{C9D3314A-FA69-7DD3-5B5E-C17B9EB0287B}"/>
                  </a:ext>
                </a:extLst>
              </p:cNvPr>
              <p:cNvSpPr txBox="1">
                <a:spLocks noRot="1" noChangeAspect="1" noMove="1" noResize="1" noEditPoints="1" noAdjustHandles="1" noChangeArrowheads="1" noChangeShapeType="1" noTextEdit="1"/>
              </p:cNvSpPr>
              <p:nvPr/>
            </p:nvSpPr>
            <p:spPr>
              <a:xfrm>
                <a:off x="7897378" y="5155905"/>
                <a:ext cx="1094402" cy="338554"/>
              </a:xfrm>
              <a:prstGeom prst="rect">
                <a:avLst/>
              </a:prstGeom>
              <a:blipFill>
                <a:blip r:embed="rId4"/>
                <a:stretch>
                  <a:fillRect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3EE0ED-950D-4433-4625-AE7C71FB8C7C}"/>
                  </a:ext>
                </a:extLst>
              </p:cNvPr>
              <p:cNvSpPr txBox="1"/>
              <p:nvPr/>
            </p:nvSpPr>
            <p:spPr>
              <a:xfrm>
                <a:off x="7845088" y="4934411"/>
                <a:ext cx="119898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𝑧</m:t>
                      </m:r>
                      <m:r>
                        <a:rPr lang="en-AU" sz="1600" b="0" i="1" smtClean="0">
                          <a:latin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𝜁𝜎</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𝜇</m:t>
                      </m:r>
                    </m:oMath>
                  </m:oMathPara>
                </a14:m>
                <a:endParaRPr lang="en-US" sz="1600" dirty="0"/>
              </a:p>
            </p:txBody>
          </p:sp>
        </mc:Choice>
        <mc:Fallback xmlns="">
          <p:sp>
            <p:nvSpPr>
              <p:cNvPr id="23" name="TextBox 22">
                <a:extLst>
                  <a:ext uri="{FF2B5EF4-FFF2-40B4-BE49-F238E27FC236}">
                    <a16:creationId xmlns:a16="http://schemas.microsoft.com/office/drawing/2014/main" id="{EC3EE0ED-950D-4433-4625-AE7C71FB8C7C}"/>
                  </a:ext>
                </a:extLst>
              </p:cNvPr>
              <p:cNvSpPr txBox="1">
                <a:spLocks noRot="1" noChangeAspect="1" noMove="1" noResize="1" noEditPoints="1" noAdjustHandles="1" noChangeArrowheads="1" noChangeShapeType="1" noTextEdit="1"/>
              </p:cNvSpPr>
              <p:nvPr/>
            </p:nvSpPr>
            <p:spPr>
              <a:xfrm>
                <a:off x="7845088" y="4934411"/>
                <a:ext cx="1198982" cy="338554"/>
              </a:xfrm>
              <a:prstGeom prst="rect">
                <a:avLst/>
              </a:prstGeom>
              <a:blipFill>
                <a:blip r:embed="rId5"/>
                <a:stretch>
                  <a:fillRect b="-10714"/>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7A9BD6E6-C132-2F4C-BFE4-1619D445A0CD}"/>
              </a:ext>
            </a:extLst>
          </p:cNvPr>
          <p:cNvSpPr txBox="1"/>
          <p:nvPr/>
        </p:nvSpPr>
        <p:spPr>
          <a:xfrm>
            <a:off x="9561515" y="4751212"/>
            <a:ext cx="2422689" cy="307777"/>
          </a:xfrm>
          <a:prstGeom prst="rect">
            <a:avLst/>
          </a:prstGeom>
          <a:noFill/>
        </p:spPr>
        <p:txBody>
          <a:bodyPr wrap="square" rtlCol="0">
            <a:spAutoFit/>
          </a:bodyPr>
          <a:lstStyle/>
          <a:p>
            <a:pPr algn="ctr"/>
            <a:r>
              <a:rPr lang="en-US" sz="1400" u="sng" dirty="0"/>
              <a:t>Cell type classifier</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4AFB26E-7460-99C2-5950-0FD1346C41D6}"/>
                  </a:ext>
                </a:extLst>
              </p:cNvPr>
              <p:cNvSpPr txBox="1"/>
              <p:nvPr/>
            </p:nvSpPr>
            <p:spPr>
              <a:xfrm>
                <a:off x="9835395" y="4994403"/>
                <a:ext cx="191443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 </m:t>
                      </m:r>
                      <m:r>
                        <a:rPr lang="en-AU" sz="1600" b="0" i="1" smtClean="0">
                          <a:latin typeface="Cambria Math" panose="02040503050406030204" pitchFamily="18" charset="0"/>
                        </a:rPr>
                        <m:t>𝑌𝑜𝑢𝑡</m:t>
                      </m:r>
                      <m:r>
                        <a:rPr lang="en-AU" sz="1600" b="0" i="1" baseline="-25000" smtClean="0">
                          <a:latin typeface="Cambria Math" panose="02040503050406030204" pitchFamily="18" charset="0"/>
                        </a:rPr>
                        <m:t>𝑝𝑢𝑡</m:t>
                      </m:r>
                      <m:r>
                        <a:rPr lang="en-AU" sz="1600" b="0" i="1" smtClean="0">
                          <a:latin typeface="Cambria Math" panose="02040503050406030204" pitchFamily="18" charset="0"/>
                        </a:rPr>
                        <m:t>=</m:t>
                      </m:r>
                      <m:r>
                        <a:rPr lang="en-AU" sz="1600" b="0" i="1" smtClean="0">
                          <a:latin typeface="Cambria Math" panose="02040503050406030204" pitchFamily="18" charset="0"/>
                        </a:rPr>
                        <m:t>𝑁𝑁𝑐𝑙</m:t>
                      </m:r>
                      <m:r>
                        <a:rPr lang="en-AU" sz="1600" b="0" i="1" baseline="-25000" smtClean="0">
                          <a:latin typeface="Cambria Math" panose="02040503050406030204" pitchFamily="18" charset="0"/>
                        </a:rPr>
                        <m:t>𝑠</m:t>
                      </m:r>
                      <m:r>
                        <a:rPr lang="en-AU" sz="1600" b="0" i="1" smtClean="0">
                          <a:latin typeface="Cambria Math" panose="02040503050406030204" pitchFamily="18" charset="0"/>
                        </a:rPr>
                        <m:t>(</m:t>
                      </m:r>
                      <m:r>
                        <a:rPr lang="en-AU" sz="1600" b="0" i="1" smtClean="0">
                          <a:latin typeface="Cambria Math" panose="02040503050406030204" pitchFamily="18" charset="0"/>
                        </a:rPr>
                        <m:t>𝑧</m:t>
                      </m:r>
                      <m:r>
                        <a:rPr lang="en-AU" sz="1600" b="0" i="1" smtClean="0">
                          <a:latin typeface="Cambria Math" panose="02040503050406030204" pitchFamily="18" charset="0"/>
                        </a:rPr>
                        <m:t>)</m:t>
                      </m:r>
                    </m:oMath>
                  </m:oMathPara>
                </a14:m>
                <a:endParaRPr lang="en-US" sz="1600" dirty="0"/>
              </a:p>
            </p:txBody>
          </p:sp>
        </mc:Choice>
        <mc:Fallback xmlns="">
          <p:sp>
            <p:nvSpPr>
              <p:cNvPr id="30" name="TextBox 29">
                <a:extLst>
                  <a:ext uri="{FF2B5EF4-FFF2-40B4-BE49-F238E27FC236}">
                    <a16:creationId xmlns:a16="http://schemas.microsoft.com/office/drawing/2014/main" id="{44AFB26E-7460-99C2-5950-0FD1346C41D6}"/>
                  </a:ext>
                </a:extLst>
              </p:cNvPr>
              <p:cNvSpPr txBox="1">
                <a:spLocks noRot="1" noChangeAspect="1" noMove="1" noResize="1" noEditPoints="1" noAdjustHandles="1" noChangeArrowheads="1" noChangeShapeType="1" noTextEdit="1"/>
              </p:cNvSpPr>
              <p:nvPr/>
            </p:nvSpPr>
            <p:spPr>
              <a:xfrm>
                <a:off x="9835395" y="4994403"/>
                <a:ext cx="1914435" cy="338554"/>
              </a:xfrm>
              <a:prstGeom prst="rect">
                <a:avLst/>
              </a:prstGeom>
              <a:blipFill>
                <a:blip r:embed="rId6"/>
                <a:stretch>
                  <a:fillRect b="-14286"/>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A4605095-509B-9EA3-E68E-D0DF620C1038}"/>
              </a:ext>
            </a:extLst>
          </p:cNvPr>
          <p:cNvCxnSpPr>
            <a:cxnSpLocks/>
          </p:cNvCxnSpPr>
          <p:nvPr/>
        </p:nvCxnSpPr>
        <p:spPr>
          <a:xfrm>
            <a:off x="515812" y="5507809"/>
            <a:ext cx="11097863" cy="0"/>
          </a:xfrm>
          <a:prstGeom prst="line">
            <a:avLst/>
          </a:prstGeom>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0B2B5E83-213F-7241-B40E-7FAEE241C3A2}"/>
              </a:ext>
            </a:extLst>
          </p:cNvPr>
          <p:cNvSpPr txBox="1"/>
          <p:nvPr/>
        </p:nvSpPr>
        <p:spPr>
          <a:xfrm>
            <a:off x="264637" y="4729034"/>
            <a:ext cx="1680486" cy="307777"/>
          </a:xfrm>
          <a:prstGeom prst="rect">
            <a:avLst/>
          </a:prstGeom>
          <a:noFill/>
        </p:spPr>
        <p:txBody>
          <a:bodyPr wrap="square" rtlCol="0">
            <a:spAutoFit/>
          </a:bodyPr>
          <a:lstStyle/>
          <a:p>
            <a:pPr algn="ctr"/>
            <a:r>
              <a:rPr lang="en-US" sz="1400" u="sng" dirty="0"/>
              <a:t>Multimodal input</a:t>
            </a:r>
          </a:p>
        </p:txBody>
      </p:sp>
      <p:sp>
        <p:nvSpPr>
          <p:cNvPr id="42" name="TextBox 41">
            <a:extLst>
              <a:ext uri="{FF2B5EF4-FFF2-40B4-BE49-F238E27FC236}">
                <a16:creationId xmlns:a16="http://schemas.microsoft.com/office/drawing/2014/main" id="{BA0157F9-5357-DD6C-BD6F-24336EFE863B}"/>
              </a:ext>
            </a:extLst>
          </p:cNvPr>
          <p:cNvSpPr txBox="1"/>
          <p:nvPr/>
        </p:nvSpPr>
        <p:spPr>
          <a:xfrm>
            <a:off x="1917123" y="4753141"/>
            <a:ext cx="2849277" cy="307777"/>
          </a:xfrm>
          <a:prstGeom prst="rect">
            <a:avLst/>
          </a:prstGeom>
          <a:noFill/>
        </p:spPr>
        <p:txBody>
          <a:bodyPr wrap="square" rtlCol="0">
            <a:spAutoFit/>
          </a:bodyPr>
          <a:lstStyle/>
          <a:p>
            <a:pPr algn="ctr"/>
            <a:r>
              <a:rPr lang="en-US" sz="1400" u="sng" dirty="0"/>
              <a:t>Modality-specific encoders</a:t>
            </a:r>
          </a:p>
        </p:txBody>
      </p:sp>
      <p:sp>
        <p:nvSpPr>
          <p:cNvPr id="43" name="TextBox 42">
            <a:extLst>
              <a:ext uri="{FF2B5EF4-FFF2-40B4-BE49-F238E27FC236}">
                <a16:creationId xmlns:a16="http://schemas.microsoft.com/office/drawing/2014/main" id="{266F282B-5E4C-0A8B-6CB4-C981F63DD996}"/>
              </a:ext>
            </a:extLst>
          </p:cNvPr>
          <p:cNvSpPr txBox="1"/>
          <p:nvPr/>
        </p:nvSpPr>
        <p:spPr>
          <a:xfrm>
            <a:off x="4747689" y="4764934"/>
            <a:ext cx="2422689" cy="307777"/>
          </a:xfrm>
          <a:prstGeom prst="rect">
            <a:avLst/>
          </a:prstGeom>
          <a:noFill/>
        </p:spPr>
        <p:txBody>
          <a:bodyPr wrap="square" rtlCol="0">
            <a:spAutoFit/>
          </a:bodyPr>
          <a:lstStyle/>
          <a:p>
            <a:pPr algn="ctr"/>
            <a:r>
              <a:rPr lang="en-US" sz="1400" u="sng" dirty="0"/>
              <a:t>Joint learning encoder</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5FE5BDB-5F44-C060-845B-133D451DE15A}"/>
                  </a:ext>
                </a:extLst>
              </p:cNvPr>
              <p:cNvSpPr txBox="1"/>
              <p:nvPr/>
            </p:nvSpPr>
            <p:spPr>
              <a:xfrm>
                <a:off x="816914" y="4923225"/>
                <a:ext cx="575932"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𝑥</m:t>
                      </m:r>
                      <m:r>
                        <a:rPr lang="en-AU" sz="1600" b="0" i="1" baseline="-25000" smtClean="0">
                          <a:latin typeface="Cambria Math" panose="02040503050406030204" pitchFamily="18" charset="0"/>
                        </a:rPr>
                        <m:t>𝑟𝑛𝑎</m:t>
                      </m:r>
                    </m:oMath>
                  </m:oMathPara>
                </a14:m>
                <a:endParaRPr lang="en-US" sz="1600" baseline="-25000" dirty="0"/>
              </a:p>
            </p:txBody>
          </p:sp>
        </mc:Choice>
        <mc:Fallback xmlns="">
          <p:sp>
            <p:nvSpPr>
              <p:cNvPr id="44" name="TextBox 43">
                <a:extLst>
                  <a:ext uri="{FF2B5EF4-FFF2-40B4-BE49-F238E27FC236}">
                    <a16:creationId xmlns:a16="http://schemas.microsoft.com/office/drawing/2014/main" id="{15FE5BDB-5F44-C060-845B-133D451DE15A}"/>
                  </a:ext>
                </a:extLst>
              </p:cNvPr>
              <p:cNvSpPr txBox="1">
                <a:spLocks noRot="1" noChangeAspect="1" noMove="1" noResize="1" noEditPoints="1" noAdjustHandles="1" noChangeArrowheads="1" noChangeShapeType="1" noTextEdit="1"/>
              </p:cNvSpPr>
              <p:nvPr/>
            </p:nvSpPr>
            <p:spPr>
              <a:xfrm>
                <a:off x="816914" y="4923225"/>
                <a:ext cx="575932" cy="33291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B07D273-CC66-83AD-92A5-87F202C8DCBA}"/>
                  </a:ext>
                </a:extLst>
              </p:cNvPr>
              <p:cNvSpPr txBox="1"/>
              <p:nvPr/>
            </p:nvSpPr>
            <p:spPr>
              <a:xfrm>
                <a:off x="824304" y="5164873"/>
                <a:ext cx="575932"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𝑥</m:t>
                      </m:r>
                      <m:r>
                        <a:rPr lang="en-AU" sz="1600" b="0" i="1" baseline="-25000" smtClean="0">
                          <a:latin typeface="Cambria Math" panose="02040503050406030204" pitchFamily="18" charset="0"/>
                        </a:rPr>
                        <m:t>𝑎𝑡𝑎𝑐</m:t>
                      </m:r>
                    </m:oMath>
                  </m:oMathPara>
                </a14:m>
                <a:endParaRPr lang="en-US" sz="1600" baseline="-25000" dirty="0"/>
              </a:p>
            </p:txBody>
          </p:sp>
        </mc:Choice>
        <mc:Fallback xmlns="">
          <p:sp>
            <p:nvSpPr>
              <p:cNvPr id="45" name="TextBox 44">
                <a:extLst>
                  <a:ext uri="{FF2B5EF4-FFF2-40B4-BE49-F238E27FC236}">
                    <a16:creationId xmlns:a16="http://schemas.microsoft.com/office/drawing/2014/main" id="{7B07D273-CC66-83AD-92A5-87F202C8DCBA}"/>
                  </a:ext>
                </a:extLst>
              </p:cNvPr>
              <p:cNvSpPr txBox="1">
                <a:spLocks noRot="1" noChangeAspect="1" noMove="1" noResize="1" noEditPoints="1" noAdjustHandles="1" noChangeArrowheads="1" noChangeShapeType="1" noTextEdit="1"/>
              </p:cNvSpPr>
              <p:nvPr/>
            </p:nvSpPr>
            <p:spPr>
              <a:xfrm>
                <a:off x="824304" y="5164873"/>
                <a:ext cx="575932" cy="33291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6AB0251-B6E0-B3BC-FB9A-C69EB8D7C90A}"/>
                  </a:ext>
                </a:extLst>
              </p:cNvPr>
              <p:cNvSpPr txBox="1"/>
              <p:nvPr/>
            </p:nvSpPr>
            <p:spPr>
              <a:xfrm>
                <a:off x="2451578" y="4951116"/>
                <a:ext cx="1924862"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𝑚</m:t>
                      </m:r>
                      <m:r>
                        <a:rPr lang="en-AU" sz="1600" b="0" i="1" baseline="-25000" smtClean="0">
                          <a:latin typeface="Cambria Math" panose="02040503050406030204" pitchFamily="18" charset="0"/>
                        </a:rPr>
                        <m:t>𝑟𝑛𝑎</m:t>
                      </m:r>
                      <m:r>
                        <a:rPr lang="en-AU" sz="1600" b="0" i="1" smtClean="0">
                          <a:latin typeface="Cambria Math" panose="02040503050406030204" pitchFamily="18" charset="0"/>
                        </a:rPr>
                        <m:t>=</m:t>
                      </m:r>
                      <m:r>
                        <a:rPr lang="en-AU" sz="1600" b="0" i="1" smtClean="0">
                          <a:latin typeface="Cambria Math" panose="02040503050406030204" pitchFamily="18" charset="0"/>
                        </a:rPr>
                        <m:t>𝑒𝑟𝑛</m:t>
                      </m:r>
                      <m:r>
                        <a:rPr lang="en-AU" sz="1600" b="0" i="1" baseline="-25000" smtClean="0">
                          <a:latin typeface="Cambria Math" panose="02040503050406030204" pitchFamily="18" charset="0"/>
                        </a:rPr>
                        <m:t>𝑎</m:t>
                      </m:r>
                      <m:r>
                        <a:rPr lang="en-AU" sz="1600" b="0" i="1" smtClean="0">
                          <a:latin typeface="Cambria Math" panose="02040503050406030204" pitchFamily="18" charset="0"/>
                        </a:rPr>
                        <m:t>(</m:t>
                      </m:r>
                      <m:r>
                        <a:rPr lang="en-AU" sz="1600" b="0" i="1" smtClean="0">
                          <a:latin typeface="Cambria Math" panose="02040503050406030204" pitchFamily="18" charset="0"/>
                        </a:rPr>
                        <m:t>𝑥𝑟𝑛</m:t>
                      </m:r>
                      <m:r>
                        <a:rPr lang="en-AU" sz="1600" b="0" i="1" baseline="-25000" smtClean="0">
                          <a:latin typeface="Cambria Math" panose="02040503050406030204" pitchFamily="18" charset="0"/>
                        </a:rPr>
                        <m:t>𝑎</m:t>
                      </m:r>
                      <m:r>
                        <a:rPr lang="en-AU" sz="1600" b="0" i="1" smtClean="0">
                          <a:latin typeface="Cambria Math" panose="02040503050406030204" pitchFamily="18" charset="0"/>
                        </a:rPr>
                        <m:t>)</m:t>
                      </m:r>
                    </m:oMath>
                  </m:oMathPara>
                </a14:m>
                <a:endParaRPr lang="en-US" sz="1600" baseline="-25000" dirty="0"/>
              </a:p>
            </p:txBody>
          </p:sp>
        </mc:Choice>
        <mc:Fallback xmlns="">
          <p:sp>
            <p:nvSpPr>
              <p:cNvPr id="46" name="TextBox 45">
                <a:extLst>
                  <a:ext uri="{FF2B5EF4-FFF2-40B4-BE49-F238E27FC236}">
                    <a16:creationId xmlns:a16="http://schemas.microsoft.com/office/drawing/2014/main" id="{56AB0251-B6E0-B3BC-FB9A-C69EB8D7C90A}"/>
                  </a:ext>
                </a:extLst>
              </p:cNvPr>
              <p:cNvSpPr txBox="1">
                <a:spLocks noRot="1" noChangeAspect="1" noMove="1" noResize="1" noEditPoints="1" noAdjustHandles="1" noChangeArrowheads="1" noChangeShapeType="1" noTextEdit="1"/>
              </p:cNvSpPr>
              <p:nvPr/>
            </p:nvSpPr>
            <p:spPr>
              <a:xfrm>
                <a:off x="2451578" y="4951116"/>
                <a:ext cx="1924862" cy="332912"/>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EBA3073-9CB1-EDF6-8896-18A16B2DE1C6}"/>
                  </a:ext>
                </a:extLst>
              </p:cNvPr>
              <p:cNvSpPr txBox="1"/>
              <p:nvPr/>
            </p:nvSpPr>
            <p:spPr>
              <a:xfrm>
                <a:off x="2414167" y="5163680"/>
                <a:ext cx="2085118"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𝑚</m:t>
                      </m:r>
                      <m:r>
                        <a:rPr lang="en-AU" sz="1600" b="0" i="1" baseline="-25000" smtClean="0">
                          <a:latin typeface="Cambria Math" panose="02040503050406030204" pitchFamily="18" charset="0"/>
                        </a:rPr>
                        <m:t>𝑎𝑡𝑎𝑐</m:t>
                      </m:r>
                      <m:r>
                        <a:rPr lang="en-AU" sz="1600" b="0" i="1" smtClean="0">
                          <a:latin typeface="Cambria Math" panose="02040503050406030204" pitchFamily="18" charset="0"/>
                        </a:rPr>
                        <m:t>=</m:t>
                      </m:r>
                      <m:r>
                        <a:rPr lang="en-AU" sz="1600" b="0" i="1" smtClean="0">
                          <a:latin typeface="Cambria Math" panose="02040503050406030204" pitchFamily="18" charset="0"/>
                        </a:rPr>
                        <m:t>𝑒𝑎𝑡</m:t>
                      </m:r>
                      <m:r>
                        <a:rPr lang="en-AU" sz="1600" b="0" i="1" baseline="-25000" smtClean="0">
                          <a:latin typeface="Cambria Math" panose="02040503050406030204" pitchFamily="18" charset="0"/>
                        </a:rPr>
                        <m:t>𝑎𝑐</m:t>
                      </m:r>
                      <m:r>
                        <a:rPr lang="en-AU" sz="1600" b="0" i="1" smtClean="0">
                          <a:latin typeface="Cambria Math" panose="02040503050406030204" pitchFamily="18" charset="0"/>
                        </a:rPr>
                        <m:t>(</m:t>
                      </m:r>
                      <m:r>
                        <a:rPr lang="en-AU" sz="1600" b="0" i="1" smtClean="0">
                          <a:latin typeface="Cambria Math" panose="02040503050406030204" pitchFamily="18" charset="0"/>
                        </a:rPr>
                        <m:t>𝑥𝑎𝑡</m:t>
                      </m:r>
                      <m:r>
                        <a:rPr lang="en-AU" sz="1600" b="0" i="1" baseline="-25000" smtClean="0">
                          <a:latin typeface="Cambria Math" panose="02040503050406030204" pitchFamily="18" charset="0"/>
                        </a:rPr>
                        <m:t>𝑎𝑐</m:t>
                      </m:r>
                      <m:r>
                        <a:rPr lang="en-AU" sz="1600" b="0" i="1" smtClean="0">
                          <a:latin typeface="Cambria Math" panose="02040503050406030204" pitchFamily="18" charset="0"/>
                        </a:rPr>
                        <m:t>)</m:t>
                      </m:r>
                    </m:oMath>
                  </m:oMathPara>
                </a14:m>
                <a:endParaRPr lang="en-US" sz="1600" baseline="-25000" dirty="0"/>
              </a:p>
            </p:txBody>
          </p:sp>
        </mc:Choice>
        <mc:Fallback xmlns="">
          <p:sp>
            <p:nvSpPr>
              <p:cNvPr id="47" name="TextBox 46">
                <a:extLst>
                  <a:ext uri="{FF2B5EF4-FFF2-40B4-BE49-F238E27FC236}">
                    <a16:creationId xmlns:a16="http://schemas.microsoft.com/office/drawing/2014/main" id="{4EBA3073-9CB1-EDF6-8896-18A16B2DE1C6}"/>
                  </a:ext>
                </a:extLst>
              </p:cNvPr>
              <p:cNvSpPr txBox="1">
                <a:spLocks noRot="1" noChangeAspect="1" noMove="1" noResize="1" noEditPoints="1" noAdjustHandles="1" noChangeArrowheads="1" noChangeShapeType="1" noTextEdit="1"/>
              </p:cNvSpPr>
              <p:nvPr/>
            </p:nvSpPr>
            <p:spPr>
              <a:xfrm>
                <a:off x="2414167" y="5163680"/>
                <a:ext cx="2085118" cy="332912"/>
              </a:xfrm>
              <a:prstGeom prst="rect">
                <a:avLst/>
              </a:prstGeom>
              <a:blipFill>
                <a:blip r:embed="rId10"/>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A53C14F-B64E-8F9B-E592-251D956B677E}"/>
                  </a:ext>
                </a:extLst>
              </p:cNvPr>
              <p:cNvSpPr txBox="1"/>
              <p:nvPr/>
            </p:nvSpPr>
            <p:spPr>
              <a:xfrm>
                <a:off x="4513521" y="5039300"/>
                <a:ext cx="2909737" cy="33291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ea typeface="Cambria Math" panose="02040503050406030204" pitchFamily="18" charset="0"/>
                        </a:rPr>
                        <m:t>𝜇</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𝜎</m:t>
                      </m:r>
                      <m:r>
                        <a:rPr lang="en-AU" sz="1600" b="0" i="1" smtClean="0">
                          <a:latin typeface="Cambria Math" panose="02040503050406030204" pitchFamily="18" charset="0"/>
                        </a:rPr>
                        <m:t>=</m:t>
                      </m:r>
                      <m:r>
                        <a:rPr lang="en-AU" sz="1600" b="0" i="1" smtClean="0">
                          <a:latin typeface="Cambria Math" panose="02040503050406030204" pitchFamily="18" charset="0"/>
                        </a:rPr>
                        <m:t>𝑒𝑗𝑜𝑖</m:t>
                      </m:r>
                      <m:r>
                        <a:rPr lang="en-AU" sz="1600" b="0" i="1" baseline="-25000" smtClean="0">
                          <a:latin typeface="Cambria Math" panose="02040503050406030204" pitchFamily="18" charset="0"/>
                        </a:rPr>
                        <m:t>𝑛𝑡</m:t>
                      </m:r>
                      <m:r>
                        <a:rPr lang="en-AU" sz="1600" b="0" i="1" smtClean="0">
                          <a:latin typeface="Cambria Math" panose="02040503050406030204" pitchFamily="18" charset="0"/>
                        </a:rPr>
                        <m:t>(</m:t>
                      </m:r>
                      <m:r>
                        <a:rPr lang="en-AU" sz="1600" b="0" i="1" smtClean="0">
                          <a:latin typeface="Cambria Math" panose="02040503050406030204" pitchFamily="18" charset="0"/>
                        </a:rPr>
                        <m:t>𝑚𝑟𝑛</m:t>
                      </m:r>
                      <m:r>
                        <a:rPr lang="en-AU" sz="1600" b="0" i="1" baseline="-25000" smtClean="0">
                          <a:latin typeface="Cambria Math" panose="02040503050406030204" pitchFamily="18" charset="0"/>
                        </a:rPr>
                        <m:t>𝑎</m:t>
                      </m:r>
                      <m:r>
                        <a:rPr lang="en-AU" sz="1600" b="0" i="1" smtClean="0">
                          <a:latin typeface="Cambria Math" panose="02040503050406030204" pitchFamily="18" charset="0"/>
                          <a:ea typeface="Cambria Math" panose="02040503050406030204" pitchFamily="18" charset="0"/>
                        </a:rPr>
                        <m:t>⨁</m:t>
                      </m:r>
                      <m:r>
                        <a:rPr lang="en-AU" sz="1600" b="0" i="1" smtClean="0">
                          <a:latin typeface="Cambria Math" panose="02040503050406030204" pitchFamily="18" charset="0"/>
                          <a:ea typeface="Cambria Math" panose="02040503050406030204" pitchFamily="18" charset="0"/>
                        </a:rPr>
                        <m:t>𝑚𝑎𝑡𝑎</m:t>
                      </m:r>
                      <m:r>
                        <a:rPr lang="en-AU" sz="1600" b="0" i="1" baseline="-25000" smtClean="0">
                          <a:latin typeface="Cambria Math" panose="02040503050406030204" pitchFamily="18" charset="0"/>
                          <a:ea typeface="Cambria Math" panose="02040503050406030204" pitchFamily="18" charset="0"/>
                        </a:rPr>
                        <m:t>𝑐</m:t>
                      </m:r>
                      <m:r>
                        <a:rPr lang="en-AU" sz="1600" b="0" i="1" smtClean="0">
                          <a:latin typeface="Cambria Math" panose="02040503050406030204" pitchFamily="18" charset="0"/>
                        </a:rPr>
                        <m:t>)</m:t>
                      </m:r>
                    </m:oMath>
                  </m:oMathPara>
                </a14:m>
                <a:endParaRPr lang="en-US" sz="1600" baseline="-25000" dirty="0"/>
              </a:p>
            </p:txBody>
          </p:sp>
        </mc:Choice>
        <mc:Fallback xmlns="">
          <p:sp>
            <p:nvSpPr>
              <p:cNvPr id="48" name="TextBox 47">
                <a:extLst>
                  <a:ext uri="{FF2B5EF4-FFF2-40B4-BE49-F238E27FC236}">
                    <a16:creationId xmlns:a16="http://schemas.microsoft.com/office/drawing/2014/main" id="{BA53C14F-B64E-8F9B-E592-251D956B677E}"/>
                  </a:ext>
                </a:extLst>
              </p:cNvPr>
              <p:cNvSpPr txBox="1">
                <a:spLocks noRot="1" noChangeAspect="1" noMove="1" noResize="1" noEditPoints="1" noAdjustHandles="1" noChangeArrowheads="1" noChangeShapeType="1" noTextEdit="1"/>
              </p:cNvSpPr>
              <p:nvPr/>
            </p:nvSpPr>
            <p:spPr>
              <a:xfrm>
                <a:off x="4513521" y="5039300"/>
                <a:ext cx="2909737" cy="332912"/>
              </a:xfrm>
              <a:prstGeom prst="rect">
                <a:avLst/>
              </a:prstGeom>
              <a:blipFill>
                <a:blip r:embed="rId11"/>
                <a:stretch>
                  <a:fillRect b="-18519"/>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C02C7939-9643-10C0-5BF2-7CC6BC048E75}"/>
              </a:ext>
            </a:extLst>
          </p:cNvPr>
          <p:cNvSpPr txBox="1"/>
          <p:nvPr/>
        </p:nvSpPr>
        <p:spPr>
          <a:xfrm>
            <a:off x="132416" y="2380168"/>
            <a:ext cx="2518638" cy="369332"/>
          </a:xfrm>
          <a:prstGeom prst="rect">
            <a:avLst/>
          </a:prstGeom>
          <a:noFill/>
        </p:spPr>
        <p:txBody>
          <a:bodyPr wrap="none" rtlCol="0">
            <a:spAutoFit/>
          </a:bodyPr>
          <a:lstStyle/>
          <a:p>
            <a:r>
              <a:rPr lang="en-US" b="1" dirty="0">
                <a:solidFill>
                  <a:schemeClr val="accent1"/>
                </a:solidFill>
              </a:rPr>
              <a:t>Classification branch</a:t>
            </a:r>
          </a:p>
        </p:txBody>
      </p:sp>
      <p:sp>
        <p:nvSpPr>
          <p:cNvPr id="50" name="Rectangle 49">
            <a:extLst>
              <a:ext uri="{FF2B5EF4-FFF2-40B4-BE49-F238E27FC236}">
                <a16:creationId xmlns:a16="http://schemas.microsoft.com/office/drawing/2014/main" id="{15D8C3A5-C33B-24F0-C259-C1D6C621A876}"/>
              </a:ext>
            </a:extLst>
          </p:cNvPr>
          <p:cNvSpPr/>
          <p:nvPr/>
        </p:nvSpPr>
        <p:spPr>
          <a:xfrm>
            <a:off x="4217455" y="6228864"/>
            <a:ext cx="2590472" cy="28703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E71EEC62-8347-C15D-DB90-45346798EEE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30753" y="6257338"/>
            <a:ext cx="2554872" cy="230169"/>
          </a:xfrm>
          <a:prstGeom prst="rect">
            <a:avLst/>
          </a:prstGeom>
        </p:spPr>
      </p:pic>
      <p:pic>
        <p:nvPicPr>
          <p:cNvPr id="52" name="Picture 51" descr="A picture containing text, watch&#10;&#10;Description automatically generated">
            <a:extLst>
              <a:ext uri="{FF2B5EF4-FFF2-40B4-BE49-F238E27FC236}">
                <a16:creationId xmlns:a16="http://schemas.microsoft.com/office/drawing/2014/main" id="{5D335CC0-4892-FAC0-4355-75B8DCB26C37}"/>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7455" y="5880163"/>
            <a:ext cx="2343093" cy="325996"/>
          </a:xfrm>
          <a:prstGeom prst="rect">
            <a:avLst/>
          </a:prstGeom>
          <a:solidFill>
            <a:schemeClr val="accent5">
              <a:lumMod val="20000"/>
              <a:lumOff val="80000"/>
            </a:schemeClr>
          </a:solidFill>
        </p:spPr>
      </p:pic>
      <p:sp>
        <p:nvSpPr>
          <p:cNvPr id="53" name="TextBox 52">
            <a:extLst>
              <a:ext uri="{FF2B5EF4-FFF2-40B4-BE49-F238E27FC236}">
                <a16:creationId xmlns:a16="http://schemas.microsoft.com/office/drawing/2014/main" id="{2AC7E753-7C46-9996-99C7-D8C575DA84E1}"/>
              </a:ext>
            </a:extLst>
          </p:cNvPr>
          <p:cNvSpPr txBox="1"/>
          <p:nvPr/>
        </p:nvSpPr>
        <p:spPr>
          <a:xfrm>
            <a:off x="2134834" y="5959971"/>
            <a:ext cx="2082621" cy="369332"/>
          </a:xfrm>
          <a:prstGeom prst="rect">
            <a:avLst/>
          </a:prstGeom>
          <a:noFill/>
        </p:spPr>
        <p:txBody>
          <a:bodyPr wrap="none" rtlCol="0">
            <a:spAutoFit/>
          </a:bodyPr>
          <a:lstStyle/>
          <a:p>
            <a:r>
              <a:rPr lang="en-US" dirty="0"/>
              <a:t>Classification loss:</a:t>
            </a:r>
          </a:p>
        </p:txBody>
      </p:sp>
      <p:sp>
        <p:nvSpPr>
          <p:cNvPr id="11" name="Title 1">
            <a:extLst>
              <a:ext uri="{FF2B5EF4-FFF2-40B4-BE49-F238E27FC236}">
                <a16:creationId xmlns:a16="http://schemas.microsoft.com/office/drawing/2014/main" id="{2E5EECD3-2518-D76F-AF07-F2B72B173A8B}"/>
              </a:ext>
            </a:extLst>
          </p:cNvPr>
          <p:cNvSpPr txBox="1">
            <a:spLocks/>
          </p:cNvSpPr>
          <p:nvPr/>
        </p:nvSpPr>
        <p:spPr>
          <a:xfrm>
            <a:off x="205664" y="-349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a:solidFill>
                  <a:schemeClr val="bg1"/>
                </a:solidFill>
              </a:rPr>
              <a:t>Network training / learning</a:t>
            </a:r>
            <a:endParaRPr lang="en-US" dirty="0">
              <a:solidFill>
                <a:schemeClr val="bg1"/>
              </a:solidFill>
            </a:endParaRPr>
          </a:p>
        </p:txBody>
      </p:sp>
      <p:pic>
        <p:nvPicPr>
          <p:cNvPr id="12" name="Picture 11">
            <a:extLst>
              <a:ext uri="{FF2B5EF4-FFF2-40B4-BE49-F238E27FC236}">
                <a16:creationId xmlns:a16="http://schemas.microsoft.com/office/drawing/2014/main" id="{791A5260-1314-8E40-CD53-27B605B28342}"/>
              </a:ext>
            </a:extLst>
          </p:cNvPr>
          <p:cNvPicPr>
            <a:picLocks noChangeAspect="1"/>
          </p:cNvPicPr>
          <p:nvPr/>
        </p:nvPicPr>
        <p:blipFill>
          <a:blip r:embed="rId14"/>
          <a:stretch>
            <a:fillRect/>
          </a:stretch>
        </p:blipFill>
        <p:spPr>
          <a:xfrm>
            <a:off x="7395753" y="5507809"/>
            <a:ext cx="3277836" cy="1772405"/>
          </a:xfrm>
          <a:prstGeom prst="rect">
            <a:avLst/>
          </a:prstGeom>
        </p:spPr>
      </p:pic>
      <p:sp>
        <p:nvSpPr>
          <p:cNvPr id="27" name="Freeform 26">
            <a:extLst>
              <a:ext uri="{FF2B5EF4-FFF2-40B4-BE49-F238E27FC236}">
                <a16:creationId xmlns:a16="http://schemas.microsoft.com/office/drawing/2014/main" id="{D4F50384-2C22-EBD5-98E4-EAA3A6EB0F6C}"/>
              </a:ext>
            </a:extLst>
          </p:cNvPr>
          <p:cNvSpPr/>
          <p:nvPr/>
        </p:nvSpPr>
        <p:spPr>
          <a:xfrm>
            <a:off x="5258579" y="3231422"/>
            <a:ext cx="2486297" cy="1206137"/>
          </a:xfrm>
          <a:custGeom>
            <a:avLst/>
            <a:gdLst>
              <a:gd name="connsiteX0" fmla="*/ 8709 w 2486297"/>
              <a:gd name="connsiteY0" fmla="*/ 0 h 1206137"/>
              <a:gd name="connsiteX1" fmla="*/ 0 w 2486297"/>
              <a:gd name="connsiteY1" fmla="*/ 91440 h 1206137"/>
              <a:gd name="connsiteX2" fmla="*/ 4354 w 2486297"/>
              <a:gd name="connsiteY2" fmla="*/ 130628 h 1206137"/>
              <a:gd name="connsiteX3" fmla="*/ 8709 w 2486297"/>
              <a:gd name="connsiteY3" fmla="*/ 182880 h 1206137"/>
              <a:gd name="connsiteX4" fmla="*/ 21772 w 2486297"/>
              <a:gd name="connsiteY4" fmla="*/ 239486 h 1206137"/>
              <a:gd name="connsiteX5" fmla="*/ 30480 w 2486297"/>
              <a:gd name="connsiteY5" fmla="*/ 269966 h 1206137"/>
              <a:gd name="connsiteX6" fmla="*/ 47897 w 2486297"/>
              <a:gd name="connsiteY6" fmla="*/ 300446 h 1206137"/>
              <a:gd name="connsiteX7" fmla="*/ 52252 w 2486297"/>
              <a:gd name="connsiteY7" fmla="*/ 313508 h 1206137"/>
              <a:gd name="connsiteX8" fmla="*/ 60960 w 2486297"/>
              <a:gd name="connsiteY8" fmla="*/ 326571 h 1206137"/>
              <a:gd name="connsiteX9" fmla="*/ 74023 w 2486297"/>
              <a:gd name="connsiteY9" fmla="*/ 352697 h 1206137"/>
              <a:gd name="connsiteX10" fmla="*/ 78377 w 2486297"/>
              <a:gd name="connsiteY10" fmla="*/ 365760 h 1206137"/>
              <a:gd name="connsiteX11" fmla="*/ 87086 w 2486297"/>
              <a:gd name="connsiteY11" fmla="*/ 378823 h 1206137"/>
              <a:gd name="connsiteX12" fmla="*/ 104503 w 2486297"/>
              <a:gd name="connsiteY12" fmla="*/ 418011 h 1206137"/>
              <a:gd name="connsiteX13" fmla="*/ 108857 w 2486297"/>
              <a:gd name="connsiteY13" fmla="*/ 431074 h 1206137"/>
              <a:gd name="connsiteX14" fmla="*/ 126274 w 2486297"/>
              <a:gd name="connsiteY14" fmla="*/ 457200 h 1206137"/>
              <a:gd name="connsiteX15" fmla="*/ 148046 w 2486297"/>
              <a:gd name="connsiteY15" fmla="*/ 496388 h 1206137"/>
              <a:gd name="connsiteX16" fmla="*/ 169817 w 2486297"/>
              <a:gd name="connsiteY16" fmla="*/ 522514 h 1206137"/>
              <a:gd name="connsiteX17" fmla="*/ 182880 w 2486297"/>
              <a:gd name="connsiteY17" fmla="*/ 531223 h 1206137"/>
              <a:gd name="connsiteX18" fmla="*/ 204652 w 2486297"/>
              <a:gd name="connsiteY18" fmla="*/ 557348 h 1206137"/>
              <a:gd name="connsiteX19" fmla="*/ 235132 w 2486297"/>
              <a:gd name="connsiteY19" fmla="*/ 596537 h 1206137"/>
              <a:gd name="connsiteX20" fmla="*/ 265612 w 2486297"/>
              <a:gd name="connsiteY20" fmla="*/ 635726 h 1206137"/>
              <a:gd name="connsiteX21" fmla="*/ 274320 w 2486297"/>
              <a:gd name="connsiteY21" fmla="*/ 648788 h 1206137"/>
              <a:gd name="connsiteX22" fmla="*/ 287383 w 2486297"/>
              <a:gd name="connsiteY22" fmla="*/ 657497 h 1206137"/>
              <a:gd name="connsiteX23" fmla="*/ 304800 w 2486297"/>
              <a:gd name="connsiteY23" fmla="*/ 670560 h 1206137"/>
              <a:gd name="connsiteX24" fmla="*/ 343989 w 2486297"/>
              <a:gd name="connsiteY24" fmla="*/ 705394 h 1206137"/>
              <a:gd name="connsiteX25" fmla="*/ 365760 w 2486297"/>
              <a:gd name="connsiteY25" fmla="*/ 727166 h 1206137"/>
              <a:gd name="connsiteX26" fmla="*/ 378823 w 2486297"/>
              <a:gd name="connsiteY26" fmla="*/ 740228 h 1206137"/>
              <a:gd name="connsiteX27" fmla="*/ 418012 w 2486297"/>
              <a:gd name="connsiteY27" fmla="*/ 766354 h 1206137"/>
              <a:gd name="connsiteX28" fmla="*/ 461554 w 2486297"/>
              <a:gd name="connsiteY28" fmla="*/ 796834 h 1206137"/>
              <a:gd name="connsiteX29" fmla="*/ 474617 w 2486297"/>
              <a:gd name="connsiteY29" fmla="*/ 805543 h 1206137"/>
              <a:gd name="connsiteX30" fmla="*/ 487680 w 2486297"/>
              <a:gd name="connsiteY30" fmla="*/ 809897 h 1206137"/>
              <a:gd name="connsiteX31" fmla="*/ 526869 w 2486297"/>
              <a:gd name="connsiteY31" fmla="*/ 831668 h 1206137"/>
              <a:gd name="connsiteX32" fmla="*/ 548640 w 2486297"/>
              <a:gd name="connsiteY32" fmla="*/ 853440 h 1206137"/>
              <a:gd name="connsiteX33" fmla="*/ 561703 w 2486297"/>
              <a:gd name="connsiteY33" fmla="*/ 862148 h 1206137"/>
              <a:gd name="connsiteX34" fmla="*/ 600892 w 2486297"/>
              <a:gd name="connsiteY34" fmla="*/ 892628 h 1206137"/>
              <a:gd name="connsiteX35" fmla="*/ 613954 w 2486297"/>
              <a:gd name="connsiteY35" fmla="*/ 901337 h 1206137"/>
              <a:gd name="connsiteX36" fmla="*/ 657497 w 2486297"/>
              <a:gd name="connsiteY36" fmla="*/ 914400 h 1206137"/>
              <a:gd name="connsiteX37" fmla="*/ 696686 w 2486297"/>
              <a:gd name="connsiteY37" fmla="*/ 940526 h 1206137"/>
              <a:gd name="connsiteX38" fmla="*/ 709749 w 2486297"/>
              <a:gd name="connsiteY38" fmla="*/ 949234 h 1206137"/>
              <a:gd name="connsiteX39" fmla="*/ 722812 w 2486297"/>
              <a:gd name="connsiteY39" fmla="*/ 953588 h 1206137"/>
              <a:gd name="connsiteX40" fmla="*/ 748937 w 2486297"/>
              <a:gd name="connsiteY40" fmla="*/ 971006 h 1206137"/>
              <a:gd name="connsiteX41" fmla="*/ 762000 w 2486297"/>
              <a:gd name="connsiteY41" fmla="*/ 975360 h 1206137"/>
              <a:gd name="connsiteX42" fmla="*/ 775063 w 2486297"/>
              <a:gd name="connsiteY42" fmla="*/ 984068 h 1206137"/>
              <a:gd name="connsiteX43" fmla="*/ 792480 w 2486297"/>
              <a:gd name="connsiteY43" fmla="*/ 988423 h 1206137"/>
              <a:gd name="connsiteX44" fmla="*/ 818606 w 2486297"/>
              <a:gd name="connsiteY44" fmla="*/ 997131 h 1206137"/>
              <a:gd name="connsiteX45" fmla="*/ 849086 w 2486297"/>
              <a:gd name="connsiteY45" fmla="*/ 1014548 h 1206137"/>
              <a:gd name="connsiteX46" fmla="*/ 892629 w 2486297"/>
              <a:gd name="connsiteY46" fmla="*/ 1027611 h 1206137"/>
              <a:gd name="connsiteX47" fmla="*/ 914400 w 2486297"/>
              <a:gd name="connsiteY47" fmla="*/ 1031966 h 1206137"/>
              <a:gd name="connsiteX48" fmla="*/ 944880 w 2486297"/>
              <a:gd name="connsiteY48" fmla="*/ 1045028 h 1206137"/>
              <a:gd name="connsiteX49" fmla="*/ 979714 w 2486297"/>
              <a:gd name="connsiteY49" fmla="*/ 1058091 h 1206137"/>
              <a:gd name="connsiteX50" fmla="*/ 997132 w 2486297"/>
              <a:gd name="connsiteY50" fmla="*/ 1062446 h 1206137"/>
              <a:gd name="connsiteX51" fmla="*/ 1023257 w 2486297"/>
              <a:gd name="connsiteY51" fmla="*/ 1071154 h 1206137"/>
              <a:gd name="connsiteX52" fmla="*/ 1036320 w 2486297"/>
              <a:gd name="connsiteY52" fmla="*/ 1075508 h 1206137"/>
              <a:gd name="connsiteX53" fmla="*/ 1110343 w 2486297"/>
              <a:gd name="connsiteY53" fmla="*/ 1084217 h 1206137"/>
              <a:gd name="connsiteX54" fmla="*/ 1180012 w 2486297"/>
              <a:gd name="connsiteY54" fmla="*/ 1097280 h 1206137"/>
              <a:gd name="connsiteX55" fmla="*/ 1214846 w 2486297"/>
              <a:gd name="connsiteY55" fmla="*/ 1105988 h 1206137"/>
              <a:gd name="connsiteX56" fmla="*/ 1227909 w 2486297"/>
              <a:gd name="connsiteY56" fmla="*/ 1110343 h 1206137"/>
              <a:gd name="connsiteX57" fmla="*/ 1284514 w 2486297"/>
              <a:gd name="connsiteY57" fmla="*/ 1119051 h 1206137"/>
              <a:gd name="connsiteX58" fmla="*/ 1306286 w 2486297"/>
              <a:gd name="connsiteY58" fmla="*/ 1123406 h 1206137"/>
              <a:gd name="connsiteX59" fmla="*/ 1449977 w 2486297"/>
              <a:gd name="connsiteY59" fmla="*/ 1132114 h 1206137"/>
              <a:gd name="connsiteX60" fmla="*/ 1519646 w 2486297"/>
              <a:gd name="connsiteY60" fmla="*/ 1140823 h 1206137"/>
              <a:gd name="connsiteX61" fmla="*/ 1576252 w 2486297"/>
              <a:gd name="connsiteY61" fmla="*/ 1149531 h 1206137"/>
              <a:gd name="connsiteX62" fmla="*/ 1641566 w 2486297"/>
              <a:gd name="connsiteY62" fmla="*/ 1158240 h 1206137"/>
              <a:gd name="connsiteX63" fmla="*/ 1663337 w 2486297"/>
              <a:gd name="connsiteY63" fmla="*/ 1162594 h 1206137"/>
              <a:gd name="connsiteX64" fmla="*/ 1693817 w 2486297"/>
              <a:gd name="connsiteY64" fmla="*/ 1166948 h 1206137"/>
              <a:gd name="connsiteX65" fmla="*/ 1711234 w 2486297"/>
              <a:gd name="connsiteY65" fmla="*/ 1171303 h 1206137"/>
              <a:gd name="connsiteX66" fmla="*/ 1737360 w 2486297"/>
              <a:gd name="connsiteY66" fmla="*/ 1175657 h 1206137"/>
              <a:gd name="connsiteX67" fmla="*/ 1780903 w 2486297"/>
              <a:gd name="connsiteY67" fmla="*/ 1184366 h 1206137"/>
              <a:gd name="connsiteX68" fmla="*/ 1920240 w 2486297"/>
              <a:gd name="connsiteY68" fmla="*/ 1193074 h 1206137"/>
              <a:gd name="connsiteX69" fmla="*/ 2029097 w 2486297"/>
              <a:gd name="connsiteY69" fmla="*/ 1201783 h 1206137"/>
              <a:gd name="connsiteX70" fmla="*/ 2059577 w 2486297"/>
              <a:gd name="connsiteY70" fmla="*/ 1206137 h 1206137"/>
              <a:gd name="connsiteX71" fmla="*/ 2268583 w 2486297"/>
              <a:gd name="connsiteY71" fmla="*/ 1201783 h 1206137"/>
              <a:gd name="connsiteX72" fmla="*/ 2360023 w 2486297"/>
              <a:gd name="connsiteY72" fmla="*/ 1201783 h 1206137"/>
              <a:gd name="connsiteX73" fmla="*/ 2381794 w 2486297"/>
              <a:gd name="connsiteY73" fmla="*/ 1197428 h 1206137"/>
              <a:gd name="connsiteX74" fmla="*/ 2486297 w 2486297"/>
              <a:gd name="connsiteY74" fmla="*/ 1193074 h 120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486297" h="1206137">
                <a:moveTo>
                  <a:pt x="8709" y="0"/>
                </a:moveTo>
                <a:cubicBezTo>
                  <a:pt x="5253" y="27639"/>
                  <a:pt x="0" y="65171"/>
                  <a:pt x="0" y="91440"/>
                </a:cubicBezTo>
                <a:cubicBezTo>
                  <a:pt x="0" y="104583"/>
                  <a:pt x="3108" y="117544"/>
                  <a:pt x="4354" y="130628"/>
                </a:cubicBezTo>
                <a:cubicBezTo>
                  <a:pt x="6011" y="148027"/>
                  <a:pt x="6348" y="165563"/>
                  <a:pt x="8709" y="182880"/>
                </a:cubicBezTo>
                <a:cubicBezTo>
                  <a:pt x="16273" y="238348"/>
                  <a:pt x="13370" y="210079"/>
                  <a:pt x="21772" y="239486"/>
                </a:cubicBezTo>
                <a:cubicBezTo>
                  <a:pt x="23632" y="245995"/>
                  <a:pt x="27001" y="263007"/>
                  <a:pt x="30480" y="269966"/>
                </a:cubicBezTo>
                <a:cubicBezTo>
                  <a:pt x="52357" y="313718"/>
                  <a:pt x="24982" y="246978"/>
                  <a:pt x="47897" y="300446"/>
                </a:cubicBezTo>
                <a:cubicBezTo>
                  <a:pt x="49705" y="304665"/>
                  <a:pt x="50199" y="309403"/>
                  <a:pt x="52252" y="313508"/>
                </a:cubicBezTo>
                <a:cubicBezTo>
                  <a:pt x="54592" y="318189"/>
                  <a:pt x="58620" y="321890"/>
                  <a:pt x="60960" y="326571"/>
                </a:cubicBezTo>
                <a:cubicBezTo>
                  <a:pt x="78982" y="362618"/>
                  <a:pt x="49070" y="315269"/>
                  <a:pt x="74023" y="352697"/>
                </a:cubicBezTo>
                <a:cubicBezTo>
                  <a:pt x="75474" y="357051"/>
                  <a:pt x="76324" y="361655"/>
                  <a:pt x="78377" y="365760"/>
                </a:cubicBezTo>
                <a:cubicBezTo>
                  <a:pt x="80717" y="370441"/>
                  <a:pt x="84961" y="374041"/>
                  <a:pt x="87086" y="378823"/>
                </a:cubicBezTo>
                <a:cubicBezTo>
                  <a:pt x="107813" y="425458"/>
                  <a:pt x="84793" y="388448"/>
                  <a:pt x="104503" y="418011"/>
                </a:cubicBezTo>
                <a:cubicBezTo>
                  <a:pt x="105954" y="422365"/>
                  <a:pt x="106628" y="427062"/>
                  <a:pt x="108857" y="431074"/>
                </a:cubicBezTo>
                <a:cubicBezTo>
                  <a:pt x="113940" y="440223"/>
                  <a:pt x="122964" y="447271"/>
                  <a:pt x="126274" y="457200"/>
                </a:cubicBezTo>
                <a:cubicBezTo>
                  <a:pt x="133939" y="480193"/>
                  <a:pt x="128082" y="466442"/>
                  <a:pt x="148046" y="496388"/>
                </a:cubicBezTo>
                <a:cubicBezTo>
                  <a:pt x="156610" y="509235"/>
                  <a:pt x="157242" y="512035"/>
                  <a:pt x="169817" y="522514"/>
                </a:cubicBezTo>
                <a:cubicBezTo>
                  <a:pt x="173837" y="525864"/>
                  <a:pt x="178526" y="528320"/>
                  <a:pt x="182880" y="531223"/>
                </a:cubicBezTo>
                <a:cubicBezTo>
                  <a:pt x="214008" y="577913"/>
                  <a:pt x="165528" y="507047"/>
                  <a:pt x="204652" y="557348"/>
                </a:cubicBezTo>
                <a:cubicBezTo>
                  <a:pt x="241114" y="604227"/>
                  <a:pt x="205473" y="566878"/>
                  <a:pt x="235132" y="596537"/>
                </a:cubicBezTo>
                <a:cubicBezTo>
                  <a:pt x="247028" y="632229"/>
                  <a:pt x="226451" y="576985"/>
                  <a:pt x="265612" y="635726"/>
                </a:cubicBezTo>
                <a:cubicBezTo>
                  <a:pt x="268515" y="640080"/>
                  <a:pt x="270620" y="645088"/>
                  <a:pt x="274320" y="648788"/>
                </a:cubicBezTo>
                <a:cubicBezTo>
                  <a:pt x="278021" y="652489"/>
                  <a:pt x="283125" y="654455"/>
                  <a:pt x="287383" y="657497"/>
                </a:cubicBezTo>
                <a:cubicBezTo>
                  <a:pt x="293288" y="661715"/>
                  <a:pt x="299406" y="665705"/>
                  <a:pt x="304800" y="670560"/>
                </a:cubicBezTo>
                <a:cubicBezTo>
                  <a:pt x="347405" y="708905"/>
                  <a:pt x="315249" y="686235"/>
                  <a:pt x="343989" y="705394"/>
                </a:cubicBezTo>
                <a:cubicBezTo>
                  <a:pt x="359952" y="729340"/>
                  <a:pt x="343991" y="709026"/>
                  <a:pt x="365760" y="727166"/>
                </a:cubicBezTo>
                <a:cubicBezTo>
                  <a:pt x="370491" y="731108"/>
                  <a:pt x="373962" y="736448"/>
                  <a:pt x="378823" y="740228"/>
                </a:cubicBezTo>
                <a:cubicBezTo>
                  <a:pt x="418166" y="770828"/>
                  <a:pt x="391809" y="746701"/>
                  <a:pt x="418012" y="766354"/>
                </a:cubicBezTo>
                <a:cubicBezTo>
                  <a:pt x="443803" y="785698"/>
                  <a:pt x="429389" y="775390"/>
                  <a:pt x="461554" y="796834"/>
                </a:cubicBezTo>
                <a:cubicBezTo>
                  <a:pt x="465908" y="799737"/>
                  <a:pt x="469652" y="803888"/>
                  <a:pt x="474617" y="805543"/>
                </a:cubicBezTo>
                <a:lnTo>
                  <a:pt x="487680" y="809897"/>
                </a:lnTo>
                <a:cubicBezTo>
                  <a:pt x="517625" y="829860"/>
                  <a:pt x="503877" y="824004"/>
                  <a:pt x="526869" y="831668"/>
                </a:cubicBezTo>
                <a:cubicBezTo>
                  <a:pt x="561708" y="854895"/>
                  <a:pt x="519608" y="824408"/>
                  <a:pt x="548640" y="853440"/>
                </a:cubicBezTo>
                <a:cubicBezTo>
                  <a:pt x="552340" y="857140"/>
                  <a:pt x="557792" y="858671"/>
                  <a:pt x="561703" y="862148"/>
                </a:cubicBezTo>
                <a:cubicBezTo>
                  <a:pt x="596950" y="893478"/>
                  <a:pt x="573956" y="883650"/>
                  <a:pt x="600892" y="892628"/>
                </a:cubicBezTo>
                <a:cubicBezTo>
                  <a:pt x="605246" y="895531"/>
                  <a:pt x="609172" y="899212"/>
                  <a:pt x="613954" y="901337"/>
                </a:cubicBezTo>
                <a:cubicBezTo>
                  <a:pt x="627585" y="907396"/>
                  <a:pt x="643021" y="910781"/>
                  <a:pt x="657497" y="914400"/>
                </a:cubicBezTo>
                <a:lnTo>
                  <a:pt x="696686" y="940526"/>
                </a:lnTo>
                <a:cubicBezTo>
                  <a:pt x="701040" y="943429"/>
                  <a:pt x="704784" y="947579"/>
                  <a:pt x="709749" y="949234"/>
                </a:cubicBezTo>
                <a:lnTo>
                  <a:pt x="722812" y="953588"/>
                </a:lnTo>
                <a:cubicBezTo>
                  <a:pt x="731520" y="959394"/>
                  <a:pt x="739008" y="967696"/>
                  <a:pt x="748937" y="971006"/>
                </a:cubicBezTo>
                <a:cubicBezTo>
                  <a:pt x="753291" y="972457"/>
                  <a:pt x="757895" y="973307"/>
                  <a:pt x="762000" y="975360"/>
                </a:cubicBezTo>
                <a:cubicBezTo>
                  <a:pt x="766681" y="977700"/>
                  <a:pt x="770253" y="982007"/>
                  <a:pt x="775063" y="984068"/>
                </a:cubicBezTo>
                <a:cubicBezTo>
                  <a:pt x="780564" y="986425"/>
                  <a:pt x="786748" y="986703"/>
                  <a:pt x="792480" y="988423"/>
                </a:cubicBezTo>
                <a:cubicBezTo>
                  <a:pt x="801273" y="991061"/>
                  <a:pt x="818606" y="997131"/>
                  <a:pt x="818606" y="997131"/>
                </a:cubicBezTo>
                <a:cubicBezTo>
                  <a:pt x="830391" y="1004988"/>
                  <a:pt x="835272" y="1009022"/>
                  <a:pt x="849086" y="1014548"/>
                </a:cubicBezTo>
                <a:cubicBezTo>
                  <a:pt x="862662" y="1019978"/>
                  <a:pt x="878189" y="1024402"/>
                  <a:pt x="892629" y="1027611"/>
                </a:cubicBezTo>
                <a:cubicBezTo>
                  <a:pt x="899854" y="1029217"/>
                  <a:pt x="907143" y="1030514"/>
                  <a:pt x="914400" y="1031966"/>
                </a:cubicBezTo>
                <a:cubicBezTo>
                  <a:pt x="944989" y="1047260"/>
                  <a:pt x="919248" y="1035416"/>
                  <a:pt x="944880" y="1045028"/>
                </a:cubicBezTo>
                <a:cubicBezTo>
                  <a:pt x="959610" y="1050552"/>
                  <a:pt x="965874" y="1054136"/>
                  <a:pt x="979714" y="1058091"/>
                </a:cubicBezTo>
                <a:cubicBezTo>
                  <a:pt x="985468" y="1059735"/>
                  <a:pt x="991400" y="1060726"/>
                  <a:pt x="997132" y="1062446"/>
                </a:cubicBezTo>
                <a:cubicBezTo>
                  <a:pt x="1005924" y="1065084"/>
                  <a:pt x="1014549" y="1068251"/>
                  <a:pt x="1023257" y="1071154"/>
                </a:cubicBezTo>
                <a:cubicBezTo>
                  <a:pt x="1027611" y="1072605"/>
                  <a:pt x="1031793" y="1074753"/>
                  <a:pt x="1036320" y="1075508"/>
                </a:cubicBezTo>
                <a:cubicBezTo>
                  <a:pt x="1078259" y="1082499"/>
                  <a:pt x="1053653" y="1079064"/>
                  <a:pt x="1110343" y="1084217"/>
                </a:cubicBezTo>
                <a:cubicBezTo>
                  <a:pt x="1156530" y="1095764"/>
                  <a:pt x="1133301" y="1091442"/>
                  <a:pt x="1180012" y="1097280"/>
                </a:cubicBezTo>
                <a:cubicBezTo>
                  <a:pt x="1209876" y="1107235"/>
                  <a:pt x="1172801" y="1095476"/>
                  <a:pt x="1214846" y="1105988"/>
                </a:cubicBezTo>
                <a:cubicBezTo>
                  <a:pt x="1219299" y="1107101"/>
                  <a:pt x="1223428" y="1109347"/>
                  <a:pt x="1227909" y="1110343"/>
                </a:cubicBezTo>
                <a:cubicBezTo>
                  <a:pt x="1242367" y="1113556"/>
                  <a:pt x="1270626" y="1116736"/>
                  <a:pt x="1284514" y="1119051"/>
                </a:cubicBezTo>
                <a:cubicBezTo>
                  <a:pt x="1291814" y="1120268"/>
                  <a:pt x="1298913" y="1122765"/>
                  <a:pt x="1306286" y="1123406"/>
                </a:cubicBezTo>
                <a:cubicBezTo>
                  <a:pt x="1390621" y="1130740"/>
                  <a:pt x="1371754" y="1124544"/>
                  <a:pt x="1449977" y="1132114"/>
                </a:cubicBezTo>
                <a:cubicBezTo>
                  <a:pt x="1473272" y="1134368"/>
                  <a:pt x="1496561" y="1136976"/>
                  <a:pt x="1519646" y="1140823"/>
                </a:cubicBezTo>
                <a:cubicBezTo>
                  <a:pt x="1546267" y="1145259"/>
                  <a:pt x="1548225" y="1145794"/>
                  <a:pt x="1576252" y="1149531"/>
                </a:cubicBezTo>
                <a:cubicBezTo>
                  <a:pt x="1598236" y="1152462"/>
                  <a:pt x="1619704" y="1154596"/>
                  <a:pt x="1641566" y="1158240"/>
                </a:cubicBezTo>
                <a:cubicBezTo>
                  <a:pt x="1648866" y="1159457"/>
                  <a:pt x="1656037" y="1161377"/>
                  <a:pt x="1663337" y="1162594"/>
                </a:cubicBezTo>
                <a:cubicBezTo>
                  <a:pt x="1673461" y="1164281"/>
                  <a:pt x="1683719" y="1165112"/>
                  <a:pt x="1693817" y="1166948"/>
                </a:cubicBezTo>
                <a:cubicBezTo>
                  <a:pt x="1699705" y="1168019"/>
                  <a:pt x="1705366" y="1170129"/>
                  <a:pt x="1711234" y="1171303"/>
                </a:cubicBezTo>
                <a:cubicBezTo>
                  <a:pt x="1719891" y="1173035"/>
                  <a:pt x="1728741" y="1173742"/>
                  <a:pt x="1737360" y="1175657"/>
                </a:cubicBezTo>
                <a:cubicBezTo>
                  <a:pt x="1780608" y="1185267"/>
                  <a:pt x="1700155" y="1174866"/>
                  <a:pt x="1780903" y="1184366"/>
                </a:cubicBezTo>
                <a:cubicBezTo>
                  <a:pt x="1843016" y="1191674"/>
                  <a:pt x="1838877" y="1188554"/>
                  <a:pt x="1920240" y="1193074"/>
                </a:cubicBezTo>
                <a:cubicBezTo>
                  <a:pt x="1943723" y="1194379"/>
                  <a:pt x="2002988" y="1198882"/>
                  <a:pt x="2029097" y="1201783"/>
                </a:cubicBezTo>
                <a:cubicBezTo>
                  <a:pt x="2039297" y="1202916"/>
                  <a:pt x="2049417" y="1204686"/>
                  <a:pt x="2059577" y="1206137"/>
                </a:cubicBezTo>
                <a:lnTo>
                  <a:pt x="2268583" y="1201783"/>
                </a:lnTo>
                <a:cubicBezTo>
                  <a:pt x="2369271" y="1198121"/>
                  <a:pt x="2189498" y="1189601"/>
                  <a:pt x="2360023" y="1201783"/>
                </a:cubicBezTo>
                <a:cubicBezTo>
                  <a:pt x="2367280" y="1200331"/>
                  <a:pt x="2374412" y="1197955"/>
                  <a:pt x="2381794" y="1197428"/>
                </a:cubicBezTo>
                <a:cubicBezTo>
                  <a:pt x="2443629" y="1193011"/>
                  <a:pt x="2450256" y="1193074"/>
                  <a:pt x="2486297" y="1193074"/>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reeform 27">
            <a:extLst>
              <a:ext uri="{FF2B5EF4-FFF2-40B4-BE49-F238E27FC236}">
                <a16:creationId xmlns:a16="http://schemas.microsoft.com/office/drawing/2014/main" id="{E70127D6-5334-A5A4-54DA-C5B4F9716D9C}"/>
              </a:ext>
            </a:extLst>
          </p:cNvPr>
          <p:cNvSpPr/>
          <p:nvPr/>
        </p:nvSpPr>
        <p:spPr>
          <a:xfrm>
            <a:off x="7722998" y="3652293"/>
            <a:ext cx="563208" cy="780370"/>
          </a:xfrm>
          <a:custGeom>
            <a:avLst/>
            <a:gdLst>
              <a:gd name="connsiteX0" fmla="*/ 31985 w 563208"/>
              <a:gd name="connsiteY0" fmla="*/ 771661 h 780370"/>
              <a:gd name="connsiteX1" fmla="*/ 84236 w 563208"/>
              <a:gd name="connsiteY1" fmla="*/ 780370 h 780370"/>
              <a:gd name="connsiteX2" fmla="*/ 71173 w 563208"/>
              <a:gd name="connsiteY2" fmla="*/ 776016 h 780370"/>
              <a:gd name="connsiteX3" fmla="*/ 23276 w 563208"/>
              <a:gd name="connsiteY3" fmla="*/ 771661 h 780370"/>
              <a:gd name="connsiteX4" fmla="*/ 1505 w 563208"/>
              <a:gd name="connsiteY4" fmla="*/ 776016 h 780370"/>
              <a:gd name="connsiteX5" fmla="*/ 106008 w 563208"/>
              <a:gd name="connsiteY5" fmla="*/ 767307 h 780370"/>
              <a:gd name="connsiteX6" fmla="*/ 114716 w 563208"/>
              <a:gd name="connsiteY6" fmla="*/ 754244 h 780370"/>
              <a:gd name="connsiteX7" fmla="*/ 79882 w 563208"/>
              <a:gd name="connsiteY7" fmla="*/ 762953 h 780370"/>
              <a:gd name="connsiteX8" fmla="*/ 92945 w 563208"/>
              <a:gd name="connsiteY8" fmla="*/ 754244 h 780370"/>
              <a:gd name="connsiteX9" fmla="*/ 110362 w 563208"/>
              <a:gd name="connsiteY9" fmla="*/ 749890 h 780370"/>
              <a:gd name="connsiteX10" fmla="*/ 123425 w 563208"/>
              <a:gd name="connsiteY10" fmla="*/ 745536 h 780370"/>
              <a:gd name="connsiteX11" fmla="*/ 149551 w 563208"/>
              <a:gd name="connsiteY11" fmla="*/ 728118 h 780370"/>
              <a:gd name="connsiteX12" fmla="*/ 162613 w 563208"/>
              <a:gd name="connsiteY12" fmla="*/ 701993 h 780370"/>
              <a:gd name="connsiteX13" fmla="*/ 188739 w 563208"/>
              <a:gd name="connsiteY13" fmla="*/ 684576 h 780370"/>
              <a:gd name="connsiteX14" fmla="*/ 214865 w 563208"/>
              <a:gd name="connsiteY14" fmla="*/ 667158 h 780370"/>
              <a:gd name="connsiteX15" fmla="*/ 227928 w 563208"/>
              <a:gd name="connsiteY15" fmla="*/ 658450 h 780370"/>
              <a:gd name="connsiteX16" fmla="*/ 254053 w 563208"/>
              <a:gd name="connsiteY16" fmla="*/ 619261 h 780370"/>
              <a:gd name="connsiteX17" fmla="*/ 262762 w 563208"/>
              <a:gd name="connsiteY17" fmla="*/ 606198 h 780370"/>
              <a:gd name="connsiteX18" fmla="*/ 275825 w 563208"/>
              <a:gd name="connsiteY18" fmla="*/ 597490 h 780370"/>
              <a:gd name="connsiteX19" fmla="*/ 297596 w 563208"/>
              <a:gd name="connsiteY19" fmla="*/ 575718 h 780370"/>
              <a:gd name="connsiteX20" fmla="*/ 323722 w 563208"/>
              <a:gd name="connsiteY20" fmla="*/ 553947 h 780370"/>
              <a:gd name="connsiteX21" fmla="*/ 341139 w 563208"/>
              <a:gd name="connsiteY21" fmla="*/ 527821 h 780370"/>
              <a:gd name="connsiteX22" fmla="*/ 354202 w 563208"/>
              <a:gd name="connsiteY22" fmla="*/ 501696 h 780370"/>
              <a:gd name="connsiteX23" fmla="*/ 362911 w 563208"/>
              <a:gd name="connsiteY23" fmla="*/ 475570 h 780370"/>
              <a:gd name="connsiteX24" fmla="*/ 375973 w 563208"/>
              <a:gd name="connsiteY24" fmla="*/ 449444 h 780370"/>
              <a:gd name="connsiteX25" fmla="*/ 389036 w 563208"/>
              <a:gd name="connsiteY25" fmla="*/ 440736 h 780370"/>
              <a:gd name="connsiteX26" fmla="*/ 406453 w 563208"/>
              <a:gd name="connsiteY26" fmla="*/ 414610 h 780370"/>
              <a:gd name="connsiteX27" fmla="*/ 415162 w 563208"/>
              <a:gd name="connsiteY27" fmla="*/ 401547 h 780370"/>
              <a:gd name="connsiteX28" fmla="*/ 419516 w 563208"/>
              <a:gd name="connsiteY28" fmla="*/ 388484 h 780370"/>
              <a:gd name="connsiteX29" fmla="*/ 436933 w 563208"/>
              <a:gd name="connsiteY29" fmla="*/ 362358 h 780370"/>
              <a:gd name="connsiteX30" fmla="*/ 441288 w 563208"/>
              <a:gd name="connsiteY30" fmla="*/ 349296 h 780370"/>
              <a:gd name="connsiteX31" fmla="*/ 458705 w 563208"/>
              <a:gd name="connsiteY31" fmla="*/ 323170 h 780370"/>
              <a:gd name="connsiteX32" fmla="*/ 480476 w 563208"/>
              <a:gd name="connsiteY32" fmla="*/ 257856 h 780370"/>
              <a:gd name="connsiteX33" fmla="*/ 484831 w 563208"/>
              <a:gd name="connsiteY33" fmla="*/ 244793 h 780370"/>
              <a:gd name="connsiteX34" fmla="*/ 489185 w 563208"/>
              <a:gd name="connsiteY34" fmla="*/ 231730 h 780370"/>
              <a:gd name="connsiteX35" fmla="*/ 506602 w 563208"/>
              <a:gd name="connsiteY35" fmla="*/ 192541 h 780370"/>
              <a:gd name="connsiteX36" fmla="*/ 510956 w 563208"/>
              <a:gd name="connsiteY36" fmla="*/ 179478 h 780370"/>
              <a:gd name="connsiteX37" fmla="*/ 519665 w 563208"/>
              <a:gd name="connsiteY37" fmla="*/ 140290 h 780370"/>
              <a:gd name="connsiteX38" fmla="*/ 524019 w 563208"/>
              <a:gd name="connsiteY38" fmla="*/ 127227 h 780370"/>
              <a:gd name="connsiteX39" fmla="*/ 532728 w 563208"/>
              <a:gd name="connsiteY39" fmla="*/ 92393 h 780370"/>
              <a:gd name="connsiteX40" fmla="*/ 541436 w 563208"/>
              <a:gd name="connsiteY40" fmla="*/ 66267 h 780370"/>
              <a:gd name="connsiteX41" fmla="*/ 528373 w 563208"/>
              <a:gd name="connsiteY41" fmla="*/ 74976 h 780370"/>
              <a:gd name="connsiteX42" fmla="*/ 506602 w 563208"/>
              <a:gd name="connsiteY42" fmla="*/ 96747 h 780370"/>
              <a:gd name="connsiteX43" fmla="*/ 484831 w 563208"/>
              <a:gd name="connsiteY43" fmla="*/ 118518 h 780370"/>
              <a:gd name="connsiteX44" fmla="*/ 476122 w 563208"/>
              <a:gd name="connsiteY44" fmla="*/ 131581 h 780370"/>
              <a:gd name="connsiteX45" fmla="*/ 463059 w 563208"/>
              <a:gd name="connsiteY45" fmla="*/ 140290 h 780370"/>
              <a:gd name="connsiteX46" fmla="*/ 489185 w 563208"/>
              <a:gd name="connsiteY46" fmla="*/ 131581 h 780370"/>
              <a:gd name="connsiteX47" fmla="*/ 441288 w 563208"/>
              <a:gd name="connsiteY47" fmla="*/ 140290 h 780370"/>
              <a:gd name="connsiteX48" fmla="*/ 467413 w 563208"/>
              <a:gd name="connsiteY48" fmla="*/ 122873 h 780370"/>
              <a:gd name="connsiteX49" fmla="*/ 493539 w 563208"/>
              <a:gd name="connsiteY49" fmla="*/ 114164 h 780370"/>
              <a:gd name="connsiteX50" fmla="*/ 532728 w 563208"/>
              <a:gd name="connsiteY50" fmla="*/ 135936 h 780370"/>
              <a:gd name="connsiteX51" fmla="*/ 545791 w 563208"/>
              <a:gd name="connsiteY51" fmla="*/ 148998 h 780370"/>
              <a:gd name="connsiteX52" fmla="*/ 563208 w 563208"/>
              <a:gd name="connsiteY52" fmla="*/ 175124 h 780370"/>
              <a:gd name="connsiteX53" fmla="*/ 550145 w 563208"/>
              <a:gd name="connsiteY53" fmla="*/ 101101 h 780370"/>
              <a:gd name="connsiteX54" fmla="*/ 541436 w 563208"/>
              <a:gd name="connsiteY54" fmla="*/ 88038 h 780370"/>
              <a:gd name="connsiteX55" fmla="*/ 524019 w 563208"/>
              <a:gd name="connsiteY55" fmla="*/ 48850 h 780370"/>
              <a:gd name="connsiteX56" fmla="*/ 524019 w 563208"/>
              <a:gd name="connsiteY56" fmla="*/ 953 h 780370"/>
              <a:gd name="connsiteX57" fmla="*/ 519665 w 563208"/>
              <a:gd name="connsiteY57" fmla="*/ 14016 h 780370"/>
              <a:gd name="connsiteX58" fmla="*/ 515311 w 563208"/>
              <a:gd name="connsiteY58" fmla="*/ 31433 h 780370"/>
              <a:gd name="connsiteX59" fmla="*/ 502248 w 563208"/>
              <a:gd name="connsiteY59" fmla="*/ 57558 h 780370"/>
              <a:gd name="connsiteX60" fmla="*/ 489185 w 563208"/>
              <a:gd name="connsiteY60" fmla="*/ 66267 h 780370"/>
              <a:gd name="connsiteX61" fmla="*/ 480476 w 563208"/>
              <a:gd name="connsiteY61" fmla="*/ 79330 h 780370"/>
              <a:gd name="connsiteX62" fmla="*/ 441288 w 563208"/>
              <a:gd name="connsiteY62" fmla="*/ 114164 h 780370"/>
              <a:gd name="connsiteX63" fmla="*/ 458705 w 563208"/>
              <a:gd name="connsiteY63" fmla="*/ 88038 h 780370"/>
              <a:gd name="connsiteX64" fmla="*/ 467413 w 563208"/>
              <a:gd name="connsiteY64" fmla="*/ 74976 h 780370"/>
              <a:gd name="connsiteX65" fmla="*/ 480476 w 563208"/>
              <a:gd name="connsiteY65" fmla="*/ 61913 h 780370"/>
              <a:gd name="connsiteX66" fmla="*/ 489185 w 563208"/>
              <a:gd name="connsiteY66" fmla="*/ 48850 h 780370"/>
              <a:gd name="connsiteX67" fmla="*/ 502248 w 563208"/>
              <a:gd name="connsiteY67" fmla="*/ 40141 h 780370"/>
              <a:gd name="connsiteX68" fmla="*/ 476122 w 563208"/>
              <a:gd name="connsiteY68" fmla="*/ 66267 h 780370"/>
              <a:gd name="connsiteX69" fmla="*/ 454351 w 563208"/>
              <a:gd name="connsiteY69" fmla="*/ 92393 h 780370"/>
              <a:gd name="connsiteX70" fmla="*/ 441288 w 563208"/>
              <a:gd name="connsiteY70" fmla="*/ 105456 h 780370"/>
              <a:gd name="connsiteX71" fmla="*/ 423871 w 563208"/>
              <a:gd name="connsiteY71" fmla="*/ 131581 h 780370"/>
              <a:gd name="connsiteX72" fmla="*/ 419516 w 563208"/>
              <a:gd name="connsiteY72" fmla="*/ 148998 h 780370"/>
              <a:gd name="connsiteX73" fmla="*/ 432579 w 563208"/>
              <a:gd name="connsiteY73" fmla="*/ 144644 h 780370"/>
              <a:gd name="connsiteX74" fmla="*/ 445642 w 563208"/>
              <a:gd name="connsiteY74" fmla="*/ 135936 h 780370"/>
              <a:gd name="connsiteX75" fmla="*/ 471768 w 563208"/>
              <a:gd name="connsiteY75" fmla="*/ 122873 h 780370"/>
              <a:gd name="connsiteX76" fmla="*/ 480476 w 563208"/>
              <a:gd name="connsiteY76" fmla="*/ 105456 h 780370"/>
              <a:gd name="connsiteX77" fmla="*/ 489185 w 563208"/>
              <a:gd name="connsiteY77" fmla="*/ 79330 h 780370"/>
              <a:gd name="connsiteX78" fmla="*/ 497893 w 563208"/>
              <a:gd name="connsiteY78" fmla="*/ 53204 h 780370"/>
              <a:gd name="connsiteX79" fmla="*/ 502248 w 563208"/>
              <a:gd name="connsiteY79" fmla="*/ 40141 h 780370"/>
              <a:gd name="connsiteX80" fmla="*/ 506602 w 563208"/>
              <a:gd name="connsiteY80" fmla="*/ 27078 h 780370"/>
              <a:gd name="connsiteX81" fmla="*/ 502248 w 563208"/>
              <a:gd name="connsiteY81" fmla="*/ 9661 h 780370"/>
              <a:gd name="connsiteX82" fmla="*/ 480476 w 563208"/>
              <a:gd name="connsiteY82" fmla="*/ 48850 h 780370"/>
              <a:gd name="connsiteX83" fmla="*/ 471768 w 563208"/>
              <a:gd name="connsiteY83" fmla="*/ 61913 h 780370"/>
              <a:gd name="connsiteX84" fmla="*/ 467413 w 563208"/>
              <a:gd name="connsiteY84" fmla="*/ 74976 h 780370"/>
              <a:gd name="connsiteX85" fmla="*/ 449996 w 563208"/>
              <a:gd name="connsiteY85" fmla="*/ 101101 h 780370"/>
              <a:gd name="connsiteX86" fmla="*/ 445642 w 563208"/>
              <a:gd name="connsiteY86" fmla="*/ 114164 h 780370"/>
              <a:gd name="connsiteX87" fmla="*/ 458705 w 563208"/>
              <a:gd name="connsiteY87" fmla="*/ 118518 h 780370"/>
              <a:gd name="connsiteX88" fmla="*/ 484831 w 563208"/>
              <a:gd name="connsiteY88" fmla="*/ 109810 h 780370"/>
              <a:gd name="connsiteX89" fmla="*/ 489185 w 563208"/>
              <a:gd name="connsiteY89" fmla="*/ 109810 h 78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63208" h="780370">
                <a:moveTo>
                  <a:pt x="31985" y="771661"/>
                </a:moveTo>
                <a:cubicBezTo>
                  <a:pt x="44352" y="774135"/>
                  <a:pt x="73427" y="780370"/>
                  <a:pt x="84236" y="780370"/>
                </a:cubicBezTo>
                <a:cubicBezTo>
                  <a:pt x="88826" y="780370"/>
                  <a:pt x="75717" y="776665"/>
                  <a:pt x="71173" y="776016"/>
                </a:cubicBezTo>
                <a:cubicBezTo>
                  <a:pt x="55303" y="773749"/>
                  <a:pt x="39242" y="773113"/>
                  <a:pt x="23276" y="771661"/>
                </a:cubicBezTo>
                <a:cubicBezTo>
                  <a:pt x="16019" y="773113"/>
                  <a:pt x="-5896" y="776016"/>
                  <a:pt x="1505" y="776016"/>
                </a:cubicBezTo>
                <a:cubicBezTo>
                  <a:pt x="75951" y="776016"/>
                  <a:pt x="64227" y="777752"/>
                  <a:pt x="106008" y="767307"/>
                </a:cubicBezTo>
                <a:cubicBezTo>
                  <a:pt x="108911" y="762953"/>
                  <a:pt x="119878" y="755104"/>
                  <a:pt x="114716" y="754244"/>
                </a:cubicBezTo>
                <a:cubicBezTo>
                  <a:pt x="102910" y="752276"/>
                  <a:pt x="79882" y="762953"/>
                  <a:pt x="79882" y="762953"/>
                </a:cubicBezTo>
                <a:cubicBezTo>
                  <a:pt x="84236" y="760050"/>
                  <a:pt x="88135" y="756306"/>
                  <a:pt x="92945" y="754244"/>
                </a:cubicBezTo>
                <a:cubicBezTo>
                  <a:pt x="98445" y="751887"/>
                  <a:pt x="104608" y="751534"/>
                  <a:pt x="110362" y="749890"/>
                </a:cubicBezTo>
                <a:cubicBezTo>
                  <a:pt x="114775" y="748629"/>
                  <a:pt x="119071" y="746987"/>
                  <a:pt x="123425" y="745536"/>
                </a:cubicBezTo>
                <a:cubicBezTo>
                  <a:pt x="132134" y="739730"/>
                  <a:pt x="146241" y="738048"/>
                  <a:pt x="149551" y="728118"/>
                </a:cubicBezTo>
                <a:cubicBezTo>
                  <a:pt x="152657" y="718801"/>
                  <a:pt x="154670" y="708943"/>
                  <a:pt x="162613" y="701993"/>
                </a:cubicBezTo>
                <a:cubicBezTo>
                  <a:pt x="170490" y="695101"/>
                  <a:pt x="180030" y="690382"/>
                  <a:pt x="188739" y="684576"/>
                </a:cubicBezTo>
                <a:lnTo>
                  <a:pt x="214865" y="667158"/>
                </a:lnTo>
                <a:lnTo>
                  <a:pt x="227928" y="658450"/>
                </a:lnTo>
                <a:lnTo>
                  <a:pt x="254053" y="619261"/>
                </a:lnTo>
                <a:cubicBezTo>
                  <a:pt x="256956" y="614907"/>
                  <a:pt x="258408" y="609101"/>
                  <a:pt x="262762" y="606198"/>
                </a:cubicBezTo>
                <a:lnTo>
                  <a:pt x="275825" y="597490"/>
                </a:lnTo>
                <a:cubicBezTo>
                  <a:pt x="291788" y="573544"/>
                  <a:pt x="275827" y="593858"/>
                  <a:pt x="297596" y="575718"/>
                </a:cubicBezTo>
                <a:cubicBezTo>
                  <a:pt x="331123" y="547779"/>
                  <a:pt x="291288" y="575570"/>
                  <a:pt x="323722" y="553947"/>
                </a:cubicBezTo>
                <a:cubicBezTo>
                  <a:pt x="329528" y="545238"/>
                  <a:pt x="337829" y="537750"/>
                  <a:pt x="341139" y="527821"/>
                </a:cubicBezTo>
                <a:cubicBezTo>
                  <a:pt x="347148" y="509793"/>
                  <a:pt x="342947" y="518577"/>
                  <a:pt x="354202" y="501696"/>
                </a:cubicBezTo>
                <a:lnTo>
                  <a:pt x="362911" y="475570"/>
                </a:lnTo>
                <a:cubicBezTo>
                  <a:pt x="366452" y="464946"/>
                  <a:pt x="367532" y="457885"/>
                  <a:pt x="375973" y="449444"/>
                </a:cubicBezTo>
                <a:cubicBezTo>
                  <a:pt x="379673" y="445744"/>
                  <a:pt x="384682" y="443639"/>
                  <a:pt x="389036" y="440736"/>
                </a:cubicBezTo>
                <a:lnTo>
                  <a:pt x="406453" y="414610"/>
                </a:lnTo>
                <a:lnTo>
                  <a:pt x="415162" y="401547"/>
                </a:lnTo>
                <a:cubicBezTo>
                  <a:pt x="416613" y="397193"/>
                  <a:pt x="417287" y="392496"/>
                  <a:pt x="419516" y="388484"/>
                </a:cubicBezTo>
                <a:cubicBezTo>
                  <a:pt x="424599" y="379335"/>
                  <a:pt x="433623" y="372287"/>
                  <a:pt x="436933" y="362358"/>
                </a:cubicBezTo>
                <a:cubicBezTo>
                  <a:pt x="438385" y="358004"/>
                  <a:pt x="439059" y="353308"/>
                  <a:pt x="441288" y="349296"/>
                </a:cubicBezTo>
                <a:cubicBezTo>
                  <a:pt x="446371" y="340147"/>
                  <a:pt x="458705" y="323170"/>
                  <a:pt x="458705" y="323170"/>
                </a:cubicBezTo>
                <a:lnTo>
                  <a:pt x="480476" y="257856"/>
                </a:lnTo>
                <a:lnTo>
                  <a:pt x="484831" y="244793"/>
                </a:lnTo>
                <a:cubicBezTo>
                  <a:pt x="486282" y="240439"/>
                  <a:pt x="486639" y="235549"/>
                  <a:pt x="489185" y="231730"/>
                </a:cubicBezTo>
                <a:cubicBezTo>
                  <a:pt x="502984" y="211029"/>
                  <a:pt x="496239" y="223630"/>
                  <a:pt x="506602" y="192541"/>
                </a:cubicBezTo>
                <a:cubicBezTo>
                  <a:pt x="508053" y="188187"/>
                  <a:pt x="510056" y="183979"/>
                  <a:pt x="510956" y="179478"/>
                </a:cubicBezTo>
                <a:cubicBezTo>
                  <a:pt x="513948" y="164520"/>
                  <a:pt x="515567" y="154633"/>
                  <a:pt x="519665" y="140290"/>
                </a:cubicBezTo>
                <a:cubicBezTo>
                  <a:pt x="520926" y="135877"/>
                  <a:pt x="522811" y="131655"/>
                  <a:pt x="524019" y="127227"/>
                </a:cubicBezTo>
                <a:cubicBezTo>
                  <a:pt x="527168" y="115680"/>
                  <a:pt x="528943" y="103748"/>
                  <a:pt x="532728" y="92393"/>
                </a:cubicBezTo>
                <a:cubicBezTo>
                  <a:pt x="535631" y="83684"/>
                  <a:pt x="549074" y="61175"/>
                  <a:pt x="541436" y="66267"/>
                </a:cubicBezTo>
                <a:lnTo>
                  <a:pt x="528373" y="74976"/>
                </a:lnTo>
                <a:cubicBezTo>
                  <a:pt x="505153" y="109806"/>
                  <a:pt x="535629" y="67720"/>
                  <a:pt x="506602" y="96747"/>
                </a:cubicBezTo>
                <a:cubicBezTo>
                  <a:pt x="477575" y="125774"/>
                  <a:pt x="519661" y="95298"/>
                  <a:pt x="484831" y="118518"/>
                </a:cubicBezTo>
                <a:cubicBezTo>
                  <a:pt x="481928" y="122872"/>
                  <a:pt x="479823" y="127880"/>
                  <a:pt x="476122" y="131581"/>
                </a:cubicBezTo>
                <a:cubicBezTo>
                  <a:pt x="472421" y="135282"/>
                  <a:pt x="457826" y="140290"/>
                  <a:pt x="463059" y="140290"/>
                </a:cubicBezTo>
                <a:cubicBezTo>
                  <a:pt x="472239" y="140290"/>
                  <a:pt x="498240" y="130072"/>
                  <a:pt x="489185" y="131581"/>
                </a:cubicBezTo>
                <a:cubicBezTo>
                  <a:pt x="455759" y="137153"/>
                  <a:pt x="471716" y="134205"/>
                  <a:pt x="441288" y="140290"/>
                </a:cubicBezTo>
                <a:cubicBezTo>
                  <a:pt x="449996" y="134484"/>
                  <a:pt x="457484" y="126183"/>
                  <a:pt x="467413" y="122873"/>
                </a:cubicBezTo>
                <a:lnTo>
                  <a:pt x="493539" y="114164"/>
                </a:lnTo>
                <a:cubicBezTo>
                  <a:pt x="523484" y="134127"/>
                  <a:pt x="509736" y="128271"/>
                  <a:pt x="532728" y="135936"/>
                </a:cubicBezTo>
                <a:cubicBezTo>
                  <a:pt x="537082" y="140290"/>
                  <a:pt x="542375" y="143874"/>
                  <a:pt x="545791" y="148998"/>
                </a:cubicBezTo>
                <a:cubicBezTo>
                  <a:pt x="571000" y="186811"/>
                  <a:pt x="521532" y="133448"/>
                  <a:pt x="563208" y="175124"/>
                </a:cubicBezTo>
                <a:cubicBezTo>
                  <a:pt x="561822" y="159884"/>
                  <a:pt x="561746" y="118502"/>
                  <a:pt x="550145" y="101101"/>
                </a:cubicBezTo>
                <a:lnTo>
                  <a:pt x="541436" y="88038"/>
                </a:lnTo>
                <a:cubicBezTo>
                  <a:pt x="531073" y="56948"/>
                  <a:pt x="537820" y="69551"/>
                  <a:pt x="524019" y="48850"/>
                </a:cubicBezTo>
                <a:cubicBezTo>
                  <a:pt x="514034" y="18892"/>
                  <a:pt x="524019" y="55112"/>
                  <a:pt x="524019" y="953"/>
                </a:cubicBezTo>
                <a:cubicBezTo>
                  <a:pt x="524019" y="-3637"/>
                  <a:pt x="520926" y="9603"/>
                  <a:pt x="519665" y="14016"/>
                </a:cubicBezTo>
                <a:cubicBezTo>
                  <a:pt x="518021" y="19770"/>
                  <a:pt x="516955" y="25679"/>
                  <a:pt x="515311" y="31433"/>
                </a:cubicBezTo>
                <a:cubicBezTo>
                  <a:pt x="512478" y="41347"/>
                  <a:pt x="509880" y="49926"/>
                  <a:pt x="502248" y="57558"/>
                </a:cubicBezTo>
                <a:cubicBezTo>
                  <a:pt x="498547" y="61259"/>
                  <a:pt x="493539" y="63364"/>
                  <a:pt x="489185" y="66267"/>
                </a:cubicBezTo>
                <a:cubicBezTo>
                  <a:pt x="486282" y="70621"/>
                  <a:pt x="483953" y="75419"/>
                  <a:pt x="480476" y="79330"/>
                </a:cubicBezTo>
                <a:cubicBezTo>
                  <a:pt x="458782" y="103736"/>
                  <a:pt x="461143" y="100928"/>
                  <a:pt x="441288" y="114164"/>
                </a:cubicBezTo>
                <a:cubicBezTo>
                  <a:pt x="448940" y="91208"/>
                  <a:pt x="440585" y="109782"/>
                  <a:pt x="458705" y="88038"/>
                </a:cubicBezTo>
                <a:cubicBezTo>
                  <a:pt x="462055" y="84018"/>
                  <a:pt x="464063" y="78996"/>
                  <a:pt x="467413" y="74976"/>
                </a:cubicBezTo>
                <a:cubicBezTo>
                  <a:pt x="471355" y="70245"/>
                  <a:pt x="476534" y="66644"/>
                  <a:pt x="480476" y="61913"/>
                </a:cubicBezTo>
                <a:cubicBezTo>
                  <a:pt x="483826" y="57893"/>
                  <a:pt x="485484" y="52551"/>
                  <a:pt x="489185" y="48850"/>
                </a:cubicBezTo>
                <a:cubicBezTo>
                  <a:pt x="492886" y="45149"/>
                  <a:pt x="497894" y="43044"/>
                  <a:pt x="502248" y="40141"/>
                </a:cubicBezTo>
                <a:lnTo>
                  <a:pt x="476122" y="66267"/>
                </a:lnTo>
                <a:cubicBezTo>
                  <a:pt x="437958" y="104431"/>
                  <a:pt x="484661" y="56019"/>
                  <a:pt x="454351" y="92393"/>
                </a:cubicBezTo>
                <a:cubicBezTo>
                  <a:pt x="450409" y="97124"/>
                  <a:pt x="445069" y="100595"/>
                  <a:pt x="441288" y="105456"/>
                </a:cubicBezTo>
                <a:cubicBezTo>
                  <a:pt x="434862" y="113717"/>
                  <a:pt x="423871" y="131581"/>
                  <a:pt x="423871" y="131581"/>
                </a:cubicBezTo>
                <a:cubicBezTo>
                  <a:pt x="422419" y="137387"/>
                  <a:pt x="416197" y="144019"/>
                  <a:pt x="419516" y="148998"/>
                </a:cubicBezTo>
                <a:cubicBezTo>
                  <a:pt x="422062" y="152817"/>
                  <a:pt x="428474" y="146697"/>
                  <a:pt x="432579" y="144644"/>
                </a:cubicBezTo>
                <a:cubicBezTo>
                  <a:pt x="437260" y="142304"/>
                  <a:pt x="440961" y="138276"/>
                  <a:pt x="445642" y="135936"/>
                </a:cubicBezTo>
                <a:cubicBezTo>
                  <a:pt x="481697" y="117908"/>
                  <a:pt x="434332" y="147828"/>
                  <a:pt x="471768" y="122873"/>
                </a:cubicBezTo>
                <a:cubicBezTo>
                  <a:pt x="474671" y="117067"/>
                  <a:pt x="478065" y="111483"/>
                  <a:pt x="480476" y="105456"/>
                </a:cubicBezTo>
                <a:cubicBezTo>
                  <a:pt x="483885" y="96933"/>
                  <a:pt x="486282" y="88039"/>
                  <a:pt x="489185" y="79330"/>
                </a:cubicBezTo>
                <a:lnTo>
                  <a:pt x="497893" y="53204"/>
                </a:lnTo>
                <a:lnTo>
                  <a:pt x="502248" y="40141"/>
                </a:lnTo>
                <a:lnTo>
                  <a:pt x="506602" y="27078"/>
                </a:lnTo>
                <a:cubicBezTo>
                  <a:pt x="505151" y="21272"/>
                  <a:pt x="507804" y="7438"/>
                  <a:pt x="502248" y="9661"/>
                </a:cubicBezTo>
                <a:cubicBezTo>
                  <a:pt x="485090" y="16525"/>
                  <a:pt x="486911" y="35980"/>
                  <a:pt x="480476" y="48850"/>
                </a:cubicBezTo>
                <a:cubicBezTo>
                  <a:pt x="478136" y="53531"/>
                  <a:pt x="474108" y="57232"/>
                  <a:pt x="471768" y="61913"/>
                </a:cubicBezTo>
                <a:cubicBezTo>
                  <a:pt x="469715" y="66018"/>
                  <a:pt x="469642" y="70964"/>
                  <a:pt x="467413" y="74976"/>
                </a:cubicBezTo>
                <a:cubicBezTo>
                  <a:pt x="462330" y="84125"/>
                  <a:pt x="449996" y="101101"/>
                  <a:pt x="449996" y="101101"/>
                </a:cubicBezTo>
                <a:cubicBezTo>
                  <a:pt x="448545" y="105455"/>
                  <a:pt x="443589" y="110059"/>
                  <a:pt x="445642" y="114164"/>
                </a:cubicBezTo>
                <a:cubicBezTo>
                  <a:pt x="447695" y="118269"/>
                  <a:pt x="454143" y="119025"/>
                  <a:pt x="458705" y="118518"/>
                </a:cubicBezTo>
                <a:cubicBezTo>
                  <a:pt x="467829" y="117504"/>
                  <a:pt x="476122" y="112713"/>
                  <a:pt x="484831" y="109810"/>
                </a:cubicBezTo>
                <a:cubicBezTo>
                  <a:pt x="486208" y="109351"/>
                  <a:pt x="487734" y="109810"/>
                  <a:pt x="489185" y="109810"/>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AC2F8CEE-8B03-34B9-0B97-F7866310A14C}"/>
              </a:ext>
            </a:extLst>
          </p:cNvPr>
          <p:cNvSpPr/>
          <p:nvPr/>
        </p:nvSpPr>
        <p:spPr>
          <a:xfrm>
            <a:off x="9398583" y="1789581"/>
            <a:ext cx="2375082" cy="239153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E63A5F-21E1-47A5-FBF5-16E163EBA94F}"/>
              </a:ext>
            </a:extLst>
          </p:cNvPr>
          <p:cNvSpPr/>
          <p:nvPr/>
        </p:nvSpPr>
        <p:spPr>
          <a:xfrm>
            <a:off x="8862626" y="3281755"/>
            <a:ext cx="1840372" cy="9087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AF706FA-280C-6E30-E087-48E601A5CA27}"/>
              </a:ext>
            </a:extLst>
          </p:cNvPr>
          <p:cNvSpPr txBox="1"/>
          <p:nvPr/>
        </p:nvSpPr>
        <p:spPr>
          <a:xfrm>
            <a:off x="7744223" y="1595392"/>
            <a:ext cx="2342380" cy="430887"/>
          </a:xfrm>
          <a:prstGeom prst="rect">
            <a:avLst/>
          </a:prstGeom>
          <a:noFill/>
        </p:spPr>
        <p:txBody>
          <a:bodyPr wrap="square" rtlCol="0">
            <a:spAutoFit/>
          </a:bodyPr>
          <a:lstStyle/>
          <a:p>
            <a:pPr algn="ctr"/>
            <a:r>
              <a:rPr lang="en-US" sz="1100" b="1" dirty="0">
                <a:solidFill>
                  <a:schemeClr val="tx1"/>
                </a:solidFill>
              </a:rPr>
              <a:t>Cell type classifier </a:t>
            </a:r>
          </a:p>
          <a:p>
            <a:pPr algn="ctr"/>
            <a:r>
              <a:rPr lang="en-US" sz="1100" b="1" dirty="0">
                <a:solidFill>
                  <a:schemeClr val="tx1"/>
                </a:solidFill>
              </a:rPr>
              <a:t>(NN)</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19B9795-443F-D48E-4A9B-0892A7FC2452}"/>
                  </a:ext>
                </a:extLst>
              </p:cNvPr>
              <p:cNvSpPr txBox="1"/>
              <p:nvPr/>
            </p:nvSpPr>
            <p:spPr>
              <a:xfrm>
                <a:off x="8850366" y="2475385"/>
                <a:ext cx="1840373"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AU" sz="1600" b="1" i="1" smtClean="0">
                          <a:latin typeface="Cambria Math" panose="02040503050406030204" pitchFamily="18" charset="0"/>
                        </a:rPr>
                        <m:t> </m:t>
                      </m:r>
                      <m:r>
                        <a:rPr lang="en-AU" sz="1600" b="1" i="1" smtClean="0">
                          <a:latin typeface="Cambria Math" panose="02040503050406030204" pitchFamily="18" charset="0"/>
                        </a:rPr>
                        <m:t>𝒀𝒐𝒖𝒕</m:t>
                      </m:r>
                      <m:r>
                        <a:rPr lang="en-AU" sz="1600" b="1" i="1" baseline="-25000" smtClean="0">
                          <a:latin typeface="Cambria Math" panose="02040503050406030204" pitchFamily="18" charset="0"/>
                        </a:rPr>
                        <m:t>𝒑𝒖𝒕</m:t>
                      </m:r>
                    </m:oMath>
                  </m:oMathPara>
                </a14:m>
                <a:endParaRPr lang="en-US" sz="1600" b="1" dirty="0">
                  <a:solidFill>
                    <a:schemeClr val="tx1"/>
                  </a:solidFill>
                </a:endParaRPr>
              </a:p>
            </p:txBody>
          </p:sp>
        </mc:Choice>
        <mc:Fallback xmlns="">
          <p:sp>
            <p:nvSpPr>
              <p:cNvPr id="33" name="TextBox 32">
                <a:extLst>
                  <a:ext uri="{FF2B5EF4-FFF2-40B4-BE49-F238E27FC236}">
                    <a16:creationId xmlns:a16="http://schemas.microsoft.com/office/drawing/2014/main" id="{A19B9795-443F-D48E-4A9B-0892A7FC2452}"/>
                  </a:ext>
                </a:extLst>
              </p:cNvPr>
              <p:cNvSpPr txBox="1">
                <a:spLocks noRot="1" noChangeAspect="1" noMove="1" noResize="1" noEditPoints="1" noAdjustHandles="1" noChangeArrowheads="1" noChangeShapeType="1" noTextEdit="1"/>
              </p:cNvSpPr>
              <p:nvPr/>
            </p:nvSpPr>
            <p:spPr>
              <a:xfrm>
                <a:off x="8850366" y="2475385"/>
                <a:ext cx="1840373" cy="338554"/>
              </a:xfrm>
              <a:prstGeom prst="rect">
                <a:avLst/>
              </a:prstGeom>
              <a:blipFill>
                <a:blip r:embed="rId15"/>
                <a:stretch>
                  <a:fillRect b="-17857"/>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7A561AC-73DA-8106-6325-E34044E8D3AD}"/>
              </a:ext>
            </a:extLst>
          </p:cNvPr>
          <p:cNvSpPr txBox="1"/>
          <p:nvPr/>
        </p:nvSpPr>
        <p:spPr>
          <a:xfrm>
            <a:off x="8664205" y="2799546"/>
            <a:ext cx="2342380" cy="261610"/>
          </a:xfrm>
          <a:prstGeom prst="rect">
            <a:avLst/>
          </a:prstGeom>
          <a:noFill/>
        </p:spPr>
        <p:txBody>
          <a:bodyPr wrap="square" rtlCol="0">
            <a:spAutoFit/>
          </a:bodyPr>
          <a:lstStyle/>
          <a:p>
            <a:pPr algn="ctr"/>
            <a:r>
              <a:rPr lang="en-US" sz="1100" b="1" dirty="0">
                <a:solidFill>
                  <a:schemeClr val="tx1"/>
                </a:solidFill>
              </a:rPr>
              <a:t>(Predicted cell type)</a:t>
            </a:r>
          </a:p>
        </p:txBody>
      </p:sp>
      <p:sp>
        <p:nvSpPr>
          <p:cNvPr id="35" name="Rectangle 34">
            <a:extLst>
              <a:ext uri="{FF2B5EF4-FFF2-40B4-BE49-F238E27FC236}">
                <a16:creationId xmlns:a16="http://schemas.microsoft.com/office/drawing/2014/main" id="{0BF58E41-A807-09CD-568F-97FDD8773194}"/>
              </a:ext>
            </a:extLst>
          </p:cNvPr>
          <p:cNvSpPr/>
          <p:nvPr/>
        </p:nvSpPr>
        <p:spPr>
          <a:xfrm>
            <a:off x="8649043" y="3781509"/>
            <a:ext cx="1840372" cy="9087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F2FE20B-BE3D-5B85-9FA6-3A43EA4BF273}"/>
              </a:ext>
            </a:extLst>
          </p:cNvPr>
          <p:cNvSpPr txBox="1"/>
          <p:nvPr/>
        </p:nvSpPr>
        <p:spPr>
          <a:xfrm>
            <a:off x="8069893" y="3991546"/>
            <a:ext cx="1843774" cy="276999"/>
          </a:xfrm>
          <a:prstGeom prst="rect">
            <a:avLst/>
          </a:prstGeom>
          <a:noFill/>
        </p:spPr>
        <p:txBody>
          <a:bodyPr wrap="none" rtlCol="0">
            <a:spAutoFit/>
          </a:bodyPr>
          <a:lstStyle/>
          <a:p>
            <a:r>
              <a:rPr lang="en-US" sz="1200" b="1" i="1" dirty="0">
                <a:solidFill>
                  <a:schemeClr val="tx1"/>
                </a:solidFill>
              </a:rPr>
              <a:t>Cell type classification</a:t>
            </a:r>
          </a:p>
        </p:txBody>
      </p:sp>
    </p:spTree>
    <p:extLst>
      <p:ext uri="{BB962C8B-B14F-4D97-AF65-F5344CB8AC3E}">
        <p14:creationId xmlns:p14="http://schemas.microsoft.com/office/powerpoint/2010/main" val="2223933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0BE3B7-0C2B-03BA-55C0-78231E62CAAF}"/>
              </a:ext>
            </a:extLst>
          </p:cNvPr>
          <p:cNvPicPr>
            <a:picLocks noChangeAspect="1"/>
          </p:cNvPicPr>
          <p:nvPr/>
        </p:nvPicPr>
        <p:blipFill>
          <a:blip r:embed="rId2"/>
          <a:stretch>
            <a:fillRect/>
          </a:stretch>
        </p:blipFill>
        <p:spPr>
          <a:xfrm>
            <a:off x="1919621" y="504782"/>
            <a:ext cx="8352758" cy="4596917"/>
          </a:xfrm>
          <a:prstGeom prst="rect">
            <a:avLst/>
          </a:prstGeom>
        </p:spPr>
      </p:pic>
      <p:sp>
        <p:nvSpPr>
          <p:cNvPr id="2" name="Rectangle 1">
            <a:extLst>
              <a:ext uri="{FF2B5EF4-FFF2-40B4-BE49-F238E27FC236}">
                <a16:creationId xmlns:a16="http://schemas.microsoft.com/office/drawing/2014/main" id="{E04B29E3-5F81-742A-554E-49D92A605863}"/>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ock&#10;&#10;Description automatically generated">
            <a:extLst>
              <a:ext uri="{FF2B5EF4-FFF2-40B4-BE49-F238E27FC236}">
                <a16:creationId xmlns:a16="http://schemas.microsoft.com/office/drawing/2014/main" id="{8C342209-95DA-6227-B49D-19D3EC5850F6}"/>
              </a:ext>
            </a:extLst>
          </p:cNvPr>
          <p:cNvPicPr>
            <a:picLocks noChangeAspect="1"/>
          </p:cNvPicPr>
          <p:nvPr/>
        </p:nvPicPr>
        <p:blipFill>
          <a:blip r:embed="rId3">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3703145" y="6324988"/>
            <a:ext cx="2644947" cy="533012"/>
          </a:xfrm>
          <a:prstGeom prst="rect">
            <a:avLst/>
          </a:prstGeom>
        </p:spPr>
      </p:pic>
      <p:sp>
        <p:nvSpPr>
          <p:cNvPr id="11" name="TextBox 10">
            <a:extLst>
              <a:ext uri="{FF2B5EF4-FFF2-40B4-BE49-F238E27FC236}">
                <a16:creationId xmlns:a16="http://schemas.microsoft.com/office/drawing/2014/main" id="{43286B02-B717-DBF8-7584-E251F6BB9D3F}"/>
              </a:ext>
            </a:extLst>
          </p:cNvPr>
          <p:cNvSpPr txBox="1"/>
          <p:nvPr/>
        </p:nvSpPr>
        <p:spPr>
          <a:xfrm>
            <a:off x="1789002" y="6406828"/>
            <a:ext cx="1762021" cy="369332"/>
          </a:xfrm>
          <a:prstGeom prst="rect">
            <a:avLst/>
          </a:prstGeom>
          <a:noFill/>
        </p:spPr>
        <p:txBody>
          <a:bodyPr wrap="none" rtlCol="0">
            <a:spAutoFit/>
          </a:bodyPr>
          <a:lstStyle/>
          <a:p>
            <a:r>
              <a:rPr lang="en-US" dirty="0"/>
              <a:t>Integrated loss:</a:t>
            </a:r>
          </a:p>
        </p:txBody>
      </p:sp>
      <p:pic>
        <p:nvPicPr>
          <p:cNvPr id="77" name="Picture 76">
            <a:extLst>
              <a:ext uri="{FF2B5EF4-FFF2-40B4-BE49-F238E27FC236}">
                <a16:creationId xmlns:a16="http://schemas.microsoft.com/office/drawing/2014/main" id="{0CC38D4B-9D1A-80B0-C61B-8308AE73E82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8179" y="5202894"/>
            <a:ext cx="6495595" cy="436423"/>
          </a:xfrm>
          <a:prstGeom prst="rect">
            <a:avLst/>
          </a:prstGeom>
        </p:spPr>
      </p:pic>
      <p:sp>
        <p:nvSpPr>
          <p:cNvPr id="78" name="TextBox 77">
            <a:extLst>
              <a:ext uri="{FF2B5EF4-FFF2-40B4-BE49-F238E27FC236}">
                <a16:creationId xmlns:a16="http://schemas.microsoft.com/office/drawing/2014/main" id="{34E18A4B-4580-5A87-CAC0-94F8FDEAE0BA}"/>
              </a:ext>
            </a:extLst>
          </p:cNvPr>
          <p:cNvSpPr txBox="1"/>
          <p:nvPr/>
        </p:nvSpPr>
        <p:spPr>
          <a:xfrm>
            <a:off x="2087750" y="5266767"/>
            <a:ext cx="1800493" cy="369332"/>
          </a:xfrm>
          <a:prstGeom prst="rect">
            <a:avLst/>
          </a:prstGeom>
          <a:noFill/>
        </p:spPr>
        <p:txBody>
          <a:bodyPr wrap="none" rtlCol="0">
            <a:spAutoFit/>
          </a:bodyPr>
          <a:lstStyle/>
          <a:p>
            <a:r>
              <a:rPr lang="en-US" dirty="0"/>
              <a:t>Simulation loss:</a:t>
            </a:r>
          </a:p>
        </p:txBody>
      </p:sp>
      <p:pic>
        <p:nvPicPr>
          <p:cNvPr id="84" name="Picture 83" descr="A picture containing text, watch&#10;&#10;Description automatically generated">
            <a:extLst>
              <a:ext uri="{FF2B5EF4-FFF2-40B4-BE49-F238E27FC236}">
                <a16:creationId xmlns:a16="http://schemas.microsoft.com/office/drawing/2014/main" id="{8940C86B-5BA8-19D9-B5FE-EF13975BE63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1893" y="5744945"/>
            <a:ext cx="2991819" cy="416254"/>
          </a:xfrm>
          <a:prstGeom prst="rect">
            <a:avLst/>
          </a:prstGeom>
          <a:noFill/>
        </p:spPr>
      </p:pic>
      <p:sp>
        <p:nvSpPr>
          <p:cNvPr id="85" name="TextBox 84">
            <a:extLst>
              <a:ext uri="{FF2B5EF4-FFF2-40B4-BE49-F238E27FC236}">
                <a16:creationId xmlns:a16="http://schemas.microsoft.com/office/drawing/2014/main" id="{9ADBEA1C-3115-79F8-68E4-3CD22A75A21A}"/>
              </a:ext>
            </a:extLst>
          </p:cNvPr>
          <p:cNvSpPr txBox="1"/>
          <p:nvPr/>
        </p:nvSpPr>
        <p:spPr>
          <a:xfrm>
            <a:off x="1789002" y="5732749"/>
            <a:ext cx="2082621" cy="369332"/>
          </a:xfrm>
          <a:prstGeom prst="rect">
            <a:avLst/>
          </a:prstGeom>
          <a:noFill/>
        </p:spPr>
        <p:txBody>
          <a:bodyPr wrap="none" rtlCol="0">
            <a:spAutoFit/>
          </a:bodyPr>
          <a:lstStyle/>
          <a:p>
            <a:r>
              <a:rPr lang="en-US" dirty="0"/>
              <a:t>Classification loss:</a:t>
            </a:r>
          </a:p>
        </p:txBody>
      </p:sp>
      <p:cxnSp>
        <p:nvCxnSpPr>
          <p:cNvPr id="100" name="Straight Connector 99">
            <a:extLst>
              <a:ext uri="{FF2B5EF4-FFF2-40B4-BE49-F238E27FC236}">
                <a16:creationId xmlns:a16="http://schemas.microsoft.com/office/drawing/2014/main" id="{D36A83FC-F1B5-FF0E-66CE-E3328534F447}"/>
              </a:ext>
            </a:extLst>
          </p:cNvPr>
          <p:cNvCxnSpPr>
            <a:cxnSpLocks/>
          </p:cNvCxnSpPr>
          <p:nvPr/>
        </p:nvCxnSpPr>
        <p:spPr>
          <a:xfrm>
            <a:off x="535917" y="6241373"/>
            <a:ext cx="11097863" cy="0"/>
          </a:xfrm>
          <a:prstGeom prst="line">
            <a:avLst/>
          </a:prstGeom>
        </p:spPr>
        <p:style>
          <a:lnRef idx="1">
            <a:schemeClr val="dk1"/>
          </a:lnRef>
          <a:fillRef idx="0">
            <a:schemeClr val="dk1"/>
          </a:fillRef>
          <a:effectRef idx="0">
            <a:schemeClr val="dk1"/>
          </a:effectRef>
          <a:fontRef idx="minor">
            <a:schemeClr val="tx1"/>
          </a:fontRef>
        </p:style>
      </p:cxnSp>
      <p:sp>
        <p:nvSpPr>
          <p:cNvPr id="7" name="Title 1">
            <a:extLst>
              <a:ext uri="{FF2B5EF4-FFF2-40B4-BE49-F238E27FC236}">
                <a16:creationId xmlns:a16="http://schemas.microsoft.com/office/drawing/2014/main" id="{C7CF1DDB-A165-F8AE-7F1F-6D11D7E68E78}"/>
              </a:ext>
            </a:extLst>
          </p:cNvPr>
          <p:cNvSpPr txBox="1">
            <a:spLocks/>
          </p:cNvSpPr>
          <p:nvPr/>
        </p:nvSpPr>
        <p:spPr>
          <a:xfrm>
            <a:off x="205664" y="-349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Network training / learning</a:t>
            </a:r>
          </a:p>
        </p:txBody>
      </p:sp>
      <p:sp>
        <p:nvSpPr>
          <p:cNvPr id="87" name="TextBox 86">
            <a:extLst>
              <a:ext uri="{FF2B5EF4-FFF2-40B4-BE49-F238E27FC236}">
                <a16:creationId xmlns:a16="http://schemas.microsoft.com/office/drawing/2014/main" id="{EF6C18CB-7921-5F5B-F171-EFBDEAB6A2F0}"/>
              </a:ext>
            </a:extLst>
          </p:cNvPr>
          <p:cNvSpPr txBox="1"/>
          <p:nvPr/>
        </p:nvSpPr>
        <p:spPr>
          <a:xfrm>
            <a:off x="4906919" y="2431939"/>
            <a:ext cx="2198038" cy="369332"/>
          </a:xfrm>
          <a:prstGeom prst="rect">
            <a:avLst/>
          </a:prstGeom>
          <a:noFill/>
        </p:spPr>
        <p:txBody>
          <a:bodyPr wrap="none" rtlCol="0">
            <a:spAutoFit/>
          </a:bodyPr>
          <a:lstStyle/>
          <a:p>
            <a:r>
              <a:rPr lang="en-US" b="1" dirty="0">
                <a:solidFill>
                  <a:srgbClr val="FF0000"/>
                </a:solidFill>
              </a:rPr>
              <a:t>Simulation branch</a:t>
            </a:r>
          </a:p>
        </p:txBody>
      </p:sp>
      <p:sp>
        <p:nvSpPr>
          <p:cNvPr id="99" name="TextBox 98">
            <a:extLst>
              <a:ext uri="{FF2B5EF4-FFF2-40B4-BE49-F238E27FC236}">
                <a16:creationId xmlns:a16="http://schemas.microsoft.com/office/drawing/2014/main" id="{9F303EBF-4D80-FAE6-3409-F9B7FD22C4E6}"/>
              </a:ext>
            </a:extLst>
          </p:cNvPr>
          <p:cNvSpPr txBox="1"/>
          <p:nvPr/>
        </p:nvSpPr>
        <p:spPr>
          <a:xfrm>
            <a:off x="5610962" y="4785181"/>
            <a:ext cx="2518638" cy="369332"/>
          </a:xfrm>
          <a:prstGeom prst="rect">
            <a:avLst/>
          </a:prstGeom>
          <a:noFill/>
        </p:spPr>
        <p:txBody>
          <a:bodyPr wrap="none" rtlCol="0">
            <a:spAutoFit/>
          </a:bodyPr>
          <a:lstStyle/>
          <a:p>
            <a:r>
              <a:rPr lang="en-US" b="1" dirty="0">
                <a:solidFill>
                  <a:srgbClr val="FF0000"/>
                </a:solidFill>
              </a:rPr>
              <a:t>Classification branch</a:t>
            </a:r>
          </a:p>
        </p:txBody>
      </p:sp>
    </p:spTree>
    <p:extLst>
      <p:ext uri="{BB962C8B-B14F-4D97-AF65-F5344CB8AC3E}">
        <p14:creationId xmlns:p14="http://schemas.microsoft.com/office/powerpoint/2010/main" val="2410517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3C9211-AC4D-D3C9-C43F-9191EB194E22}"/>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3D0296D-9B59-DF31-801E-D99D8223EAC7}"/>
              </a:ext>
            </a:extLst>
          </p:cNvPr>
          <p:cNvGrpSpPr/>
          <p:nvPr/>
        </p:nvGrpSpPr>
        <p:grpSpPr>
          <a:xfrm>
            <a:off x="1142935" y="2412469"/>
            <a:ext cx="4416736" cy="3920739"/>
            <a:chOff x="793836" y="1199747"/>
            <a:chExt cx="4416736" cy="3920739"/>
          </a:xfrm>
        </p:grpSpPr>
        <p:grpSp>
          <p:nvGrpSpPr>
            <p:cNvPr id="7" name="Group 6">
              <a:extLst>
                <a:ext uri="{FF2B5EF4-FFF2-40B4-BE49-F238E27FC236}">
                  <a16:creationId xmlns:a16="http://schemas.microsoft.com/office/drawing/2014/main" id="{2FCE0D8E-E032-CAF2-6D0C-FD91BA9F762C}"/>
                </a:ext>
              </a:extLst>
            </p:cNvPr>
            <p:cNvGrpSpPr/>
            <p:nvPr/>
          </p:nvGrpSpPr>
          <p:grpSpPr>
            <a:xfrm>
              <a:off x="976052" y="2702348"/>
              <a:ext cx="3601983" cy="1630196"/>
              <a:chOff x="976052" y="2702348"/>
              <a:chExt cx="3601983" cy="1630196"/>
            </a:xfrm>
          </p:grpSpPr>
          <p:sp>
            <p:nvSpPr>
              <p:cNvPr id="12" name="Rectangle 11">
                <a:extLst>
                  <a:ext uri="{FF2B5EF4-FFF2-40B4-BE49-F238E27FC236}">
                    <a16:creationId xmlns:a16="http://schemas.microsoft.com/office/drawing/2014/main" id="{704CCCAD-00B9-06D5-5EB1-8EA93BB6624F}"/>
                  </a:ext>
                </a:extLst>
              </p:cNvPr>
              <p:cNvSpPr/>
              <p:nvPr/>
            </p:nvSpPr>
            <p:spPr>
              <a:xfrm>
                <a:off x="976052" y="2702348"/>
                <a:ext cx="703278" cy="163019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FF1429-C761-69BE-F489-9E14D06104E9}"/>
                  </a:ext>
                </a:extLst>
              </p:cNvPr>
              <p:cNvSpPr/>
              <p:nvPr/>
            </p:nvSpPr>
            <p:spPr>
              <a:xfrm>
                <a:off x="1839325" y="4010424"/>
                <a:ext cx="703278" cy="3221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30421D8-41E5-D067-9F4C-E09EC34EDD3D}"/>
                  </a:ext>
                </a:extLst>
              </p:cNvPr>
              <p:cNvGrpSpPr/>
              <p:nvPr/>
            </p:nvGrpSpPr>
            <p:grpSpPr>
              <a:xfrm>
                <a:off x="3874757" y="2731844"/>
                <a:ext cx="703278" cy="1584687"/>
                <a:chOff x="3933749" y="2702348"/>
                <a:chExt cx="703278" cy="1584687"/>
              </a:xfrm>
              <a:solidFill>
                <a:srgbClr val="C00000"/>
              </a:solidFill>
            </p:grpSpPr>
            <p:sp>
              <p:nvSpPr>
                <p:cNvPr id="17" name="Rectangle 16">
                  <a:extLst>
                    <a:ext uri="{FF2B5EF4-FFF2-40B4-BE49-F238E27FC236}">
                      <a16:creationId xmlns:a16="http://schemas.microsoft.com/office/drawing/2014/main" id="{B631EA4A-EC7D-464E-AF87-C3F5C1135676}"/>
                    </a:ext>
                  </a:extLst>
                </p:cNvPr>
                <p:cNvSpPr/>
                <p:nvPr/>
              </p:nvSpPr>
              <p:spPr>
                <a:xfrm>
                  <a:off x="3933749" y="3964915"/>
                  <a:ext cx="703278" cy="322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BDE379-2AE2-85B8-9385-169F5886286F}"/>
                    </a:ext>
                  </a:extLst>
                </p:cNvPr>
                <p:cNvSpPr/>
                <p:nvPr/>
              </p:nvSpPr>
              <p:spPr>
                <a:xfrm>
                  <a:off x="3933749" y="3676891"/>
                  <a:ext cx="703278" cy="322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956C67-985E-23E8-55DA-67195A401615}"/>
                    </a:ext>
                  </a:extLst>
                </p:cNvPr>
                <p:cNvSpPr/>
                <p:nvPr/>
              </p:nvSpPr>
              <p:spPr>
                <a:xfrm>
                  <a:off x="3933749" y="3369226"/>
                  <a:ext cx="703278" cy="322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CE874C-4C92-AD9F-D1E7-D733733ACF61}"/>
                    </a:ext>
                  </a:extLst>
                </p:cNvPr>
                <p:cNvSpPr/>
                <p:nvPr/>
              </p:nvSpPr>
              <p:spPr>
                <a:xfrm>
                  <a:off x="3933749" y="3039879"/>
                  <a:ext cx="703278" cy="322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F739996-A50E-F6E3-D482-C44774723C8F}"/>
                    </a:ext>
                  </a:extLst>
                </p:cNvPr>
                <p:cNvSpPr/>
                <p:nvPr/>
              </p:nvSpPr>
              <p:spPr>
                <a:xfrm>
                  <a:off x="3933749" y="2702348"/>
                  <a:ext cx="703278" cy="32212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8FB4AF2E-3D30-42E0-612D-75CFB21FFE70}"/>
                  </a:ext>
                </a:extLst>
              </p:cNvPr>
              <p:cNvCxnSpPr/>
              <p:nvPr/>
            </p:nvCxnSpPr>
            <p:spPr>
              <a:xfrm flipV="1">
                <a:off x="2542603" y="2702348"/>
                <a:ext cx="1391146" cy="15846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DBD43A6-97F3-AA1F-B9B3-E41B07634384}"/>
                  </a:ext>
                </a:extLst>
              </p:cNvPr>
              <p:cNvCxnSpPr>
                <a:cxnSpLocks/>
              </p:cNvCxnSpPr>
              <p:nvPr/>
            </p:nvCxnSpPr>
            <p:spPr>
              <a:xfrm>
                <a:off x="2542603" y="4321754"/>
                <a:ext cx="12625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8" name="TextBox 7">
              <a:extLst>
                <a:ext uri="{FF2B5EF4-FFF2-40B4-BE49-F238E27FC236}">
                  <a16:creationId xmlns:a16="http://schemas.microsoft.com/office/drawing/2014/main" id="{67BBE99E-81EC-DF27-9BA2-6687D55D7398}"/>
                </a:ext>
              </a:extLst>
            </p:cNvPr>
            <p:cNvSpPr txBox="1"/>
            <p:nvPr/>
          </p:nvSpPr>
          <p:spPr>
            <a:xfrm>
              <a:off x="1820810" y="1199747"/>
              <a:ext cx="2266925" cy="369332"/>
            </a:xfrm>
            <a:prstGeom prst="rect">
              <a:avLst/>
            </a:prstGeom>
            <a:noFill/>
          </p:spPr>
          <p:txBody>
            <a:bodyPr wrap="square" rtlCol="0">
              <a:spAutoFit/>
            </a:bodyPr>
            <a:lstStyle/>
            <a:p>
              <a:r>
                <a:rPr lang="en-US" altLang="zh-CN" dirty="0"/>
                <a:t>Data</a:t>
              </a:r>
              <a:r>
                <a:rPr lang="zh-CN" altLang="en-US" dirty="0"/>
                <a:t> </a:t>
              </a:r>
              <a:r>
                <a:rPr lang="en-US" altLang="zh-CN" dirty="0"/>
                <a:t>augmentation</a:t>
              </a:r>
              <a:endParaRPr lang="en-US" dirty="0"/>
            </a:p>
          </p:txBody>
        </p:sp>
        <p:sp>
          <p:nvSpPr>
            <p:cNvPr id="9" name="TextBox 8">
              <a:extLst>
                <a:ext uri="{FF2B5EF4-FFF2-40B4-BE49-F238E27FC236}">
                  <a16:creationId xmlns:a16="http://schemas.microsoft.com/office/drawing/2014/main" id="{FDDFF399-B869-20F6-6860-E86220FC5654}"/>
                </a:ext>
              </a:extLst>
            </p:cNvPr>
            <p:cNvSpPr txBox="1"/>
            <p:nvPr/>
          </p:nvSpPr>
          <p:spPr>
            <a:xfrm>
              <a:off x="793836" y="4438800"/>
              <a:ext cx="1045489" cy="646331"/>
            </a:xfrm>
            <a:prstGeom prst="rect">
              <a:avLst/>
            </a:prstGeom>
            <a:noFill/>
          </p:spPr>
          <p:txBody>
            <a:bodyPr wrap="square" rtlCol="0">
              <a:spAutoFit/>
            </a:bodyPr>
            <a:lstStyle/>
            <a:p>
              <a:r>
                <a:rPr lang="en-US" altLang="zh-CN" dirty="0"/>
                <a:t>Anchor</a:t>
              </a:r>
              <a:r>
                <a:rPr lang="zh-CN" altLang="en-US" dirty="0"/>
                <a:t> </a:t>
              </a:r>
              <a:endParaRPr lang="en-AU" altLang="zh-CN" dirty="0"/>
            </a:p>
            <a:p>
              <a:r>
                <a:rPr lang="en-US" altLang="zh-CN" dirty="0"/>
                <a:t>cell</a:t>
              </a:r>
              <a:r>
                <a:rPr lang="zh-CN" altLang="en-US" dirty="0"/>
                <a:t> </a:t>
              </a:r>
              <a:r>
                <a:rPr lang="en-US" altLang="zh-CN" dirty="0"/>
                <a:t>type</a:t>
              </a:r>
              <a:endParaRPr lang="en-US" dirty="0"/>
            </a:p>
          </p:txBody>
        </p:sp>
        <p:sp>
          <p:nvSpPr>
            <p:cNvPr id="10" name="TextBox 9">
              <a:extLst>
                <a:ext uri="{FF2B5EF4-FFF2-40B4-BE49-F238E27FC236}">
                  <a16:creationId xmlns:a16="http://schemas.microsoft.com/office/drawing/2014/main" id="{8AA99F8D-E957-6F02-0B46-6742EE0800EE}"/>
                </a:ext>
              </a:extLst>
            </p:cNvPr>
            <p:cNvSpPr txBox="1"/>
            <p:nvPr/>
          </p:nvSpPr>
          <p:spPr>
            <a:xfrm>
              <a:off x="1875585" y="4474155"/>
              <a:ext cx="1421413" cy="646331"/>
            </a:xfrm>
            <a:prstGeom prst="rect">
              <a:avLst/>
            </a:prstGeom>
            <a:noFill/>
          </p:spPr>
          <p:txBody>
            <a:bodyPr wrap="square" rtlCol="0">
              <a:spAutoFit/>
            </a:bodyPr>
            <a:lstStyle/>
            <a:p>
              <a:r>
                <a:rPr lang="en-US" altLang="zh-CN" dirty="0"/>
                <a:t>Minor</a:t>
              </a:r>
              <a:endParaRPr lang="en-AU" altLang="zh-CN" dirty="0"/>
            </a:p>
            <a:p>
              <a:r>
                <a:rPr lang="en-US" altLang="zh-CN" dirty="0"/>
                <a:t>cell</a:t>
              </a:r>
              <a:r>
                <a:rPr lang="zh-CN" altLang="en-US" dirty="0"/>
                <a:t> </a:t>
              </a:r>
              <a:r>
                <a:rPr lang="en-US" altLang="zh-CN" dirty="0"/>
                <a:t>type</a:t>
              </a:r>
              <a:endParaRPr lang="en-US" dirty="0"/>
            </a:p>
          </p:txBody>
        </p:sp>
        <p:sp>
          <p:nvSpPr>
            <p:cNvPr id="11" name="TextBox 10">
              <a:extLst>
                <a:ext uri="{FF2B5EF4-FFF2-40B4-BE49-F238E27FC236}">
                  <a16:creationId xmlns:a16="http://schemas.microsoft.com/office/drawing/2014/main" id="{8353A8E2-8D15-3099-FCE6-EC118F3C1A0E}"/>
                </a:ext>
              </a:extLst>
            </p:cNvPr>
            <p:cNvSpPr txBox="1"/>
            <p:nvPr/>
          </p:nvSpPr>
          <p:spPr>
            <a:xfrm>
              <a:off x="3789159" y="4403445"/>
              <a:ext cx="1421413" cy="646331"/>
            </a:xfrm>
            <a:prstGeom prst="rect">
              <a:avLst/>
            </a:prstGeom>
            <a:noFill/>
          </p:spPr>
          <p:txBody>
            <a:bodyPr wrap="square" rtlCol="0">
              <a:spAutoFit/>
            </a:bodyPr>
            <a:lstStyle/>
            <a:p>
              <a:r>
                <a:rPr lang="en-US" altLang="zh-CN" dirty="0"/>
                <a:t>Augmented</a:t>
              </a:r>
              <a:r>
                <a:rPr lang="zh-CN" altLang="en-US" dirty="0"/>
                <a:t> </a:t>
              </a:r>
              <a:r>
                <a:rPr lang="en-US" altLang="zh-CN" dirty="0"/>
                <a:t>data</a:t>
              </a:r>
              <a:endParaRPr lang="en-US" dirty="0"/>
            </a:p>
          </p:txBody>
        </p:sp>
      </p:grpSp>
      <p:grpSp>
        <p:nvGrpSpPr>
          <p:cNvPr id="22" name="Group 21">
            <a:extLst>
              <a:ext uri="{FF2B5EF4-FFF2-40B4-BE49-F238E27FC236}">
                <a16:creationId xmlns:a16="http://schemas.microsoft.com/office/drawing/2014/main" id="{03FD22DB-1D46-4C6B-A8BF-EA85AAA8510A}"/>
              </a:ext>
            </a:extLst>
          </p:cNvPr>
          <p:cNvGrpSpPr/>
          <p:nvPr/>
        </p:nvGrpSpPr>
        <p:grpSpPr>
          <a:xfrm>
            <a:off x="6869673" y="2341510"/>
            <a:ext cx="4545325" cy="4062408"/>
            <a:chOff x="7625791" y="1566650"/>
            <a:chExt cx="4545325" cy="4062408"/>
          </a:xfrm>
        </p:grpSpPr>
        <p:grpSp>
          <p:nvGrpSpPr>
            <p:cNvPr id="23" name="Group 22">
              <a:extLst>
                <a:ext uri="{FF2B5EF4-FFF2-40B4-BE49-F238E27FC236}">
                  <a16:creationId xmlns:a16="http://schemas.microsoft.com/office/drawing/2014/main" id="{ED46925D-F007-E7F3-EA75-BBF380656182}"/>
                </a:ext>
              </a:extLst>
            </p:cNvPr>
            <p:cNvGrpSpPr/>
            <p:nvPr/>
          </p:nvGrpSpPr>
          <p:grpSpPr>
            <a:xfrm>
              <a:off x="7808007" y="2268569"/>
              <a:ext cx="3601983" cy="2572547"/>
              <a:chOff x="976052" y="1759997"/>
              <a:chExt cx="3601983" cy="2572547"/>
            </a:xfrm>
          </p:grpSpPr>
          <p:sp>
            <p:nvSpPr>
              <p:cNvPr id="28" name="Rectangle 27">
                <a:extLst>
                  <a:ext uri="{FF2B5EF4-FFF2-40B4-BE49-F238E27FC236}">
                    <a16:creationId xmlns:a16="http://schemas.microsoft.com/office/drawing/2014/main" id="{8357FDBF-5031-5BFA-3997-1D5CBD8E57C3}"/>
                  </a:ext>
                </a:extLst>
              </p:cNvPr>
              <p:cNvSpPr/>
              <p:nvPr/>
            </p:nvSpPr>
            <p:spPr>
              <a:xfrm>
                <a:off x="976052" y="2702348"/>
                <a:ext cx="703278" cy="163019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0A54756-7EDB-9DC2-1592-4F757944DFCA}"/>
                  </a:ext>
                </a:extLst>
              </p:cNvPr>
              <p:cNvSpPr/>
              <p:nvPr/>
            </p:nvSpPr>
            <p:spPr>
              <a:xfrm>
                <a:off x="1839325" y="1762682"/>
                <a:ext cx="703278" cy="256986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9C77192-09B1-E87A-86FE-CB565C110162}"/>
                  </a:ext>
                </a:extLst>
              </p:cNvPr>
              <p:cNvSpPr/>
              <p:nvPr/>
            </p:nvSpPr>
            <p:spPr>
              <a:xfrm>
                <a:off x="3874757" y="2702348"/>
                <a:ext cx="703278" cy="161418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56F23A46-4676-0A92-692B-9F7AB399F597}"/>
                  </a:ext>
                </a:extLst>
              </p:cNvPr>
              <p:cNvCxnSpPr>
                <a:cxnSpLocks/>
              </p:cNvCxnSpPr>
              <p:nvPr/>
            </p:nvCxnSpPr>
            <p:spPr>
              <a:xfrm>
                <a:off x="2567879" y="1759997"/>
                <a:ext cx="1365870" cy="942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32F95AED-F975-5A55-831A-1F2F7F9DBC62}"/>
                  </a:ext>
                </a:extLst>
              </p:cNvPr>
              <p:cNvCxnSpPr>
                <a:cxnSpLocks/>
              </p:cNvCxnSpPr>
              <p:nvPr/>
            </p:nvCxnSpPr>
            <p:spPr>
              <a:xfrm>
                <a:off x="2542603" y="4321754"/>
                <a:ext cx="12625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8E7FDDC5-D730-FE2F-C67C-B951525BA6D6}"/>
                </a:ext>
              </a:extLst>
            </p:cNvPr>
            <p:cNvSpPr txBox="1"/>
            <p:nvPr/>
          </p:nvSpPr>
          <p:spPr>
            <a:xfrm>
              <a:off x="7625791" y="4947372"/>
              <a:ext cx="1045489" cy="646331"/>
            </a:xfrm>
            <a:prstGeom prst="rect">
              <a:avLst/>
            </a:prstGeom>
            <a:noFill/>
          </p:spPr>
          <p:txBody>
            <a:bodyPr wrap="square" rtlCol="0">
              <a:spAutoFit/>
            </a:bodyPr>
            <a:lstStyle/>
            <a:p>
              <a:r>
                <a:rPr lang="en-US" altLang="zh-CN" dirty="0"/>
                <a:t>Anchor</a:t>
              </a:r>
              <a:r>
                <a:rPr lang="zh-CN" altLang="en-US" dirty="0"/>
                <a:t> </a:t>
              </a:r>
              <a:endParaRPr lang="en-AU" altLang="zh-CN" dirty="0"/>
            </a:p>
            <a:p>
              <a:r>
                <a:rPr lang="en-US" altLang="zh-CN" dirty="0"/>
                <a:t>cell</a:t>
              </a:r>
              <a:r>
                <a:rPr lang="zh-CN" altLang="en-US" dirty="0"/>
                <a:t> </a:t>
              </a:r>
              <a:r>
                <a:rPr lang="en-US" altLang="zh-CN" dirty="0"/>
                <a:t>type</a:t>
              </a:r>
              <a:endParaRPr lang="en-US" dirty="0"/>
            </a:p>
          </p:txBody>
        </p:sp>
        <p:sp>
          <p:nvSpPr>
            <p:cNvPr id="25" name="TextBox 24">
              <a:extLst>
                <a:ext uri="{FF2B5EF4-FFF2-40B4-BE49-F238E27FC236}">
                  <a16:creationId xmlns:a16="http://schemas.microsoft.com/office/drawing/2014/main" id="{7261B27D-A2E5-91F8-2B36-41488A280DCD}"/>
                </a:ext>
              </a:extLst>
            </p:cNvPr>
            <p:cNvSpPr txBox="1"/>
            <p:nvPr/>
          </p:nvSpPr>
          <p:spPr>
            <a:xfrm>
              <a:off x="8707540" y="4982727"/>
              <a:ext cx="1421413" cy="646331"/>
            </a:xfrm>
            <a:prstGeom prst="rect">
              <a:avLst/>
            </a:prstGeom>
            <a:noFill/>
          </p:spPr>
          <p:txBody>
            <a:bodyPr wrap="square" rtlCol="0">
              <a:spAutoFit/>
            </a:bodyPr>
            <a:lstStyle/>
            <a:p>
              <a:r>
                <a:rPr lang="en-US" altLang="zh-CN" dirty="0"/>
                <a:t>Major</a:t>
              </a:r>
              <a:endParaRPr lang="en-AU" altLang="zh-CN" dirty="0"/>
            </a:p>
            <a:p>
              <a:r>
                <a:rPr lang="en-US" altLang="zh-CN" dirty="0"/>
                <a:t>cell</a:t>
              </a:r>
              <a:r>
                <a:rPr lang="zh-CN" altLang="en-US" dirty="0"/>
                <a:t> </a:t>
              </a:r>
              <a:r>
                <a:rPr lang="en-US" altLang="zh-CN" dirty="0"/>
                <a:t>type</a:t>
              </a:r>
              <a:endParaRPr lang="en-US" dirty="0"/>
            </a:p>
          </p:txBody>
        </p:sp>
        <p:sp>
          <p:nvSpPr>
            <p:cNvPr id="26" name="TextBox 25">
              <a:extLst>
                <a:ext uri="{FF2B5EF4-FFF2-40B4-BE49-F238E27FC236}">
                  <a16:creationId xmlns:a16="http://schemas.microsoft.com/office/drawing/2014/main" id="{AC6F9E88-C720-C1A1-1A9B-B0617D9EB811}"/>
                </a:ext>
              </a:extLst>
            </p:cNvPr>
            <p:cNvSpPr txBox="1"/>
            <p:nvPr/>
          </p:nvSpPr>
          <p:spPr>
            <a:xfrm>
              <a:off x="10621114" y="4912017"/>
              <a:ext cx="1550002" cy="646331"/>
            </a:xfrm>
            <a:prstGeom prst="rect">
              <a:avLst/>
            </a:prstGeom>
            <a:noFill/>
          </p:spPr>
          <p:txBody>
            <a:bodyPr wrap="square" rtlCol="0">
              <a:spAutoFit/>
            </a:bodyPr>
            <a:lstStyle/>
            <a:p>
              <a:r>
                <a:rPr lang="en-US" altLang="zh-CN" dirty="0" err="1"/>
                <a:t>Downsampled</a:t>
              </a:r>
              <a:r>
                <a:rPr lang="zh-CN" altLang="en-US" dirty="0"/>
                <a:t> </a:t>
              </a:r>
              <a:r>
                <a:rPr lang="en-US" altLang="zh-CN" dirty="0"/>
                <a:t>data</a:t>
              </a:r>
              <a:endParaRPr lang="en-US" dirty="0"/>
            </a:p>
          </p:txBody>
        </p:sp>
        <p:sp>
          <p:nvSpPr>
            <p:cNvPr id="27" name="TextBox 26">
              <a:extLst>
                <a:ext uri="{FF2B5EF4-FFF2-40B4-BE49-F238E27FC236}">
                  <a16:creationId xmlns:a16="http://schemas.microsoft.com/office/drawing/2014/main" id="{2E655DC8-5BA5-6708-3238-10733BC425F1}"/>
                </a:ext>
              </a:extLst>
            </p:cNvPr>
            <p:cNvSpPr txBox="1"/>
            <p:nvPr/>
          </p:nvSpPr>
          <p:spPr>
            <a:xfrm>
              <a:off x="8511285" y="1566650"/>
              <a:ext cx="2053947" cy="369332"/>
            </a:xfrm>
            <a:prstGeom prst="rect">
              <a:avLst/>
            </a:prstGeom>
            <a:noFill/>
          </p:spPr>
          <p:txBody>
            <a:bodyPr wrap="square" rtlCol="0">
              <a:spAutoFit/>
            </a:bodyPr>
            <a:lstStyle/>
            <a:p>
              <a:r>
                <a:rPr lang="en-US" altLang="zh-CN" dirty="0"/>
                <a:t>Data</a:t>
              </a:r>
              <a:r>
                <a:rPr lang="zh-CN" altLang="en-US" dirty="0"/>
                <a:t> </a:t>
              </a:r>
              <a:r>
                <a:rPr lang="en-US" altLang="zh-CN" dirty="0" err="1"/>
                <a:t>downsample</a:t>
              </a:r>
              <a:endParaRPr lang="en-US" dirty="0"/>
            </a:p>
          </p:txBody>
        </p:sp>
      </p:grpSp>
      <p:grpSp>
        <p:nvGrpSpPr>
          <p:cNvPr id="33" name="Group 32">
            <a:extLst>
              <a:ext uri="{FF2B5EF4-FFF2-40B4-BE49-F238E27FC236}">
                <a16:creationId xmlns:a16="http://schemas.microsoft.com/office/drawing/2014/main" id="{F56FCFA7-0515-F16A-6873-9229F57DBF28}"/>
              </a:ext>
            </a:extLst>
          </p:cNvPr>
          <p:cNvGrpSpPr/>
          <p:nvPr/>
        </p:nvGrpSpPr>
        <p:grpSpPr>
          <a:xfrm>
            <a:off x="2277081" y="1581080"/>
            <a:ext cx="2068211" cy="557433"/>
            <a:chOff x="858248" y="1256619"/>
            <a:chExt cx="2068211" cy="557433"/>
          </a:xfrm>
        </p:grpSpPr>
        <p:sp>
          <p:nvSpPr>
            <p:cNvPr id="34" name="TextBox 33">
              <a:extLst>
                <a:ext uri="{FF2B5EF4-FFF2-40B4-BE49-F238E27FC236}">
                  <a16:creationId xmlns:a16="http://schemas.microsoft.com/office/drawing/2014/main" id="{0BC2C12D-C0D4-3C39-0AA3-58F1B8596FC6}"/>
                </a:ext>
              </a:extLst>
            </p:cNvPr>
            <p:cNvSpPr txBox="1"/>
            <p:nvPr/>
          </p:nvSpPr>
          <p:spPr>
            <a:xfrm>
              <a:off x="872512" y="1311179"/>
              <a:ext cx="2053947" cy="369332"/>
            </a:xfrm>
            <a:prstGeom prst="rect">
              <a:avLst/>
            </a:prstGeom>
            <a:noFill/>
          </p:spPr>
          <p:txBody>
            <a:bodyPr wrap="square" rtlCol="0">
              <a:spAutoFit/>
            </a:bodyPr>
            <a:lstStyle/>
            <a:p>
              <a:r>
                <a:rPr lang="en-AU" altLang="zh-CN" dirty="0"/>
                <a:t>Minor</a:t>
              </a:r>
              <a:r>
                <a:rPr lang="zh-CN" altLang="en-US" dirty="0"/>
                <a:t> </a:t>
              </a:r>
              <a:r>
                <a:rPr lang="en-US" altLang="zh-CN" dirty="0"/>
                <a:t>cell</a:t>
              </a:r>
              <a:r>
                <a:rPr lang="zh-CN" altLang="en-US" dirty="0"/>
                <a:t> </a:t>
              </a:r>
              <a:r>
                <a:rPr lang="en-US" altLang="zh-CN" dirty="0"/>
                <a:t>type</a:t>
              </a:r>
              <a:r>
                <a:rPr lang="zh-CN" altLang="en-US" dirty="0"/>
                <a:t>           </a:t>
              </a:r>
              <a:endParaRPr lang="en-US" dirty="0"/>
            </a:p>
          </p:txBody>
        </p:sp>
        <p:sp>
          <p:nvSpPr>
            <p:cNvPr id="35" name="Rectangle 34">
              <a:extLst>
                <a:ext uri="{FF2B5EF4-FFF2-40B4-BE49-F238E27FC236}">
                  <a16:creationId xmlns:a16="http://schemas.microsoft.com/office/drawing/2014/main" id="{58A7D73D-728D-6CA7-CBA1-EBA36291A017}"/>
                </a:ext>
              </a:extLst>
            </p:cNvPr>
            <p:cNvSpPr/>
            <p:nvPr/>
          </p:nvSpPr>
          <p:spPr>
            <a:xfrm>
              <a:off x="858248" y="1256619"/>
              <a:ext cx="1681815" cy="557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ADC1309-46FF-C590-4234-986ADBCDE28F}"/>
              </a:ext>
            </a:extLst>
          </p:cNvPr>
          <p:cNvGrpSpPr/>
          <p:nvPr/>
        </p:nvGrpSpPr>
        <p:grpSpPr>
          <a:xfrm>
            <a:off x="5058082" y="1588106"/>
            <a:ext cx="2068211" cy="557433"/>
            <a:chOff x="858248" y="1256619"/>
            <a:chExt cx="2068211" cy="557433"/>
          </a:xfrm>
        </p:grpSpPr>
        <p:sp>
          <p:nvSpPr>
            <p:cNvPr id="37" name="TextBox 36">
              <a:extLst>
                <a:ext uri="{FF2B5EF4-FFF2-40B4-BE49-F238E27FC236}">
                  <a16:creationId xmlns:a16="http://schemas.microsoft.com/office/drawing/2014/main" id="{1726C4E4-9178-F532-0FE0-FC3F7C853D68}"/>
                </a:ext>
              </a:extLst>
            </p:cNvPr>
            <p:cNvSpPr txBox="1"/>
            <p:nvPr/>
          </p:nvSpPr>
          <p:spPr>
            <a:xfrm>
              <a:off x="872512" y="1311179"/>
              <a:ext cx="2053947" cy="369332"/>
            </a:xfrm>
            <a:prstGeom prst="rect">
              <a:avLst/>
            </a:prstGeom>
            <a:noFill/>
          </p:spPr>
          <p:txBody>
            <a:bodyPr wrap="square" rtlCol="0">
              <a:spAutoFit/>
            </a:bodyPr>
            <a:lstStyle/>
            <a:p>
              <a:r>
                <a:rPr lang="en-US" altLang="zh-CN" dirty="0"/>
                <a:t>Median</a:t>
              </a:r>
              <a:r>
                <a:rPr lang="zh-CN" altLang="en-US" dirty="0"/>
                <a:t> </a:t>
              </a:r>
              <a:r>
                <a:rPr lang="en-US" altLang="zh-CN" dirty="0"/>
                <a:t>cell</a:t>
              </a:r>
              <a:r>
                <a:rPr lang="zh-CN" altLang="en-US" dirty="0"/>
                <a:t> </a:t>
              </a:r>
              <a:r>
                <a:rPr lang="en-US" altLang="zh-CN" dirty="0"/>
                <a:t>type</a:t>
              </a:r>
              <a:r>
                <a:rPr lang="zh-CN" altLang="en-US" dirty="0"/>
                <a:t>           </a:t>
              </a:r>
              <a:endParaRPr lang="en-US" dirty="0"/>
            </a:p>
          </p:txBody>
        </p:sp>
        <p:sp>
          <p:nvSpPr>
            <p:cNvPr id="38" name="Rectangle 37">
              <a:extLst>
                <a:ext uri="{FF2B5EF4-FFF2-40B4-BE49-F238E27FC236}">
                  <a16:creationId xmlns:a16="http://schemas.microsoft.com/office/drawing/2014/main" id="{43AB9E4A-A24B-4A95-25CD-A02F16FF84E7}"/>
                </a:ext>
              </a:extLst>
            </p:cNvPr>
            <p:cNvSpPr/>
            <p:nvPr/>
          </p:nvSpPr>
          <p:spPr>
            <a:xfrm>
              <a:off x="858248" y="1256619"/>
              <a:ext cx="1884554" cy="557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C2F724D7-7DB7-2BDE-CCED-83E76D87726D}"/>
              </a:ext>
            </a:extLst>
          </p:cNvPr>
          <p:cNvGrpSpPr/>
          <p:nvPr/>
        </p:nvGrpSpPr>
        <p:grpSpPr>
          <a:xfrm>
            <a:off x="7882383" y="1588105"/>
            <a:ext cx="2068211" cy="557433"/>
            <a:chOff x="858248" y="1256619"/>
            <a:chExt cx="2068211" cy="557433"/>
          </a:xfrm>
        </p:grpSpPr>
        <p:sp>
          <p:nvSpPr>
            <p:cNvPr id="40" name="TextBox 39">
              <a:extLst>
                <a:ext uri="{FF2B5EF4-FFF2-40B4-BE49-F238E27FC236}">
                  <a16:creationId xmlns:a16="http://schemas.microsoft.com/office/drawing/2014/main" id="{C5EA5C53-F0AA-9808-31B5-13E1CC84B920}"/>
                </a:ext>
              </a:extLst>
            </p:cNvPr>
            <p:cNvSpPr txBox="1"/>
            <p:nvPr/>
          </p:nvSpPr>
          <p:spPr>
            <a:xfrm>
              <a:off x="872512" y="1311179"/>
              <a:ext cx="2053947" cy="369332"/>
            </a:xfrm>
            <a:prstGeom prst="rect">
              <a:avLst/>
            </a:prstGeom>
            <a:noFill/>
          </p:spPr>
          <p:txBody>
            <a:bodyPr wrap="square" rtlCol="0">
              <a:spAutoFit/>
            </a:bodyPr>
            <a:lstStyle/>
            <a:p>
              <a:r>
                <a:rPr lang="en-US" altLang="zh-CN" dirty="0"/>
                <a:t>Major</a:t>
              </a:r>
              <a:r>
                <a:rPr lang="zh-CN" altLang="en-US" dirty="0"/>
                <a:t> </a:t>
              </a:r>
              <a:r>
                <a:rPr lang="en-US" altLang="zh-CN" dirty="0"/>
                <a:t>cell</a:t>
              </a:r>
              <a:r>
                <a:rPr lang="zh-CN" altLang="en-US" dirty="0"/>
                <a:t> </a:t>
              </a:r>
              <a:r>
                <a:rPr lang="en-US" altLang="zh-CN" dirty="0"/>
                <a:t>type</a:t>
              </a:r>
              <a:r>
                <a:rPr lang="zh-CN" altLang="en-US" dirty="0"/>
                <a:t>           </a:t>
              </a:r>
              <a:endParaRPr lang="en-US" dirty="0"/>
            </a:p>
          </p:txBody>
        </p:sp>
        <p:sp>
          <p:nvSpPr>
            <p:cNvPr id="41" name="Rectangle 40">
              <a:extLst>
                <a:ext uri="{FF2B5EF4-FFF2-40B4-BE49-F238E27FC236}">
                  <a16:creationId xmlns:a16="http://schemas.microsoft.com/office/drawing/2014/main" id="{D52AC35B-C479-70B8-8632-E2CBE35753A8}"/>
                </a:ext>
              </a:extLst>
            </p:cNvPr>
            <p:cNvSpPr/>
            <p:nvPr/>
          </p:nvSpPr>
          <p:spPr>
            <a:xfrm>
              <a:off x="858248" y="1256619"/>
              <a:ext cx="1681815" cy="557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a16="http://schemas.microsoft.com/office/drawing/2014/main" id="{3BA70971-A5A5-04C3-99F0-8EDD079E9420}"/>
              </a:ext>
            </a:extLst>
          </p:cNvPr>
          <p:cNvSpPr txBox="1"/>
          <p:nvPr/>
        </p:nvSpPr>
        <p:spPr>
          <a:xfrm>
            <a:off x="4316256" y="1674355"/>
            <a:ext cx="1191873" cy="369332"/>
          </a:xfrm>
          <a:prstGeom prst="rect">
            <a:avLst/>
          </a:prstGeom>
          <a:noFill/>
        </p:spPr>
        <p:txBody>
          <a:bodyPr wrap="square" rtlCol="0">
            <a:spAutoFit/>
          </a:bodyPr>
          <a:lstStyle/>
          <a:p>
            <a:r>
              <a:rPr lang="en-US" altLang="zh-CN" dirty="0"/>
              <a:t>&lt;</a:t>
            </a:r>
            <a:endParaRPr lang="en-US" dirty="0"/>
          </a:p>
        </p:txBody>
      </p:sp>
      <p:sp>
        <p:nvSpPr>
          <p:cNvPr id="43" name="TextBox 42">
            <a:extLst>
              <a:ext uri="{FF2B5EF4-FFF2-40B4-BE49-F238E27FC236}">
                <a16:creationId xmlns:a16="http://schemas.microsoft.com/office/drawing/2014/main" id="{1DFF4A72-81F8-5B95-3F55-68E04CCEE9CC}"/>
              </a:ext>
            </a:extLst>
          </p:cNvPr>
          <p:cNvSpPr txBox="1"/>
          <p:nvPr/>
        </p:nvSpPr>
        <p:spPr>
          <a:xfrm>
            <a:off x="7189352" y="1711928"/>
            <a:ext cx="1191873" cy="369332"/>
          </a:xfrm>
          <a:prstGeom prst="rect">
            <a:avLst/>
          </a:prstGeom>
          <a:noFill/>
        </p:spPr>
        <p:txBody>
          <a:bodyPr wrap="square" rtlCol="0">
            <a:spAutoFit/>
          </a:bodyPr>
          <a:lstStyle/>
          <a:p>
            <a:r>
              <a:rPr lang="en-US" altLang="zh-CN" dirty="0"/>
              <a:t>&lt;</a:t>
            </a:r>
            <a:endParaRPr lang="en-US" dirty="0"/>
          </a:p>
        </p:txBody>
      </p:sp>
      <p:sp>
        <p:nvSpPr>
          <p:cNvPr id="2" name="Title 1">
            <a:extLst>
              <a:ext uri="{FF2B5EF4-FFF2-40B4-BE49-F238E27FC236}">
                <a16:creationId xmlns:a16="http://schemas.microsoft.com/office/drawing/2014/main" id="{7A947A52-1A12-6106-BEB9-79C147BC8667}"/>
              </a:ext>
            </a:extLst>
          </p:cNvPr>
          <p:cNvSpPr>
            <a:spLocks noGrp="1"/>
          </p:cNvSpPr>
          <p:nvPr>
            <p:ph type="title"/>
          </p:nvPr>
        </p:nvSpPr>
        <p:spPr>
          <a:xfrm>
            <a:off x="132045" y="-48228"/>
            <a:ext cx="10651067" cy="984885"/>
          </a:xfrm>
        </p:spPr>
        <p:txBody>
          <a:bodyPr/>
          <a:lstStyle/>
          <a:p>
            <a:r>
              <a:rPr lang="en-US" dirty="0">
                <a:solidFill>
                  <a:schemeClr val="bg1"/>
                </a:solidFill>
              </a:rPr>
              <a:t>Model training - Augmentation and Balance Strategy</a:t>
            </a:r>
          </a:p>
        </p:txBody>
      </p:sp>
      <p:sp>
        <p:nvSpPr>
          <p:cNvPr id="4" name="TextBox 3">
            <a:extLst>
              <a:ext uri="{FF2B5EF4-FFF2-40B4-BE49-F238E27FC236}">
                <a16:creationId xmlns:a16="http://schemas.microsoft.com/office/drawing/2014/main" id="{1B04E308-869B-D858-5368-26791519C2AF}"/>
              </a:ext>
            </a:extLst>
          </p:cNvPr>
          <p:cNvSpPr txBox="1"/>
          <p:nvPr/>
        </p:nvSpPr>
        <p:spPr>
          <a:xfrm>
            <a:off x="298162" y="557160"/>
            <a:ext cx="7457005" cy="369332"/>
          </a:xfrm>
          <a:prstGeom prst="rect">
            <a:avLst/>
          </a:prstGeom>
          <a:noFill/>
        </p:spPr>
        <p:txBody>
          <a:bodyPr wrap="square" rtlCol="0">
            <a:spAutoFit/>
          </a:bodyPr>
          <a:lstStyle/>
          <a:p>
            <a:r>
              <a:rPr lang="en-US" dirty="0"/>
              <a:t>Common problem encountered in real-world dataset : </a:t>
            </a:r>
            <a:r>
              <a:rPr lang="en-US" b="1" dirty="0"/>
              <a:t>Imbalanced</a:t>
            </a:r>
            <a:r>
              <a:rPr lang="en-US" dirty="0"/>
              <a:t> data</a:t>
            </a:r>
          </a:p>
        </p:txBody>
      </p:sp>
    </p:spTree>
    <p:extLst>
      <p:ext uri="{BB962C8B-B14F-4D97-AF65-F5344CB8AC3E}">
        <p14:creationId xmlns:p14="http://schemas.microsoft.com/office/powerpoint/2010/main" val="387906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70F820-577B-2C4F-D916-1B261FBAD81E}"/>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1A311A7-CEF5-A041-9531-FE39F441676C}"/>
              </a:ext>
            </a:extLst>
          </p:cNvPr>
          <p:cNvPicPr>
            <a:picLocks noChangeAspect="1"/>
          </p:cNvPicPr>
          <p:nvPr/>
        </p:nvPicPr>
        <p:blipFill>
          <a:blip r:embed="rId2"/>
          <a:stretch>
            <a:fillRect/>
          </a:stretch>
        </p:blipFill>
        <p:spPr>
          <a:xfrm>
            <a:off x="523319" y="2395433"/>
            <a:ext cx="9785253" cy="4333029"/>
          </a:xfrm>
          <a:prstGeom prst="rect">
            <a:avLst/>
          </a:prstGeom>
        </p:spPr>
      </p:pic>
      <p:sp>
        <p:nvSpPr>
          <p:cNvPr id="6" name="Title 1">
            <a:extLst>
              <a:ext uri="{FF2B5EF4-FFF2-40B4-BE49-F238E27FC236}">
                <a16:creationId xmlns:a16="http://schemas.microsoft.com/office/drawing/2014/main" id="{FC37EAF2-5FC8-1B39-6A6F-3E6994781875}"/>
              </a:ext>
            </a:extLst>
          </p:cNvPr>
          <p:cNvSpPr txBox="1">
            <a:spLocks/>
          </p:cNvSpPr>
          <p:nvPr/>
        </p:nvSpPr>
        <p:spPr>
          <a:xfrm>
            <a:off x="205664" y="-349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Multi-tasking</a:t>
            </a:r>
          </a:p>
        </p:txBody>
      </p:sp>
      <p:sp>
        <p:nvSpPr>
          <p:cNvPr id="2" name="Rectangle 1">
            <a:extLst>
              <a:ext uri="{FF2B5EF4-FFF2-40B4-BE49-F238E27FC236}">
                <a16:creationId xmlns:a16="http://schemas.microsoft.com/office/drawing/2014/main" id="{8A6B7D10-F174-7FD7-DC53-E9A09385FD1D}"/>
              </a:ext>
            </a:extLst>
          </p:cNvPr>
          <p:cNvSpPr/>
          <p:nvPr/>
        </p:nvSpPr>
        <p:spPr>
          <a:xfrm>
            <a:off x="3358760" y="1518778"/>
            <a:ext cx="4187668" cy="89675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A2236AB-5D01-2164-D697-0C8EB967CA75}"/>
              </a:ext>
            </a:extLst>
          </p:cNvPr>
          <p:cNvCxnSpPr>
            <a:cxnSpLocks/>
            <a:endCxn id="2" idx="2"/>
          </p:cNvCxnSpPr>
          <p:nvPr/>
        </p:nvCxnSpPr>
        <p:spPr>
          <a:xfrm flipH="1" flipV="1">
            <a:off x="5452594" y="2415528"/>
            <a:ext cx="759020" cy="159942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7C9B381-F201-EB9B-89C2-7A8DBB63C6C5}"/>
              </a:ext>
            </a:extLst>
          </p:cNvPr>
          <p:cNvSpPr txBox="1"/>
          <p:nvPr/>
        </p:nvSpPr>
        <p:spPr>
          <a:xfrm>
            <a:off x="3358760" y="1561471"/>
            <a:ext cx="3178674" cy="230832"/>
          </a:xfrm>
          <a:prstGeom prst="rect">
            <a:avLst/>
          </a:prstGeom>
          <a:noFill/>
        </p:spPr>
        <p:txBody>
          <a:bodyPr wrap="square" rtlCol="0">
            <a:spAutoFit/>
          </a:bodyPr>
          <a:lstStyle/>
          <a:p>
            <a:r>
              <a:rPr lang="en-AU" sz="900" b="1" dirty="0">
                <a:solidFill>
                  <a:schemeClr val="accent1"/>
                </a:solidFill>
              </a:rPr>
              <a:t>Reconstructed (decoded) data for data simulation</a:t>
            </a:r>
            <a:endParaRPr lang="en-US" sz="900" b="1" dirty="0">
              <a:solidFill>
                <a:schemeClr val="accent1"/>
              </a:solidFill>
            </a:endParaRPr>
          </a:p>
        </p:txBody>
      </p:sp>
      <p:sp>
        <p:nvSpPr>
          <p:cNvPr id="11" name="Rectangle 10">
            <a:extLst>
              <a:ext uri="{FF2B5EF4-FFF2-40B4-BE49-F238E27FC236}">
                <a16:creationId xmlns:a16="http://schemas.microsoft.com/office/drawing/2014/main" id="{79F550E2-432D-D609-DE9D-3C20051A0090}"/>
              </a:ext>
            </a:extLst>
          </p:cNvPr>
          <p:cNvSpPr/>
          <p:nvPr/>
        </p:nvSpPr>
        <p:spPr>
          <a:xfrm>
            <a:off x="3508163" y="1893506"/>
            <a:ext cx="1334814" cy="37407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Multimodal data (specific cell type)</a:t>
            </a:r>
          </a:p>
        </p:txBody>
      </p:sp>
      <p:cxnSp>
        <p:nvCxnSpPr>
          <p:cNvPr id="13" name="Straight Arrow Connector 12">
            <a:extLst>
              <a:ext uri="{FF2B5EF4-FFF2-40B4-BE49-F238E27FC236}">
                <a16:creationId xmlns:a16="http://schemas.microsoft.com/office/drawing/2014/main" id="{FB194D95-9060-8D9F-16E8-61F5338079DD}"/>
              </a:ext>
            </a:extLst>
          </p:cNvPr>
          <p:cNvCxnSpPr>
            <a:cxnSpLocks/>
            <a:stCxn id="11" idx="3"/>
            <a:endCxn id="14" idx="1"/>
          </p:cNvCxnSpPr>
          <p:nvPr/>
        </p:nvCxnSpPr>
        <p:spPr>
          <a:xfrm flipV="1">
            <a:off x="4842977" y="2076984"/>
            <a:ext cx="178692" cy="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2F71D9F-CC4F-747B-90C1-53A6720F7412}"/>
              </a:ext>
            </a:extLst>
          </p:cNvPr>
          <p:cNvSpPr/>
          <p:nvPr/>
        </p:nvSpPr>
        <p:spPr>
          <a:xfrm>
            <a:off x="5021669" y="1932863"/>
            <a:ext cx="861849" cy="288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t>Trained Matilda</a:t>
            </a:r>
          </a:p>
        </p:txBody>
      </p:sp>
      <p:cxnSp>
        <p:nvCxnSpPr>
          <p:cNvPr id="15" name="Straight Arrow Connector 14">
            <a:extLst>
              <a:ext uri="{FF2B5EF4-FFF2-40B4-BE49-F238E27FC236}">
                <a16:creationId xmlns:a16="http://schemas.microsoft.com/office/drawing/2014/main" id="{65DD9E75-E962-7165-4497-11FBE81F4956}"/>
              </a:ext>
            </a:extLst>
          </p:cNvPr>
          <p:cNvCxnSpPr>
            <a:cxnSpLocks/>
            <a:stCxn id="14" idx="3"/>
            <a:endCxn id="23" idx="1"/>
          </p:cNvCxnSpPr>
          <p:nvPr/>
        </p:nvCxnSpPr>
        <p:spPr>
          <a:xfrm>
            <a:off x="5883518" y="2076984"/>
            <a:ext cx="1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3CCCD3F-5B8E-06E1-FC12-C6DA978013B4}"/>
              </a:ext>
            </a:extLst>
          </p:cNvPr>
          <p:cNvSpPr/>
          <p:nvPr/>
        </p:nvSpPr>
        <p:spPr>
          <a:xfrm>
            <a:off x="6062210" y="1827793"/>
            <a:ext cx="1334814" cy="4983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Reconstructed Multimodal data (specific cell type)</a:t>
            </a:r>
          </a:p>
        </p:txBody>
      </p:sp>
    </p:spTree>
    <p:extLst>
      <p:ext uri="{BB962C8B-B14F-4D97-AF65-F5344CB8AC3E}">
        <p14:creationId xmlns:p14="http://schemas.microsoft.com/office/powerpoint/2010/main" val="24791848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52F33D-1FB9-5C44-E67B-6B581DD364B4}"/>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1A311A7-CEF5-A041-9531-FE39F441676C}"/>
              </a:ext>
            </a:extLst>
          </p:cNvPr>
          <p:cNvPicPr>
            <a:picLocks noChangeAspect="1"/>
          </p:cNvPicPr>
          <p:nvPr/>
        </p:nvPicPr>
        <p:blipFill>
          <a:blip r:embed="rId2"/>
          <a:stretch>
            <a:fillRect/>
          </a:stretch>
        </p:blipFill>
        <p:spPr>
          <a:xfrm>
            <a:off x="523319" y="2395433"/>
            <a:ext cx="9785253" cy="4333029"/>
          </a:xfrm>
          <a:prstGeom prst="rect">
            <a:avLst/>
          </a:prstGeom>
        </p:spPr>
      </p:pic>
      <p:sp>
        <p:nvSpPr>
          <p:cNvPr id="6" name="Title 1">
            <a:extLst>
              <a:ext uri="{FF2B5EF4-FFF2-40B4-BE49-F238E27FC236}">
                <a16:creationId xmlns:a16="http://schemas.microsoft.com/office/drawing/2014/main" id="{FC37EAF2-5FC8-1B39-6A6F-3E6994781875}"/>
              </a:ext>
            </a:extLst>
          </p:cNvPr>
          <p:cNvSpPr txBox="1">
            <a:spLocks/>
          </p:cNvSpPr>
          <p:nvPr/>
        </p:nvSpPr>
        <p:spPr>
          <a:xfrm>
            <a:off x="205664" y="-349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Multi-tasking</a:t>
            </a:r>
          </a:p>
        </p:txBody>
      </p:sp>
      <p:sp>
        <p:nvSpPr>
          <p:cNvPr id="2" name="Rectangle 1">
            <a:extLst>
              <a:ext uri="{FF2B5EF4-FFF2-40B4-BE49-F238E27FC236}">
                <a16:creationId xmlns:a16="http://schemas.microsoft.com/office/drawing/2014/main" id="{8A6B7D10-F174-7FD7-DC53-E9A09385FD1D}"/>
              </a:ext>
            </a:extLst>
          </p:cNvPr>
          <p:cNvSpPr/>
          <p:nvPr/>
        </p:nvSpPr>
        <p:spPr>
          <a:xfrm>
            <a:off x="3358760" y="1518778"/>
            <a:ext cx="4187668" cy="89675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A2236AB-5D01-2164-D697-0C8EB967CA75}"/>
              </a:ext>
            </a:extLst>
          </p:cNvPr>
          <p:cNvCxnSpPr>
            <a:cxnSpLocks/>
            <a:endCxn id="2" idx="2"/>
          </p:cNvCxnSpPr>
          <p:nvPr/>
        </p:nvCxnSpPr>
        <p:spPr>
          <a:xfrm flipH="1" flipV="1">
            <a:off x="5452594" y="2415528"/>
            <a:ext cx="3050275" cy="34177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7C9B381-F201-EB9B-89C2-7A8DBB63C6C5}"/>
              </a:ext>
            </a:extLst>
          </p:cNvPr>
          <p:cNvSpPr txBox="1"/>
          <p:nvPr/>
        </p:nvSpPr>
        <p:spPr>
          <a:xfrm>
            <a:off x="3358760" y="1561471"/>
            <a:ext cx="3178674" cy="230832"/>
          </a:xfrm>
          <a:prstGeom prst="rect">
            <a:avLst/>
          </a:prstGeom>
          <a:noFill/>
        </p:spPr>
        <p:txBody>
          <a:bodyPr wrap="square" rtlCol="0">
            <a:spAutoFit/>
          </a:bodyPr>
          <a:lstStyle/>
          <a:p>
            <a:r>
              <a:rPr lang="en-AU" sz="900" b="1" dirty="0">
                <a:solidFill>
                  <a:schemeClr val="accent1"/>
                </a:solidFill>
              </a:rPr>
              <a:t>Cell type classification</a:t>
            </a:r>
            <a:endParaRPr lang="en-US" sz="900" b="1" dirty="0">
              <a:solidFill>
                <a:schemeClr val="accent1"/>
              </a:solidFill>
            </a:endParaRPr>
          </a:p>
        </p:txBody>
      </p:sp>
      <p:sp>
        <p:nvSpPr>
          <p:cNvPr id="11" name="Rectangle 10">
            <a:extLst>
              <a:ext uri="{FF2B5EF4-FFF2-40B4-BE49-F238E27FC236}">
                <a16:creationId xmlns:a16="http://schemas.microsoft.com/office/drawing/2014/main" id="{79F550E2-432D-D609-DE9D-3C20051A0090}"/>
              </a:ext>
            </a:extLst>
          </p:cNvPr>
          <p:cNvSpPr/>
          <p:nvPr/>
        </p:nvSpPr>
        <p:spPr>
          <a:xfrm>
            <a:off x="3508163" y="1893506"/>
            <a:ext cx="1334814" cy="37407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Multimodal data</a:t>
            </a:r>
          </a:p>
        </p:txBody>
      </p:sp>
      <p:cxnSp>
        <p:nvCxnSpPr>
          <p:cNvPr id="13" name="Straight Arrow Connector 12">
            <a:extLst>
              <a:ext uri="{FF2B5EF4-FFF2-40B4-BE49-F238E27FC236}">
                <a16:creationId xmlns:a16="http://schemas.microsoft.com/office/drawing/2014/main" id="{FB194D95-9060-8D9F-16E8-61F5338079DD}"/>
              </a:ext>
            </a:extLst>
          </p:cNvPr>
          <p:cNvCxnSpPr>
            <a:cxnSpLocks/>
            <a:stCxn id="11" idx="3"/>
            <a:endCxn id="14" idx="1"/>
          </p:cNvCxnSpPr>
          <p:nvPr/>
        </p:nvCxnSpPr>
        <p:spPr>
          <a:xfrm flipV="1">
            <a:off x="4842977" y="2076984"/>
            <a:ext cx="178692" cy="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2F71D9F-CC4F-747B-90C1-53A6720F7412}"/>
              </a:ext>
            </a:extLst>
          </p:cNvPr>
          <p:cNvSpPr/>
          <p:nvPr/>
        </p:nvSpPr>
        <p:spPr>
          <a:xfrm>
            <a:off x="5021669" y="1932863"/>
            <a:ext cx="861849" cy="288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t>Trained Matilda</a:t>
            </a:r>
          </a:p>
        </p:txBody>
      </p:sp>
      <p:cxnSp>
        <p:nvCxnSpPr>
          <p:cNvPr id="15" name="Straight Arrow Connector 14">
            <a:extLst>
              <a:ext uri="{FF2B5EF4-FFF2-40B4-BE49-F238E27FC236}">
                <a16:creationId xmlns:a16="http://schemas.microsoft.com/office/drawing/2014/main" id="{65DD9E75-E962-7165-4497-11FBE81F4956}"/>
              </a:ext>
            </a:extLst>
          </p:cNvPr>
          <p:cNvCxnSpPr>
            <a:cxnSpLocks/>
            <a:stCxn id="14" idx="3"/>
            <a:endCxn id="23" idx="1"/>
          </p:cNvCxnSpPr>
          <p:nvPr/>
        </p:nvCxnSpPr>
        <p:spPr>
          <a:xfrm>
            <a:off x="5883518" y="2076984"/>
            <a:ext cx="1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3CCCD3F-5B8E-06E1-FC12-C6DA978013B4}"/>
              </a:ext>
            </a:extLst>
          </p:cNvPr>
          <p:cNvSpPr/>
          <p:nvPr/>
        </p:nvSpPr>
        <p:spPr>
          <a:xfrm>
            <a:off x="6062210" y="1827793"/>
            <a:ext cx="1334814" cy="4983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Predicted cell type</a:t>
            </a:r>
          </a:p>
        </p:txBody>
      </p:sp>
    </p:spTree>
    <p:extLst>
      <p:ext uri="{BB962C8B-B14F-4D97-AF65-F5344CB8AC3E}">
        <p14:creationId xmlns:p14="http://schemas.microsoft.com/office/powerpoint/2010/main" val="27730581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102BC8-2377-BF11-DCC2-FBE4D954185B}"/>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1A311A7-CEF5-A041-9531-FE39F441676C}"/>
              </a:ext>
            </a:extLst>
          </p:cNvPr>
          <p:cNvPicPr>
            <a:picLocks noChangeAspect="1"/>
          </p:cNvPicPr>
          <p:nvPr/>
        </p:nvPicPr>
        <p:blipFill>
          <a:blip r:embed="rId2"/>
          <a:stretch>
            <a:fillRect/>
          </a:stretch>
        </p:blipFill>
        <p:spPr>
          <a:xfrm>
            <a:off x="523319" y="2395433"/>
            <a:ext cx="9785253" cy="4333029"/>
          </a:xfrm>
          <a:prstGeom prst="rect">
            <a:avLst/>
          </a:prstGeom>
        </p:spPr>
      </p:pic>
      <p:sp>
        <p:nvSpPr>
          <p:cNvPr id="6" name="Title 1">
            <a:extLst>
              <a:ext uri="{FF2B5EF4-FFF2-40B4-BE49-F238E27FC236}">
                <a16:creationId xmlns:a16="http://schemas.microsoft.com/office/drawing/2014/main" id="{FC37EAF2-5FC8-1B39-6A6F-3E6994781875}"/>
              </a:ext>
            </a:extLst>
          </p:cNvPr>
          <p:cNvSpPr txBox="1">
            <a:spLocks/>
          </p:cNvSpPr>
          <p:nvPr/>
        </p:nvSpPr>
        <p:spPr>
          <a:xfrm>
            <a:off x="205664" y="-349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Multi-tasking</a:t>
            </a:r>
          </a:p>
        </p:txBody>
      </p:sp>
      <p:sp>
        <p:nvSpPr>
          <p:cNvPr id="2" name="Rectangle 1">
            <a:extLst>
              <a:ext uri="{FF2B5EF4-FFF2-40B4-BE49-F238E27FC236}">
                <a16:creationId xmlns:a16="http://schemas.microsoft.com/office/drawing/2014/main" id="{8A6B7D10-F174-7FD7-DC53-E9A09385FD1D}"/>
              </a:ext>
            </a:extLst>
          </p:cNvPr>
          <p:cNvSpPr/>
          <p:nvPr/>
        </p:nvSpPr>
        <p:spPr>
          <a:xfrm>
            <a:off x="3358760" y="1518778"/>
            <a:ext cx="4187668" cy="89675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A2236AB-5D01-2164-D697-0C8EB967CA75}"/>
              </a:ext>
            </a:extLst>
          </p:cNvPr>
          <p:cNvCxnSpPr>
            <a:cxnSpLocks/>
            <a:endCxn id="2" idx="2"/>
          </p:cNvCxnSpPr>
          <p:nvPr/>
        </p:nvCxnSpPr>
        <p:spPr>
          <a:xfrm flipV="1">
            <a:off x="3358760" y="2415528"/>
            <a:ext cx="2093834" cy="358587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7C9B381-F201-EB9B-89C2-7A8DBB63C6C5}"/>
              </a:ext>
            </a:extLst>
          </p:cNvPr>
          <p:cNvSpPr txBox="1"/>
          <p:nvPr/>
        </p:nvSpPr>
        <p:spPr>
          <a:xfrm>
            <a:off x="3358760" y="1561471"/>
            <a:ext cx="3178674" cy="230832"/>
          </a:xfrm>
          <a:prstGeom prst="rect">
            <a:avLst/>
          </a:prstGeom>
          <a:noFill/>
        </p:spPr>
        <p:txBody>
          <a:bodyPr wrap="square" rtlCol="0">
            <a:spAutoFit/>
          </a:bodyPr>
          <a:lstStyle/>
          <a:p>
            <a:r>
              <a:rPr lang="en-AU" sz="900" b="1" dirty="0">
                <a:solidFill>
                  <a:schemeClr val="accent1"/>
                </a:solidFill>
              </a:rPr>
              <a:t>Data integration and dimension reduction</a:t>
            </a:r>
            <a:endParaRPr lang="en-US" sz="900" b="1" dirty="0">
              <a:solidFill>
                <a:schemeClr val="accent1"/>
              </a:solidFill>
            </a:endParaRPr>
          </a:p>
        </p:txBody>
      </p:sp>
      <p:sp>
        <p:nvSpPr>
          <p:cNvPr id="11" name="Rectangle 10">
            <a:extLst>
              <a:ext uri="{FF2B5EF4-FFF2-40B4-BE49-F238E27FC236}">
                <a16:creationId xmlns:a16="http://schemas.microsoft.com/office/drawing/2014/main" id="{79F550E2-432D-D609-DE9D-3C20051A0090}"/>
              </a:ext>
            </a:extLst>
          </p:cNvPr>
          <p:cNvSpPr/>
          <p:nvPr/>
        </p:nvSpPr>
        <p:spPr>
          <a:xfrm>
            <a:off x="3508163" y="1893506"/>
            <a:ext cx="1334814" cy="37407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Multimodal data</a:t>
            </a:r>
          </a:p>
        </p:txBody>
      </p:sp>
      <p:cxnSp>
        <p:nvCxnSpPr>
          <p:cNvPr id="13" name="Straight Arrow Connector 12">
            <a:extLst>
              <a:ext uri="{FF2B5EF4-FFF2-40B4-BE49-F238E27FC236}">
                <a16:creationId xmlns:a16="http://schemas.microsoft.com/office/drawing/2014/main" id="{FB194D95-9060-8D9F-16E8-61F5338079DD}"/>
              </a:ext>
            </a:extLst>
          </p:cNvPr>
          <p:cNvCxnSpPr>
            <a:cxnSpLocks/>
            <a:stCxn id="11" idx="3"/>
            <a:endCxn id="14" idx="1"/>
          </p:cNvCxnSpPr>
          <p:nvPr/>
        </p:nvCxnSpPr>
        <p:spPr>
          <a:xfrm flipV="1">
            <a:off x="4842977" y="2076984"/>
            <a:ext cx="178692" cy="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2F71D9F-CC4F-747B-90C1-53A6720F7412}"/>
              </a:ext>
            </a:extLst>
          </p:cNvPr>
          <p:cNvSpPr/>
          <p:nvPr/>
        </p:nvSpPr>
        <p:spPr>
          <a:xfrm>
            <a:off x="5021669" y="1932863"/>
            <a:ext cx="861849" cy="288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t>Trained Matilda</a:t>
            </a:r>
          </a:p>
        </p:txBody>
      </p:sp>
      <p:cxnSp>
        <p:nvCxnSpPr>
          <p:cNvPr id="15" name="Straight Arrow Connector 14">
            <a:extLst>
              <a:ext uri="{FF2B5EF4-FFF2-40B4-BE49-F238E27FC236}">
                <a16:creationId xmlns:a16="http://schemas.microsoft.com/office/drawing/2014/main" id="{65DD9E75-E962-7165-4497-11FBE81F4956}"/>
              </a:ext>
            </a:extLst>
          </p:cNvPr>
          <p:cNvCxnSpPr>
            <a:cxnSpLocks/>
            <a:stCxn id="14" idx="3"/>
            <a:endCxn id="23" idx="1"/>
          </p:cNvCxnSpPr>
          <p:nvPr/>
        </p:nvCxnSpPr>
        <p:spPr>
          <a:xfrm>
            <a:off x="5883518" y="2076984"/>
            <a:ext cx="1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3CCCD3F-5B8E-06E1-FC12-C6DA978013B4}"/>
              </a:ext>
            </a:extLst>
          </p:cNvPr>
          <p:cNvSpPr/>
          <p:nvPr/>
        </p:nvSpPr>
        <p:spPr>
          <a:xfrm>
            <a:off x="6062210" y="1827793"/>
            <a:ext cx="1334814" cy="4983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Dimension reduced joint embedding</a:t>
            </a:r>
          </a:p>
        </p:txBody>
      </p:sp>
    </p:spTree>
    <p:extLst>
      <p:ext uri="{BB962C8B-B14F-4D97-AF65-F5344CB8AC3E}">
        <p14:creationId xmlns:p14="http://schemas.microsoft.com/office/powerpoint/2010/main" val="24635304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DFAF71-6E8F-ED00-E009-F77AFDD70303}"/>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1A311A7-CEF5-A041-9531-FE39F441676C}"/>
              </a:ext>
            </a:extLst>
          </p:cNvPr>
          <p:cNvPicPr>
            <a:picLocks noChangeAspect="1"/>
          </p:cNvPicPr>
          <p:nvPr/>
        </p:nvPicPr>
        <p:blipFill>
          <a:blip r:embed="rId2"/>
          <a:stretch>
            <a:fillRect/>
          </a:stretch>
        </p:blipFill>
        <p:spPr>
          <a:xfrm>
            <a:off x="523319" y="2395433"/>
            <a:ext cx="9785253" cy="4333029"/>
          </a:xfrm>
          <a:prstGeom prst="rect">
            <a:avLst/>
          </a:prstGeom>
        </p:spPr>
      </p:pic>
      <p:sp>
        <p:nvSpPr>
          <p:cNvPr id="6" name="Title 1">
            <a:extLst>
              <a:ext uri="{FF2B5EF4-FFF2-40B4-BE49-F238E27FC236}">
                <a16:creationId xmlns:a16="http://schemas.microsoft.com/office/drawing/2014/main" id="{FC37EAF2-5FC8-1B39-6A6F-3E6994781875}"/>
              </a:ext>
            </a:extLst>
          </p:cNvPr>
          <p:cNvSpPr txBox="1">
            <a:spLocks/>
          </p:cNvSpPr>
          <p:nvPr/>
        </p:nvSpPr>
        <p:spPr>
          <a:xfrm>
            <a:off x="205664" y="-349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Multi-tasking</a:t>
            </a:r>
          </a:p>
        </p:txBody>
      </p:sp>
      <p:sp>
        <p:nvSpPr>
          <p:cNvPr id="2" name="Rectangle 1">
            <a:extLst>
              <a:ext uri="{FF2B5EF4-FFF2-40B4-BE49-F238E27FC236}">
                <a16:creationId xmlns:a16="http://schemas.microsoft.com/office/drawing/2014/main" id="{8A6B7D10-F174-7FD7-DC53-E9A09385FD1D}"/>
              </a:ext>
            </a:extLst>
          </p:cNvPr>
          <p:cNvSpPr/>
          <p:nvPr/>
        </p:nvSpPr>
        <p:spPr>
          <a:xfrm>
            <a:off x="3537436" y="635909"/>
            <a:ext cx="4187668" cy="89675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A2236AB-5D01-2164-D697-0C8EB967CA75}"/>
              </a:ext>
            </a:extLst>
          </p:cNvPr>
          <p:cNvCxnSpPr>
            <a:cxnSpLocks/>
            <a:endCxn id="2" idx="2"/>
          </p:cNvCxnSpPr>
          <p:nvPr/>
        </p:nvCxnSpPr>
        <p:spPr>
          <a:xfrm flipH="1" flipV="1">
            <a:off x="5631270" y="1532659"/>
            <a:ext cx="2535268" cy="111055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7C9B381-F201-EB9B-89C2-7A8DBB63C6C5}"/>
              </a:ext>
            </a:extLst>
          </p:cNvPr>
          <p:cNvSpPr txBox="1"/>
          <p:nvPr/>
        </p:nvSpPr>
        <p:spPr>
          <a:xfrm>
            <a:off x="3537436" y="678602"/>
            <a:ext cx="3178674" cy="230832"/>
          </a:xfrm>
          <a:prstGeom prst="rect">
            <a:avLst/>
          </a:prstGeom>
          <a:noFill/>
        </p:spPr>
        <p:txBody>
          <a:bodyPr wrap="square" rtlCol="0">
            <a:spAutoFit/>
          </a:bodyPr>
          <a:lstStyle/>
          <a:p>
            <a:r>
              <a:rPr lang="en-AU" sz="900" b="1" dirty="0">
                <a:solidFill>
                  <a:schemeClr val="accent1"/>
                </a:solidFill>
              </a:rPr>
              <a:t>Feature selection</a:t>
            </a:r>
            <a:endParaRPr lang="en-US" sz="900" b="1" dirty="0">
              <a:solidFill>
                <a:schemeClr val="accent1"/>
              </a:solidFill>
            </a:endParaRPr>
          </a:p>
        </p:txBody>
      </p:sp>
      <p:sp>
        <p:nvSpPr>
          <p:cNvPr id="11" name="Rectangle 10">
            <a:extLst>
              <a:ext uri="{FF2B5EF4-FFF2-40B4-BE49-F238E27FC236}">
                <a16:creationId xmlns:a16="http://schemas.microsoft.com/office/drawing/2014/main" id="{79F550E2-432D-D609-DE9D-3C20051A0090}"/>
              </a:ext>
            </a:extLst>
          </p:cNvPr>
          <p:cNvSpPr/>
          <p:nvPr/>
        </p:nvSpPr>
        <p:spPr>
          <a:xfrm>
            <a:off x="3686839" y="1010637"/>
            <a:ext cx="1334814" cy="37407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Multimodal data (different cell type)</a:t>
            </a:r>
          </a:p>
        </p:txBody>
      </p:sp>
      <p:cxnSp>
        <p:nvCxnSpPr>
          <p:cNvPr id="13" name="Straight Arrow Connector 12">
            <a:extLst>
              <a:ext uri="{FF2B5EF4-FFF2-40B4-BE49-F238E27FC236}">
                <a16:creationId xmlns:a16="http://schemas.microsoft.com/office/drawing/2014/main" id="{FB194D95-9060-8D9F-16E8-61F5338079DD}"/>
              </a:ext>
            </a:extLst>
          </p:cNvPr>
          <p:cNvCxnSpPr>
            <a:cxnSpLocks/>
            <a:stCxn id="11" idx="3"/>
            <a:endCxn id="14" idx="1"/>
          </p:cNvCxnSpPr>
          <p:nvPr/>
        </p:nvCxnSpPr>
        <p:spPr>
          <a:xfrm flipV="1">
            <a:off x="5021653" y="1194115"/>
            <a:ext cx="178692" cy="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2F71D9F-CC4F-747B-90C1-53A6720F7412}"/>
              </a:ext>
            </a:extLst>
          </p:cNvPr>
          <p:cNvSpPr/>
          <p:nvPr/>
        </p:nvSpPr>
        <p:spPr>
          <a:xfrm>
            <a:off x="5200345" y="1049994"/>
            <a:ext cx="861849" cy="288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t>Trained Matilda</a:t>
            </a:r>
          </a:p>
        </p:txBody>
      </p:sp>
      <p:cxnSp>
        <p:nvCxnSpPr>
          <p:cNvPr id="15" name="Straight Arrow Connector 14">
            <a:extLst>
              <a:ext uri="{FF2B5EF4-FFF2-40B4-BE49-F238E27FC236}">
                <a16:creationId xmlns:a16="http://schemas.microsoft.com/office/drawing/2014/main" id="{65DD9E75-E962-7165-4497-11FBE81F4956}"/>
              </a:ext>
            </a:extLst>
          </p:cNvPr>
          <p:cNvCxnSpPr>
            <a:cxnSpLocks/>
            <a:stCxn id="14" idx="3"/>
            <a:endCxn id="23" idx="1"/>
          </p:cNvCxnSpPr>
          <p:nvPr/>
        </p:nvCxnSpPr>
        <p:spPr>
          <a:xfrm>
            <a:off x="6062194" y="1194115"/>
            <a:ext cx="1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3CCCD3F-5B8E-06E1-FC12-C6DA978013B4}"/>
              </a:ext>
            </a:extLst>
          </p:cNvPr>
          <p:cNvSpPr/>
          <p:nvPr/>
        </p:nvSpPr>
        <p:spPr>
          <a:xfrm>
            <a:off x="6240886" y="944924"/>
            <a:ext cx="1334814" cy="4983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Important features for defining each cell type</a:t>
            </a:r>
          </a:p>
        </p:txBody>
      </p:sp>
    </p:spTree>
    <p:extLst>
      <p:ext uri="{BB962C8B-B14F-4D97-AF65-F5344CB8AC3E}">
        <p14:creationId xmlns:p14="http://schemas.microsoft.com/office/powerpoint/2010/main" val="312880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BDC9BC-9ED5-E4A3-352B-CC79B923CA8C}"/>
              </a:ext>
            </a:extLst>
          </p:cNvPr>
          <p:cNvSpPr/>
          <p:nvPr/>
        </p:nvSpPr>
        <p:spPr>
          <a:xfrm>
            <a:off x="-15723" y="-7451"/>
            <a:ext cx="12201144" cy="491709"/>
          </a:xfrm>
          <a:prstGeom prst="rect">
            <a:avLst/>
          </a:prstGeom>
          <a:gradFill flip="none" rotWithShape="1">
            <a:gsLst>
              <a:gs pos="0">
                <a:schemeClr val="accent1">
                  <a:lumMod val="5000"/>
                  <a:lumOff val="95000"/>
                </a:schemeClr>
              </a:gs>
              <a:gs pos="61000">
                <a:schemeClr val="accent1">
                  <a:lumMod val="45000"/>
                  <a:lumOff val="55000"/>
                </a:schemeClr>
              </a:gs>
              <a:gs pos="0">
                <a:schemeClr val="accent1"/>
              </a:gs>
              <a:gs pos="66000">
                <a:schemeClr val="accent1">
                  <a:lumMod val="45000"/>
                  <a:lumOff val="55000"/>
                </a:schemeClr>
              </a:gs>
              <a:gs pos="80000">
                <a:schemeClr val="accent1">
                  <a:lumMod val="30000"/>
                  <a:lumOff val="7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50641E1-CC31-5FF5-0C3E-08226C472100}"/>
              </a:ext>
            </a:extLst>
          </p:cNvPr>
          <p:cNvSpPr txBox="1">
            <a:spLocks/>
          </p:cNvSpPr>
          <p:nvPr/>
        </p:nvSpPr>
        <p:spPr>
          <a:xfrm>
            <a:off x="172915" y="-48459"/>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CITE-seq</a:t>
            </a:r>
          </a:p>
        </p:txBody>
      </p:sp>
      <p:sp>
        <p:nvSpPr>
          <p:cNvPr id="3" name="文本框 49">
            <a:extLst>
              <a:ext uri="{FF2B5EF4-FFF2-40B4-BE49-F238E27FC236}">
                <a16:creationId xmlns:a16="http://schemas.microsoft.com/office/drawing/2014/main" id="{4F8EB572-F6E9-0EC9-29F5-9FA67B14142E}"/>
              </a:ext>
            </a:extLst>
          </p:cNvPr>
          <p:cNvSpPr txBox="1"/>
          <p:nvPr/>
        </p:nvSpPr>
        <p:spPr>
          <a:xfrm>
            <a:off x="230842" y="621963"/>
            <a:ext cx="7556901" cy="338554"/>
          </a:xfrm>
          <a:prstGeom prst="rect">
            <a:avLst/>
          </a:prstGeom>
          <a:noFill/>
        </p:spPr>
        <p:txBody>
          <a:bodyPr wrap="square" rtlCol="0">
            <a:spAutoFit/>
          </a:bodyPr>
          <a:lstStyle/>
          <a:p>
            <a:pPr algn="ctr"/>
            <a:r>
              <a:rPr lang="en-US" altLang="zh-CN" sz="1600" b="1" dirty="0"/>
              <a:t>CITE-seq (</a:t>
            </a:r>
            <a:r>
              <a:rPr lang="en-US" altLang="zh-CN" sz="1600" b="1" u="sng" dirty="0"/>
              <a:t>C</a:t>
            </a:r>
            <a:r>
              <a:rPr lang="en-US" altLang="zh-CN" sz="1600" b="1" dirty="0"/>
              <a:t>ellular </a:t>
            </a:r>
            <a:r>
              <a:rPr lang="en-US" altLang="zh-CN" sz="1600" b="1" u="sng" dirty="0"/>
              <a:t>I</a:t>
            </a:r>
            <a:r>
              <a:rPr lang="en-US" altLang="zh-CN" sz="1600" b="1" dirty="0"/>
              <a:t>ndexing of </a:t>
            </a:r>
            <a:r>
              <a:rPr lang="en-US" altLang="zh-CN" sz="1600" b="1" u="sng" dirty="0"/>
              <a:t>T</a:t>
            </a:r>
            <a:r>
              <a:rPr lang="en-US" altLang="zh-CN" sz="1600" b="1" dirty="0"/>
              <a:t>ranscriptomes and </a:t>
            </a:r>
            <a:r>
              <a:rPr lang="en-US" altLang="zh-CN" sz="1600" b="1" u="sng" dirty="0"/>
              <a:t>E</a:t>
            </a:r>
            <a:r>
              <a:rPr lang="en-US" altLang="zh-CN" sz="1600" b="1" dirty="0"/>
              <a:t>pitopes by </a:t>
            </a:r>
            <a:r>
              <a:rPr lang="en-US" altLang="zh-CN" sz="1600" b="1" u="sng" dirty="0"/>
              <a:t>Seq</a:t>
            </a:r>
            <a:r>
              <a:rPr lang="en-US" altLang="zh-CN" sz="1600" b="1" dirty="0"/>
              <a:t>uencing)</a:t>
            </a:r>
          </a:p>
        </p:txBody>
      </p:sp>
      <p:sp>
        <p:nvSpPr>
          <p:cNvPr id="5" name="TextBox 4">
            <a:extLst>
              <a:ext uri="{FF2B5EF4-FFF2-40B4-BE49-F238E27FC236}">
                <a16:creationId xmlns:a16="http://schemas.microsoft.com/office/drawing/2014/main" id="{F1CE00A1-E2D6-7BA3-ECB4-62A460404EFD}"/>
              </a:ext>
            </a:extLst>
          </p:cNvPr>
          <p:cNvSpPr txBox="1"/>
          <p:nvPr/>
        </p:nvSpPr>
        <p:spPr>
          <a:xfrm>
            <a:off x="5443280" y="1443841"/>
            <a:ext cx="6591270" cy="4524315"/>
          </a:xfrm>
          <a:prstGeom prst="rect">
            <a:avLst/>
          </a:prstGeom>
          <a:noFill/>
        </p:spPr>
        <p:txBody>
          <a:bodyPr wrap="square" rtlCol="0">
            <a:spAutoFit/>
          </a:bodyPr>
          <a:lstStyle/>
          <a:p>
            <a:r>
              <a:rPr lang="en-US" b="1" dirty="0"/>
              <a:t>What is CITE-seq?</a:t>
            </a:r>
          </a:p>
          <a:p>
            <a:pPr marL="285750" indent="-285750">
              <a:buFont typeface="Arial" panose="020B0604020202020204" pitchFamily="34" charset="0"/>
              <a:buChar char="•"/>
            </a:pPr>
            <a:r>
              <a:rPr lang="en-US" dirty="0"/>
              <a:t>Sequencing-based method that simultaneously quantifies cell surface protein and transcriptomic data with a single cell readout, </a:t>
            </a:r>
          </a:p>
          <a:p>
            <a:r>
              <a:rPr lang="en-US" dirty="0"/>
              <a:t>          i.e., </a:t>
            </a:r>
            <a:r>
              <a:rPr lang="en-US" i="1" dirty="0" err="1"/>
              <a:t>scRNA</a:t>
            </a:r>
            <a:r>
              <a:rPr lang="en-US" i="1" dirty="0"/>
              <a:t>-seq, with </a:t>
            </a:r>
            <a:r>
              <a:rPr lang="en-US" b="1" i="1" u="sng" dirty="0"/>
              <a:t>Proteins</a:t>
            </a:r>
            <a:r>
              <a:rPr lang="en-US" i="1" dirty="0"/>
              <a:t> on the side</a:t>
            </a:r>
          </a:p>
          <a:p>
            <a:pPr marL="285750" indent="-285750">
              <a:buFont typeface="Arial" panose="020B0604020202020204" pitchFamily="34" charset="0"/>
              <a:buChar char="•"/>
            </a:pPr>
            <a:endParaRPr lang="en-US" dirty="0"/>
          </a:p>
          <a:p>
            <a:r>
              <a:rPr lang="en-US" b="1" dirty="0"/>
              <a:t>Advantages of CITE-seq?</a:t>
            </a:r>
          </a:p>
          <a:p>
            <a:pPr marL="285750" indent="-285750">
              <a:buFont typeface="Arial" panose="020B0604020202020204" pitchFamily="34" charset="0"/>
              <a:buChar char="•"/>
            </a:pPr>
            <a:r>
              <a:rPr lang="en-AU" dirty="0"/>
              <a:t>Additional resolution of surface markers that can help define different cell states, e.g., in PBMCs where there are many T subtypes (CD4+/CD8+)</a:t>
            </a:r>
          </a:p>
          <a:p>
            <a:endParaRPr lang="en-US" dirty="0"/>
          </a:p>
          <a:p>
            <a:pPr marL="285750" indent="-285750">
              <a:buFont typeface="Arial" panose="020B0604020202020204" pitchFamily="34" charset="0"/>
              <a:buChar char="•"/>
            </a:pPr>
            <a:r>
              <a:rPr lang="en-US" dirty="0"/>
              <a:t>Infer post-translational modifications on the protein-level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Together with whole transcriptome and surface proteomic expression, we can identify heterogeneity missed by </a:t>
            </a:r>
            <a:r>
              <a:rPr lang="en-US" dirty="0" err="1"/>
              <a:t>scRNA</a:t>
            </a:r>
            <a:r>
              <a:rPr lang="en-US" dirty="0"/>
              <a:t>-seq alone</a:t>
            </a:r>
          </a:p>
        </p:txBody>
      </p:sp>
      <p:pic>
        <p:nvPicPr>
          <p:cNvPr id="1026" name="Picture 2" descr="undefined">
            <a:extLst>
              <a:ext uri="{FF2B5EF4-FFF2-40B4-BE49-F238E27FC236}">
                <a16:creationId xmlns:a16="http://schemas.microsoft.com/office/drawing/2014/main" id="{2A661844-2E16-242F-1D34-9B8FC07B1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95" y="1402541"/>
            <a:ext cx="4365935" cy="24567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8622B0-DB81-D943-1FA4-56146C6DD8CF}"/>
              </a:ext>
            </a:extLst>
          </p:cNvPr>
          <p:cNvSpPr txBox="1"/>
          <p:nvPr/>
        </p:nvSpPr>
        <p:spPr>
          <a:xfrm>
            <a:off x="1128005" y="3859339"/>
            <a:ext cx="3413114" cy="415498"/>
          </a:xfrm>
          <a:prstGeom prst="rect">
            <a:avLst/>
          </a:prstGeom>
          <a:noFill/>
        </p:spPr>
        <p:txBody>
          <a:bodyPr wrap="none" rtlCol="0">
            <a:spAutoFit/>
          </a:bodyPr>
          <a:lstStyle/>
          <a:p>
            <a:pPr algn="ctr"/>
            <a:r>
              <a:rPr lang="en-US" sz="1200" dirty="0"/>
              <a:t>Schematic of the wet lab workflow for CITE-seq</a:t>
            </a:r>
          </a:p>
          <a:p>
            <a:pPr algn="ctr"/>
            <a:r>
              <a:rPr lang="en-US" sz="900" dirty="0"/>
              <a:t>(</a:t>
            </a:r>
            <a:r>
              <a:rPr lang="en-AU" sz="900" dirty="0" err="1"/>
              <a:t>wikipedia</a:t>
            </a:r>
            <a:r>
              <a:rPr lang="en-US" sz="900" dirty="0"/>
              <a:t>)</a:t>
            </a:r>
          </a:p>
        </p:txBody>
      </p:sp>
      <p:pic>
        <p:nvPicPr>
          <p:cNvPr id="7" name="Picture 6">
            <a:extLst>
              <a:ext uri="{FF2B5EF4-FFF2-40B4-BE49-F238E27FC236}">
                <a16:creationId xmlns:a16="http://schemas.microsoft.com/office/drawing/2014/main" id="{79D01F5C-C877-77BD-F51C-315FE47D9F5A}"/>
              </a:ext>
            </a:extLst>
          </p:cNvPr>
          <p:cNvPicPr>
            <a:picLocks noChangeAspect="1"/>
          </p:cNvPicPr>
          <p:nvPr/>
        </p:nvPicPr>
        <p:blipFill rotWithShape="1">
          <a:blip r:embed="rId4">
            <a:duotone>
              <a:schemeClr val="accent1">
                <a:shade val="45000"/>
                <a:satMod val="135000"/>
              </a:schemeClr>
              <a:prstClr val="white"/>
            </a:duotone>
          </a:blip>
          <a:srcRect l="31713" t="17228" r="5036" b="7298"/>
          <a:stretch/>
        </p:blipFill>
        <p:spPr>
          <a:xfrm>
            <a:off x="2023630" y="4749646"/>
            <a:ext cx="897494" cy="1124948"/>
          </a:xfrm>
          <a:prstGeom prst="rect">
            <a:avLst/>
          </a:prstGeom>
        </p:spPr>
      </p:pic>
      <p:sp>
        <p:nvSpPr>
          <p:cNvPr id="8" name="文本框 49">
            <a:extLst>
              <a:ext uri="{FF2B5EF4-FFF2-40B4-BE49-F238E27FC236}">
                <a16:creationId xmlns:a16="http://schemas.microsoft.com/office/drawing/2014/main" id="{ADB2BB12-6EEF-49B4-5C07-59E750EB057C}"/>
              </a:ext>
            </a:extLst>
          </p:cNvPr>
          <p:cNvSpPr txBox="1"/>
          <p:nvPr/>
        </p:nvSpPr>
        <p:spPr>
          <a:xfrm>
            <a:off x="2147227" y="4539711"/>
            <a:ext cx="693472" cy="246221"/>
          </a:xfrm>
          <a:prstGeom prst="rect">
            <a:avLst/>
          </a:prstGeom>
          <a:noFill/>
        </p:spPr>
        <p:txBody>
          <a:bodyPr wrap="square" rtlCol="0">
            <a:spAutoFit/>
          </a:bodyPr>
          <a:lstStyle/>
          <a:p>
            <a:pPr algn="ctr"/>
            <a:r>
              <a:rPr lang="en-US" altLang="zh-CN" sz="1000" dirty="0"/>
              <a:t>Genes</a:t>
            </a:r>
          </a:p>
        </p:txBody>
      </p:sp>
      <p:sp>
        <p:nvSpPr>
          <p:cNvPr id="9" name="文本框 49">
            <a:extLst>
              <a:ext uri="{FF2B5EF4-FFF2-40B4-BE49-F238E27FC236}">
                <a16:creationId xmlns:a16="http://schemas.microsoft.com/office/drawing/2014/main" id="{CF200407-0ADA-68D5-38D3-EFDA2B0C4557}"/>
              </a:ext>
            </a:extLst>
          </p:cNvPr>
          <p:cNvSpPr txBox="1"/>
          <p:nvPr/>
        </p:nvSpPr>
        <p:spPr>
          <a:xfrm>
            <a:off x="1494459" y="5155669"/>
            <a:ext cx="693472" cy="246221"/>
          </a:xfrm>
          <a:prstGeom prst="rect">
            <a:avLst/>
          </a:prstGeom>
          <a:noFill/>
        </p:spPr>
        <p:txBody>
          <a:bodyPr wrap="square" rtlCol="0">
            <a:spAutoFit/>
          </a:bodyPr>
          <a:lstStyle/>
          <a:p>
            <a:pPr algn="ctr"/>
            <a:r>
              <a:rPr lang="en-US" altLang="zh-CN" sz="1000" dirty="0"/>
              <a:t>Cells</a:t>
            </a:r>
          </a:p>
        </p:txBody>
      </p:sp>
      <p:pic>
        <p:nvPicPr>
          <p:cNvPr id="10" name="Picture 9">
            <a:extLst>
              <a:ext uri="{FF2B5EF4-FFF2-40B4-BE49-F238E27FC236}">
                <a16:creationId xmlns:a16="http://schemas.microsoft.com/office/drawing/2014/main" id="{8D9A2D41-3E6C-38AA-6000-D3903E44BC5E}"/>
              </a:ext>
            </a:extLst>
          </p:cNvPr>
          <p:cNvPicPr>
            <a:picLocks noChangeAspect="1"/>
          </p:cNvPicPr>
          <p:nvPr/>
        </p:nvPicPr>
        <p:blipFill rotWithShape="1">
          <a:blip r:embed="rId5">
            <a:duotone>
              <a:prstClr val="black"/>
              <a:schemeClr val="accent3">
                <a:tint val="45000"/>
                <a:satMod val="400000"/>
              </a:schemeClr>
            </a:duotone>
          </a:blip>
          <a:srcRect l="10664" t="4360" r="12416" b="2823"/>
          <a:stretch/>
        </p:blipFill>
        <p:spPr>
          <a:xfrm>
            <a:off x="3194518" y="4749646"/>
            <a:ext cx="438534" cy="1129328"/>
          </a:xfrm>
          <a:prstGeom prst="rect">
            <a:avLst/>
          </a:prstGeom>
        </p:spPr>
      </p:pic>
      <p:sp>
        <p:nvSpPr>
          <p:cNvPr id="11" name="文本框 49">
            <a:extLst>
              <a:ext uri="{FF2B5EF4-FFF2-40B4-BE49-F238E27FC236}">
                <a16:creationId xmlns:a16="http://schemas.microsoft.com/office/drawing/2014/main" id="{6F2B1DFE-FB01-4506-BF13-F742745C0BCE}"/>
              </a:ext>
            </a:extLst>
          </p:cNvPr>
          <p:cNvSpPr txBox="1"/>
          <p:nvPr/>
        </p:nvSpPr>
        <p:spPr>
          <a:xfrm>
            <a:off x="3029716" y="4537002"/>
            <a:ext cx="768138" cy="246221"/>
          </a:xfrm>
          <a:prstGeom prst="rect">
            <a:avLst/>
          </a:prstGeom>
          <a:noFill/>
        </p:spPr>
        <p:txBody>
          <a:bodyPr wrap="square" rtlCol="0">
            <a:spAutoFit/>
          </a:bodyPr>
          <a:lstStyle/>
          <a:p>
            <a:pPr algn="ctr"/>
            <a:r>
              <a:rPr lang="en-US" altLang="zh-CN" sz="1000" dirty="0"/>
              <a:t>Proteins</a:t>
            </a:r>
          </a:p>
        </p:txBody>
      </p:sp>
      <p:sp>
        <p:nvSpPr>
          <p:cNvPr id="12" name="TextBox 11">
            <a:extLst>
              <a:ext uri="{FF2B5EF4-FFF2-40B4-BE49-F238E27FC236}">
                <a16:creationId xmlns:a16="http://schemas.microsoft.com/office/drawing/2014/main" id="{62774B3B-47C6-B1CB-4903-0DC86F4A6354}"/>
              </a:ext>
            </a:extLst>
          </p:cNvPr>
          <p:cNvSpPr txBox="1"/>
          <p:nvPr/>
        </p:nvSpPr>
        <p:spPr>
          <a:xfrm>
            <a:off x="1494459" y="6003618"/>
            <a:ext cx="2609009" cy="276999"/>
          </a:xfrm>
          <a:prstGeom prst="rect">
            <a:avLst/>
          </a:prstGeom>
          <a:noFill/>
        </p:spPr>
        <p:txBody>
          <a:bodyPr wrap="square" rtlCol="0">
            <a:spAutoFit/>
          </a:bodyPr>
          <a:lstStyle/>
          <a:p>
            <a:pPr algn="ctr"/>
            <a:r>
              <a:rPr lang="en-US" sz="1200" dirty="0"/>
              <a:t>Structure of processed count matrix</a:t>
            </a:r>
          </a:p>
        </p:txBody>
      </p:sp>
      <p:cxnSp>
        <p:nvCxnSpPr>
          <p:cNvPr id="16" name="Straight Connector 15">
            <a:extLst>
              <a:ext uri="{FF2B5EF4-FFF2-40B4-BE49-F238E27FC236}">
                <a16:creationId xmlns:a16="http://schemas.microsoft.com/office/drawing/2014/main" id="{E6655999-F434-520A-2A1B-A332D903541F}"/>
              </a:ext>
            </a:extLst>
          </p:cNvPr>
          <p:cNvCxnSpPr>
            <a:cxnSpLocks/>
          </p:cNvCxnSpPr>
          <p:nvPr/>
        </p:nvCxnSpPr>
        <p:spPr>
          <a:xfrm>
            <a:off x="558459" y="4381756"/>
            <a:ext cx="4645643" cy="0"/>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989F9FD-81F9-7E1F-BC87-9BA04DD1CA79}"/>
              </a:ext>
            </a:extLst>
          </p:cNvPr>
          <p:cNvSpPr txBox="1"/>
          <p:nvPr/>
        </p:nvSpPr>
        <p:spPr>
          <a:xfrm>
            <a:off x="1447741" y="1050421"/>
            <a:ext cx="2867078" cy="415498"/>
          </a:xfrm>
          <a:prstGeom prst="rect">
            <a:avLst/>
          </a:prstGeom>
          <a:noFill/>
        </p:spPr>
        <p:txBody>
          <a:bodyPr wrap="square">
            <a:spAutoFit/>
          </a:bodyPr>
          <a:lstStyle/>
          <a:p>
            <a:pPr algn="l"/>
            <a:r>
              <a:rPr lang="en-AU" sz="700" dirty="0"/>
              <a:t>Antibody-bound oligos act as synthetic transcripts that are captured during most large-scale </a:t>
            </a:r>
            <a:r>
              <a:rPr lang="en-AU" sz="700" dirty="0" err="1"/>
              <a:t>oligodT</a:t>
            </a:r>
            <a:r>
              <a:rPr lang="en-AU" sz="700" dirty="0"/>
              <a:t>-based </a:t>
            </a:r>
            <a:r>
              <a:rPr lang="en-AU" sz="700" dirty="0" err="1"/>
              <a:t>scRNA</a:t>
            </a:r>
            <a:r>
              <a:rPr lang="en-AU" sz="700" dirty="0"/>
              <a:t>-seq library preparation protocols, e.g., 10x Genomics, Drop-seq, </a:t>
            </a:r>
            <a:r>
              <a:rPr lang="en-AU" sz="700" dirty="0" err="1"/>
              <a:t>ddSeq</a:t>
            </a:r>
            <a:r>
              <a:rPr lang="en-AU" sz="700" dirty="0"/>
              <a:t>.</a:t>
            </a:r>
            <a:endParaRPr lang="en-US" sz="700" dirty="0"/>
          </a:p>
        </p:txBody>
      </p:sp>
      <p:cxnSp>
        <p:nvCxnSpPr>
          <p:cNvPr id="21" name="Elbow Connector 20">
            <a:extLst>
              <a:ext uri="{FF2B5EF4-FFF2-40B4-BE49-F238E27FC236}">
                <a16:creationId xmlns:a16="http://schemas.microsoft.com/office/drawing/2014/main" id="{321B5761-5F45-57A1-9BAA-487D401DD94A}"/>
              </a:ext>
            </a:extLst>
          </p:cNvPr>
          <p:cNvCxnSpPr>
            <a:endCxn id="19" idx="1"/>
          </p:cNvCxnSpPr>
          <p:nvPr/>
        </p:nvCxnSpPr>
        <p:spPr>
          <a:xfrm flipV="1">
            <a:off x="1128005" y="1258170"/>
            <a:ext cx="319736" cy="144371"/>
          </a:xfrm>
          <a:prstGeom prst="bentConnector3">
            <a:avLst>
              <a:gd name="adj1" fmla="val -182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1603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445C9D-F2E2-FE23-491D-FFCA4ADA8F0B}"/>
              </a:ext>
            </a:extLst>
          </p:cNvPr>
          <p:cNvSpPr/>
          <p:nvPr/>
        </p:nvSpPr>
        <p:spPr>
          <a:xfrm>
            <a:off x="-15723" y="-7451"/>
            <a:ext cx="12201144" cy="521801"/>
          </a:xfrm>
          <a:prstGeom prst="rect">
            <a:avLst/>
          </a:prstGeom>
          <a:gradFill flip="none" rotWithShape="1">
            <a:gsLst>
              <a:gs pos="0">
                <a:schemeClr val="accent6">
                  <a:lumMod val="60000"/>
                  <a:lumOff val="40000"/>
                </a:schemeClr>
              </a:gs>
              <a:gs pos="49000">
                <a:schemeClr val="accent6">
                  <a:lumMod val="40000"/>
                  <a:lumOff val="60000"/>
                </a:schemeClr>
              </a:gs>
              <a:gs pos="0">
                <a:schemeClr val="accent6">
                  <a:lumMod val="60000"/>
                  <a:lumOff val="40000"/>
                </a:schemeClr>
              </a:gs>
              <a:gs pos="66000">
                <a:schemeClr val="accent6">
                  <a:lumMod val="40000"/>
                  <a:lumOff val="60000"/>
                </a:schemeClr>
              </a:gs>
              <a:gs pos="79000">
                <a:schemeClr val="accent6">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1A311A7-CEF5-A041-9531-FE39F441676C}"/>
              </a:ext>
            </a:extLst>
          </p:cNvPr>
          <p:cNvPicPr>
            <a:picLocks noChangeAspect="1"/>
          </p:cNvPicPr>
          <p:nvPr/>
        </p:nvPicPr>
        <p:blipFill>
          <a:blip r:embed="rId2"/>
          <a:stretch>
            <a:fillRect/>
          </a:stretch>
        </p:blipFill>
        <p:spPr>
          <a:xfrm>
            <a:off x="523319" y="2395433"/>
            <a:ext cx="9785253" cy="4333029"/>
          </a:xfrm>
          <a:prstGeom prst="rect">
            <a:avLst/>
          </a:prstGeom>
        </p:spPr>
      </p:pic>
      <p:sp>
        <p:nvSpPr>
          <p:cNvPr id="17" name="Rectangle 16">
            <a:extLst>
              <a:ext uri="{FF2B5EF4-FFF2-40B4-BE49-F238E27FC236}">
                <a16:creationId xmlns:a16="http://schemas.microsoft.com/office/drawing/2014/main" id="{62A5886A-CC21-9089-F903-78632FB90845}"/>
              </a:ext>
            </a:extLst>
          </p:cNvPr>
          <p:cNvSpPr/>
          <p:nvPr/>
        </p:nvSpPr>
        <p:spPr>
          <a:xfrm>
            <a:off x="7836165" y="565076"/>
            <a:ext cx="3966982" cy="1830357"/>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C3E2CC4-B891-A67A-1BDC-564011A01362}"/>
              </a:ext>
            </a:extLst>
          </p:cNvPr>
          <p:cNvCxnSpPr/>
          <p:nvPr/>
        </p:nvCxnSpPr>
        <p:spPr>
          <a:xfrm flipV="1">
            <a:off x="8477187" y="2395433"/>
            <a:ext cx="273378" cy="232369"/>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009D118-4CA2-1DF4-BBEB-0B9C7104C5EA}"/>
              </a:ext>
            </a:extLst>
          </p:cNvPr>
          <p:cNvPicPr>
            <a:picLocks noChangeAspect="1"/>
          </p:cNvPicPr>
          <p:nvPr/>
        </p:nvPicPr>
        <p:blipFill>
          <a:blip r:embed="rId3"/>
          <a:stretch>
            <a:fillRect/>
          </a:stretch>
        </p:blipFill>
        <p:spPr>
          <a:xfrm>
            <a:off x="8477187" y="1086520"/>
            <a:ext cx="3072613" cy="688345"/>
          </a:xfrm>
          <a:prstGeom prst="rect">
            <a:avLst/>
          </a:prstGeom>
        </p:spPr>
      </p:pic>
      <p:sp>
        <p:nvSpPr>
          <p:cNvPr id="24" name="Rectangle 23">
            <a:extLst>
              <a:ext uri="{FF2B5EF4-FFF2-40B4-BE49-F238E27FC236}">
                <a16:creationId xmlns:a16="http://schemas.microsoft.com/office/drawing/2014/main" id="{88C8948C-8EBE-B093-725D-51D9F9748693}"/>
              </a:ext>
            </a:extLst>
          </p:cNvPr>
          <p:cNvSpPr/>
          <p:nvPr/>
        </p:nvSpPr>
        <p:spPr>
          <a:xfrm>
            <a:off x="8633318" y="1289290"/>
            <a:ext cx="212103" cy="282804"/>
          </a:xfrm>
          <a:prstGeom prst="rect">
            <a:avLst/>
          </a:prstGeom>
          <a:noFill/>
          <a:ln w="952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23887FC-7FF6-5255-5058-AFAC839225D1}"/>
                  </a:ext>
                </a:extLst>
              </p:cNvPr>
              <p:cNvSpPr txBox="1"/>
              <p:nvPr/>
            </p:nvSpPr>
            <p:spPr>
              <a:xfrm>
                <a:off x="7906550" y="1003239"/>
                <a:ext cx="1075560" cy="369332"/>
              </a:xfrm>
              <a:prstGeom prst="rect">
                <a:avLst/>
              </a:prstGeom>
              <a:noFill/>
            </p:spPr>
            <p:txBody>
              <a:bodyPr wrap="square" rtlCol="0">
                <a:spAutoFit/>
              </a:bodyPr>
              <a:lstStyle/>
              <a:p>
                <a:r>
                  <a:rPr lang="en-US" sz="900" dirty="0">
                    <a:solidFill>
                      <a:srgbClr val="00B0F0"/>
                    </a:solidFill>
                  </a:rPr>
                  <a:t>Importance score of feature </a:t>
                </a:r>
                <a14:m>
                  <m:oMath xmlns:m="http://schemas.openxmlformats.org/officeDocument/2006/math">
                    <m:r>
                      <a:rPr lang="en-AU" sz="900" b="0" i="1" smtClean="0">
                        <a:solidFill>
                          <a:srgbClr val="00B0F0"/>
                        </a:solidFill>
                        <a:latin typeface="Cambria Math" panose="02040503050406030204" pitchFamily="18" charset="0"/>
                      </a:rPr>
                      <m:t>𝑗</m:t>
                    </m:r>
                  </m:oMath>
                </a14:m>
                <a:endParaRPr lang="en-US" sz="900" dirty="0">
                  <a:solidFill>
                    <a:srgbClr val="00B0F0"/>
                  </a:solidFill>
                </a:endParaRPr>
              </a:p>
            </p:txBody>
          </p:sp>
        </mc:Choice>
        <mc:Fallback xmlns="">
          <p:sp>
            <p:nvSpPr>
              <p:cNvPr id="25" name="TextBox 24">
                <a:extLst>
                  <a:ext uri="{FF2B5EF4-FFF2-40B4-BE49-F238E27FC236}">
                    <a16:creationId xmlns:a16="http://schemas.microsoft.com/office/drawing/2014/main" id="{423887FC-7FF6-5255-5058-AFAC839225D1}"/>
                  </a:ext>
                </a:extLst>
              </p:cNvPr>
              <p:cNvSpPr txBox="1">
                <a:spLocks noRot="1" noChangeAspect="1" noMove="1" noResize="1" noEditPoints="1" noAdjustHandles="1" noChangeArrowheads="1" noChangeShapeType="1" noTextEdit="1"/>
              </p:cNvSpPr>
              <p:nvPr/>
            </p:nvSpPr>
            <p:spPr>
              <a:xfrm>
                <a:off x="7906550" y="1003239"/>
                <a:ext cx="1075560" cy="369332"/>
              </a:xfrm>
              <a:prstGeom prst="rect">
                <a:avLst/>
              </a:prstGeom>
              <a:blipFill>
                <a:blip r:embed="rId4"/>
                <a:stretch>
                  <a:fillRect b="-6667"/>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033D1864-181E-F84A-4A40-FAC0C422B3E1}"/>
              </a:ext>
            </a:extLst>
          </p:cNvPr>
          <p:cNvSpPr/>
          <p:nvPr/>
        </p:nvSpPr>
        <p:spPr>
          <a:xfrm>
            <a:off x="9981351" y="1151979"/>
            <a:ext cx="952107" cy="538261"/>
          </a:xfrm>
          <a:prstGeom prst="rect">
            <a:avLst/>
          </a:prstGeom>
          <a:noFill/>
          <a:ln w="952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17AC23-927D-5E93-9BFB-7517BCB156CE}"/>
                  </a:ext>
                </a:extLst>
              </p:cNvPr>
              <p:cNvSpPr txBox="1"/>
              <p:nvPr/>
            </p:nvSpPr>
            <p:spPr>
              <a:xfrm>
                <a:off x="9924790" y="772566"/>
                <a:ext cx="2007909" cy="369332"/>
              </a:xfrm>
              <a:prstGeom prst="rect">
                <a:avLst/>
              </a:prstGeom>
              <a:noFill/>
            </p:spPr>
            <p:txBody>
              <a:bodyPr wrap="square" rtlCol="0">
                <a:spAutoFit/>
              </a:bodyPr>
              <a:lstStyle/>
              <a:p>
                <a:r>
                  <a:rPr lang="en-US" sz="900" dirty="0">
                    <a:solidFill>
                      <a:srgbClr val="7030A0"/>
                    </a:solidFill>
                  </a:rPr>
                  <a:t>Gradient of classification function </a:t>
                </a:r>
                <a14:m>
                  <m:oMath xmlns:m="http://schemas.openxmlformats.org/officeDocument/2006/math">
                    <m:r>
                      <a:rPr lang="en-AU" sz="900" b="0" i="1" smtClean="0">
                        <a:solidFill>
                          <a:srgbClr val="7030A0"/>
                        </a:solidFill>
                        <a:latin typeface="Cambria Math" panose="02040503050406030204" pitchFamily="18" charset="0"/>
                      </a:rPr>
                      <m:t>𝐹</m:t>
                    </m:r>
                    <m:d>
                      <m:dPr>
                        <m:ctrlPr>
                          <a:rPr lang="en-AU" sz="900" b="0" i="1" smtClean="0">
                            <a:solidFill>
                              <a:srgbClr val="7030A0"/>
                            </a:solidFill>
                            <a:latin typeface="Cambria Math" panose="02040503050406030204" pitchFamily="18" charset="0"/>
                          </a:rPr>
                        </m:ctrlPr>
                      </m:dPr>
                      <m:e>
                        <m:r>
                          <a:rPr lang="en-AU" sz="900" b="0" i="1" smtClean="0">
                            <a:solidFill>
                              <a:srgbClr val="7030A0"/>
                            </a:solidFill>
                            <a:latin typeface="Cambria Math" panose="02040503050406030204" pitchFamily="18" charset="0"/>
                            <a:ea typeface="Cambria Math" panose="02040503050406030204" pitchFamily="18" charset="0"/>
                          </a:rPr>
                          <m:t>∙</m:t>
                        </m:r>
                      </m:e>
                    </m:d>
                    <m:r>
                      <a:rPr lang="en-AU" sz="900" b="0" i="1" smtClean="0">
                        <a:solidFill>
                          <a:srgbClr val="7030A0"/>
                        </a:solidFill>
                        <a:latin typeface="Cambria Math" panose="02040503050406030204" pitchFamily="18" charset="0"/>
                        <a:ea typeface="Cambria Math" panose="02040503050406030204" pitchFamily="18" charset="0"/>
                      </a:rPr>
                      <m:t> </m:t>
                    </m:r>
                  </m:oMath>
                </a14:m>
                <a:r>
                  <a:rPr lang="en-US" sz="900" dirty="0">
                    <a:solidFill>
                      <a:srgbClr val="7030A0"/>
                    </a:solidFill>
                  </a:rPr>
                  <a:t>along the </a:t>
                </a:r>
                <a14:m>
                  <m:oMath xmlns:m="http://schemas.openxmlformats.org/officeDocument/2006/math">
                    <m:r>
                      <a:rPr lang="en-AU" sz="900" b="0" i="1" smtClean="0">
                        <a:solidFill>
                          <a:srgbClr val="7030A0"/>
                        </a:solidFill>
                        <a:latin typeface="Cambria Math" panose="02040503050406030204" pitchFamily="18" charset="0"/>
                      </a:rPr>
                      <m:t>𝑖</m:t>
                    </m:r>
                    <m:r>
                      <a:rPr lang="en-AU" sz="900" b="0" i="1" baseline="30000" smtClean="0">
                        <a:solidFill>
                          <a:srgbClr val="7030A0"/>
                        </a:solidFill>
                        <a:latin typeface="Cambria Math" panose="02040503050406030204" pitchFamily="18" charset="0"/>
                      </a:rPr>
                      <m:t>𝑡h</m:t>
                    </m:r>
                  </m:oMath>
                </a14:m>
                <a:r>
                  <a:rPr lang="en-US" sz="900" dirty="0">
                    <a:solidFill>
                      <a:srgbClr val="7030A0"/>
                    </a:solidFill>
                  </a:rPr>
                  <a:t> dimension</a:t>
                </a:r>
              </a:p>
            </p:txBody>
          </p:sp>
        </mc:Choice>
        <mc:Fallback xmlns="">
          <p:sp>
            <p:nvSpPr>
              <p:cNvPr id="27" name="TextBox 26">
                <a:extLst>
                  <a:ext uri="{FF2B5EF4-FFF2-40B4-BE49-F238E27FC236}">
                    <a16:creationId xmlns:a16="http://schemas.microsoft.com/office/drawing/2014/main" id="{A617AC23-927D-5E93-9BFB-7517BCB156CE}"/>
                  </a:ext>
                </a:extLst>
              </p:cNvPr>
              <p:cNvSpPr txBox="1">
                <a:spLocks noRot="1" noChangeAspect="1" noMove="1" noResize="1" noEditPoints="1" noAdjustHandles="1" noChangeArrowheads="1" noChangeShapeType="1" noTextEdit="1"/>
              </p:cNvSpPr>
              <p:nvPr/>
            </p:nvSpPr>
            <p:spPr>
              <a:xfrm>
                <a:off x="9924790" y="772566"/>
                <a:ext cx="2007909" cy="369332"/>
              </a:xfrm>
              <a:prstGeom prst="rect">
                <a:avLst/>
              </a:prstGeom>
              <a:blipFill>
                <a:blip r:embed="rId5"/>
                <a:stretch>
                  <a:fillRect b="-10000"/>
                </a:stretch>
              </a:blipFill>
            </p:spPr>
            <p:txBody>
              <a:bodyPr/>
              <a:lstStyle/>
              <a:p>
                <a:r>
                  <a:rPr lang="en-US">
                    <a:noFill/>
                  </a:rPr>
                  <a:t> </a:t>
                </a:r>
              </a:p>
            </p:txBody>
          </p:sp>
        </mc:Fallback>
      </mc:AlternateContent>
      <p:sp>
        <p:nvSpPr>
          <p:cNvPr id="28" name="Right Brace 27">
            <a:extLst>
              <a:ext uri="{FF2B5EF4-FFF2-40B4-BE49-F238E27FC236}">
                <a16:creationId xmlns:a16="http://schemas.microsoft.com/office/drawing/2014/main" id="{837C88CE-4012-AC14-5A63-08CAD1B8D280}"/>
              </a:ext>
            </a:extLst>
          </p:cNvPr>
          <p:cNvSpPr/>
          <p:nvPr/>
        </p:nvSpPr>
        <p:spPr>
          <a:xfrm rot="5400000">
            <a:off x="9997433" y="782774"/>
            <a:ext cx="251135" cy="2158057"/>
          </a:xfrm>
          <a:prstGeom prst="rightBrace">
            <a:avLst>
              <a:gd name="adj1" fmla="val 49211"/>
              <a:gd name="adj2" fmla="val 50958"/>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0" name="TextBox 29">
            <a:extLst>
              <a:ext uri="{FF2B5EF4-FFF2-40B4-BE49-F238E27FC236}">
                <a16:creationId xmlns:a16="http://schemas.microsoft.com/office/drawing/2014/main" id="{036458A5-E839-CFED-2DF0-87BCB631219C}"/>
              </a:ext>
            </a:extLst>
          </p:cNvPr>
          <p:cNvSpPr txBox="1"/>
          <p:nvPr/>
        </p:nvSpPr>
        <p:spPr>
          <a:xfrm>
            <a:off x="7836164" y="565076"/>
            <a:ext cx="2752628" cy="230832"/>
          </a:xfrm>
          <a:prstGeom prst="rect">
            <a:avLst/>
          </a:prstGeom>
          <a:noFill/>
        </p:spPr>
        <p:txBody>
          <a:bodyPr wrap="square" rtlCol="0">
            <a:spAutoFit/>
          </a:bodyPr>
          <a:lstStyle/>
          <a:p>
            <a:r>
              <a:rPr lang="en-AU" sz="900" b="1" dirty="0">
                <a:solidFill>
                  <a:schemeClr val="accent1"/>
                </a:solidFill>
              </a:rPr>
              <a:t>Integrated Gradient (IG) for feature selection</a:t>
            </a:r>
            <a:endParaRPr lang="en-US" sz="900" b="1" dirty="0">
              <a:solidFill>
                <a:schemeClr val="accent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60B0CBF-F80E-70B9-F928-9F65C2632FA5}"/>
                  </a:ext>
                </a:extLst>
              </p:cNvPr>
              <p:cNvSpPr txBox="1"/>
              <p:nvPr/>
            </p:nvSpPr>
            <p:spPr>
              <a:xfrm>
                <a:off x="8133698" y="1966908"/>
                <a:ext cx="3582184" cy="369332"/>
              </a:xfrm>
              <a:prstGeom prst="rect">
                <a:avLst/>
              </a:prstGeom>
              <a:noFill/>
            </p:spPr>
            <p:txBody>
              <a:bodyPr wrap="square" rtlCol="0">
                <a:spAutoFit/>
              </a:bodyPr>
              <a:lstStyle/>
              <a:p>
                <a:r>
                  <a:rPr lang="en-AU" sz="900" dirty="0">
                    <a:solidFill>
                      <a:schemeClr val="accent1"/>
                    </a:solidFill>
                  </a:rPr>
                  <a:t>Gradients along the </a:t>
                </a:r>
                <a14:m>
                  <m:oMath xmlns:m="http://schemas.openxmlformats.org/officeDocument/2006/math">
                    <m:r>
                      <a:rPr lang="en-AU" sz="900" b="0" i="1" smtClean="0">
                        <a:solidFill>
                          <a:schemeClr val="accent1"/>
                        </a:solidFill>
                        <a:latin typeface="Cambria Math" panose="02040503050406030204" pitchFamily="18" charset="0"/>
                      </a:rPr>
                      <m:t>𝑗</m:t>
                    </m:r>
                    <m:r>
                      <a:rPr lang="en-AU" sz="900" b="0" i="1" baseline="-25000" smtClean="0">
                        <a:solidFill>
                          <a:schemeClr val="accent1"/>
                        </a:solidFill>
                        <a:latin typeface="Cambria Math" panose="02040503050406030204" pitchFamily="18" charset="0"/>
                      </a:rPr>
                      <m:t>𝑡h</m:t>
                    </m:r>
                  </m:oMath>
                </a14:m>
                <a:r>
                  <a:rPr lang="en-AU" sz="900" dirty="0">
                    <a:solidFill>
                      <a:schemeClr val="accent1"/>
                    </a:solidFill>
                  </a:rPr>
                  <a:t> dimension are accumulated alone a path that observes the change from the baseline</a:t>
                </a:r>
                <a:r>
                  <a:rPr lang="en-AU" sz="900" b="0" dirty="0">
                    <a:solidFill>
                      <a:schemeClr val="accent1"/>
                    </a:solidFill>
                  </a:rPr>
                  <a:t> </a:t>
                </a:r>
                <a14:m>
                  <m:oMath xmlns:m="http://schemas.openxmlformats.org/officeDocument/2006/math">
                    <m:r>
                      <a:rPr lang="en-AU" sz="900" b="0" i="1" smtClean="0">
                        <a:solidFill>
                          <a:schemeClr val="accent1"/>
                        </a:solidFill>
                        <a:latin typeface="Cambria Math" panose="02040503050406030204" pitchFamily="18" charset="0"/>
                      </a:rPr>
                      <m:t>𝑋</m:t>
                    </m:r>
                  </m:oMath>
                </a14:m>
                <a:r>
                  <a:rPr lang="en-AU" sz="900" dirty="0">
                    <a:solidFill>
                      <a:schemeClr val="accent1"/>
                    </a:solidFill>
                  </a:rPr>
                  <a:t>’ (all zeros) to input </a:t>
                </a:r>
                <a14:m>
                  <m:oMath xmlns:m="http://schemas.openxmlformats.org/officeDocument/2006/math">
                    <m:r>
                      <a:rPr lang="en-AU" sz="900" b="0" i="1" smtClean="0">
                        <a:solidFill>
                          <a:schemeClr val="accent1"/>
                        </a:solidFill>
                        <a:latin typeface="Cambria Math" panose="02040503050406030204" pitchFamily="18" charset="0"/>
                      </a:rPr>
                      <m:t>𝑋</m:t>
                    </m:r>
                  </m:oMath>
                </a14:m>
                <a:endParaRPr lang="en-US" sz="900" dirty="0">
                  <a:solidFill>
                    <a:schemeClr val="accent1"/>
                  </a:solidFill>
                </a:endParaRPr>
              </a:p>
            </p:txBody>
          </p:sp>
        </mc:Choice>
        <mc:Fallback xmlns="">
          <p:sp>
            <p:nvSpPr>
              <p:cNvPr id="31" name="TextBox 30">
                <a:extLst>
                  <a:ext uri="{FF2B5EF4-FFF2-40B4-BE49-F238E27FC236}">
                    <a16:creationId xmlns:a16="http://schemas.microsoft.com/office/drawing/2014/main" id="{060B0CBF-F80E-70B9-F928-9F65C2632FA5}"/>
                  </a:ext>
                </a:extLst>
              </p:cNvPr>
              <p:cNvSpPr txBox="1">
                <a:spLocks noRot="1" noChangeAspect="1" noMove="1" noResize="1" noEditPoints="1" noAdjustHandles="1" noChangeArrowheads="1" noChangeShapeType="1" noTextEdit="1"/>
              </p:cNvSpPr>
              <p:nvPr/>
            </p:nvSpPr>
            <p:spPr>
              <a:xfrm>
                <a:off x="8133698" y="1966908"/>
                <a:ext cx="3582184" cy="369332"/>
              </a:xfrm>
              <a:prstGeom prst="rect">
                <a:avLst/>
              </a:prstGeom>
              <a:blipFill>
                <a:blip r:embed="rId6"/>
                <a:stretch>
                  <a:fillRect b="-10345"/>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21F08B35-FCE3-492F-473D-982C935D6F1A}"/>
              </a:ext>
            </a:extLst>
          </p:cNvPr>
          <p:cNvSpPr txBox="1"/>
          <p:nvPr/>
        </p:nvSpPr>
        <p:spPr>
          <a:xfrm>
            <a:off x="8793698" y="2377761"/>
            <a:ext cx="3139001" cy="246221"/>
          </a:xfrm>
          <a:prstGeom prst="rect">
            <a:avLst/>
          </a:prstGeom>
          <a:noFill/>
        </p:spPr>
        <p:txBody>
          <a:bodyPr wrap="none" rtlCol="0">
            <a:spAutoFit/>
          </a:bodyPr>
          <a:lstStyle/>
          <a:p>
            <a:r>
              <a:rPr lang="en-US" sz="1000" i="1" dirty="0"/>
              <a:t>Recall: gradients are calculated via backpropagation</a:t>
            </a:r>
          </a:p>
        </p:txBody>
      </p:sp>
      <p:sp>
        <p:nvSpPr>
          <p:cNvPr id="6" name="Title 1">
            <a:extLst>
              <a:ext uri="{FF2B5EF4-FFF2-40B4-BE49-F238E27FC236}">
                <a16:creationId xmlns:a16="http://schemas.microsoft.com/office/drawing/2014/main" id="{FC37EAF2-5FC8-1B39-6A6F-3E6994781875}"/>
              </a:ext>
            </a:extLst>
          </p:cNvPr>
          <p:cNvSpPr txBox="1">
            <a:spLocks/>
          </p:cNvSpPr>
          <p:nvPr/>
        </p:nvSpPr>
        <p:spPr>
          <a:xfrm>
            <a:off x="205664" y="-349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Multi-tasking</a:t>
            </a:r>
          </a:p>
        </p:txBody>
      </p:sp>
      <p:sp>
        <p:nvSpPr>
          <p:cNvPr id="7" name="Rectangle 6">
            <a:extLst>
              <a:ext uri="{FF2B5EF4-FFF2-40B4-BE49-F238E27FC236}">
                <a16:creationId xmlns:a16="http://schemas.microsoft.com/office/drawing/2014/main" id="{898C4141-3F2F-C001-BBC0-4FDA88FCBAAD}"/>
              </a:ext>
            </a:extLst>
          </p:cNvPr>
          <p:cNvSpPr/>
          <p:nvPr/>
        </p:nvSpPr>
        <p:spPr>
          <a:xfrm>
            <a:off x="3537436" y="635909"/>
            <a:ext cx="4187668" cy="89675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EB311E8-25E5-8698-04D3-BFE860891DBB}"/>
              </a:ext>
            </a:extLst>
          </p:cNvPr>
          <p:cNvCxnSpPr>
            <a:cxnSpLocks/>
            <a:endCxn id="7" idx="2"/>
          </p:cNvCxnSpPr>
          <p:nvPr/>
        </p:nvCxnSpPr>
        <p:spPr>
          <a:xfrm flipH="1" flipV="1">
            <a:off x="5631270" y="1532659"/>
            <a:ext cx="2535268" cy="111055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2E33B8-F481-972F-C065-46BD32401363}"/>
              </a:ext>
            </a:extLst>
          </p:cNvPr>
          <p:cNvSpPr txBox="1"/>
          <p:nvPr/>
        </p:nvSpPr>
        <p:spPr>
          <a:xfrm>
            <a:off x="3537436" y="678602"/>
            <a:ext cx="3178674" cy="230832"/>
          </a:xfrm>
          <a:prstGeom prst="rect">
            <a:avLst/>
          </a:prstGeom>
          <a:noFill/>
        </p:spPr>
        <p:txBody>
          <a:bodyPr wrap="square" rtlCol="0">
            <a:spAutoFit/>
          </a:bodyPr>
          <a:lstStyle/>
          <a:p>
            <a:r>
              <a:rPr lang="en-AU" sz="900" b="1" dirty="0">
                <a:solidFill>
                  <a:schemeClr val="accent1"/>
                </a:solidFill>
              </a:rPr>
              <a:t>Feature selection</a:t>
            </a:r>
            <a:endParaRPr lang="en-US" sz="900" b="1" dirty="0">
              <a:solidFill>
                <a:schemeClr val="accent1"/>
              </a:solidFill>
            </a:endParaRPr>
          </a:p>
        </p:txBody>
      </p:sp>
      <p:sp>
        <p:nvSpPr>
          <p:cNvPr id="10" name="Rectangle 9">
            <a:extLst>
              <a:ext uri="{FF2B5EF4-FFF2-40B4-BE49-F238E27FC236}">
                <a16:creationId xmlns:a16="http://schemas.microsoft.com/office/drawing/2014/main" id="{D7761C78-7E3B-3331-637E-A4B124670C82}"/>
              </a:ext>
            </a:extLst>
          </p:cNvPr>
          <p:cNvSpPr/>
          <p:nvPr/>
        </p:nvSpPr>
        <p:spPr>
          <a:xfrm>
            <a:off x="3686839" y="1010637"/>
            <a:ext cx="1334814" cy="37407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Multimodal data (different cell type)</a:t>
            </a:r>
          </a:p>
        </p:txBody>
      </p:sp>
      <p:cxnSp>
        <p:nvCxnSpPr>
          <p:cNvPr id="11" name="Straight Arrow Connector 10">
            <a:extLst>
              <a:ext uri="{FF2B5EF4-FFF2-40B4-BE49-F238E27FC236}">
                <a16:creationId xmlns:a16="http://schemas.microsoft.com/office/drawing/2014/main" id="{0AF8C0E1-0A05-584B-9B51-74103A66E9B6}"/>
              </a:ext>
            </a:extLst>
          </p:cNvPr>
          <p:cNvCxnSpPr>
            <a:cxnSpLocks/>
            <a:stCxn id="10" idx="3"/>
            <a:endCxn id="12" idx="1"/>
          </p:cNvCxnSpPr>
          <p:nvPr/>
        </p:nvCxnSpPr>
        <p:spPr>
          <a:xfrm flipV="1">
            <a:off x="5021653" y="1194115"/>
            <a:ext cx="178692" cy="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68C1E5-5628-707D-C7B7-AB3C9335A0A5}"/>
              </a:ext>
            </a:extLst>
          </p:cNvPr>
          <p:cNvSpPr/>
          <p:nvPr/>
        </p:nvSpPr>
        <p:spPr>
          <a:xfrm>
            <a:off x="5200345" y="1049994"/>
            <a:ext cx="861849" cy="288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t>Trained Matilda</a:t>
            </a:r>
          </a:p>
        </p:txBody>
      </p:sp>
      <p:cxnSp>
        <p:nvCxnSpPr>
          <p:cNvPr id="13" name="Straight Arrow Connector 12">
            <a:extLst>
              <a:ext uri="{FF2B5EF4-FFF2-40B4-BE49-F238E27FC236}">
                <a16:creationId xmlns:a16="http://schemas.microsoft.com/office/drawing/2014/main" id="{C4025413-7AF7-69E3-B61C-7B2C7D969D1D}"/>
              </a:ext>
            </a:extLst>
          </p:cNvPr>
          <p:cNvCxnSpPr>
            <a:cxnSpLocks/>
            <a:stCxn id="12" idx="3"/>
            <a:endCxn id="14" idx="1"/>
          </p:cNvCxnSpPr>
          <p:nvPr/>
        </p:nvCxnSpPr>
        <p:spPr>
          <a:xfrm>
            <a:off x="6062194" y="1194115"/>
            <a:ext cx="1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826E486-200C-44D7-988C-ED6D039D1CDD}"/>
              </a:ext>
            </a:extLst>
          </p:cNvPr>
          <p:cNvSpPr/>
          <p:nvPr/>
        </p:nvSpPr>
        <p:spPr>
          <a:xfrm>
            <a:off x="6240886" y="944924"/>
            <a:ext cx="1334814" cy="4983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Important features for defining each cell type</a:t>
            </a:r>
          </a:p>
        </p:txBody>
      </p:sp>
    </p:spTree>
    <p:extLst>
      <p:ext uri="{BB962C8B-B14F-4D97-AF65-F5344CB8AC3E}">
        <p14:creationId xmlns:p14="http://schemas.microsoft.com/office/powerpoint/2010/main" val="4236447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DF9065-A792-3E20-CBEA-560248130710}"/>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4ADE1B4-E686-9298-0EE1-62232B5D7C9F}"/>
              </a:ext>
            </a:extLst>
          </p:cNvPr>
          <p:cNvSpPr txBox="1"/>
          <p:nvPr/>
        </p:nvSpPr>
        <p:spPr>
          <a:xfrm>
            <a:off x="2016675" y="1441564"/>
            <a:ext cx="9888110" cy="400110"/>
          </a:xfrm>
          <a:prstGeom prst="rect">
            <a:avLst/>
          </a:prstGeom>
          <a:noFill/>
        </p:spPr>
        <p:txBody>
          <a:bodyPr wrap="square" rtlCol="0">
            <a:spAutoFit/>
          </a:bodyPr>
          <a:lstStyle/>
          <a:p>
            <a:r>
              <a:rPr lang="en-US" altLang="zh-CN" sz="2000" b="1" dirty="0"/>
              <a:t>Matilda</a:t>
            </a:r>
            <a:r>
              <a:rPr lang="en-US" sz="2000" b="1" dirty="0"/>
              <a:t> </a:t>
            </a:r>
            <a:r>
              <a:rPr lang="en-US" altLang="zh-CN" sz="2000" b="1" dirty="0"/>
              <a:t>Python</a:t>
            </a:r>
            <a:r>
              <a:rPr lang="en-US" sz="2000" b="1" dirty="0"/>
              <a:t> package and website: </a:t>
            </a:r>
            <a:r>
              <a:rPr lang="zh-CN" altLang="en-US" sz="2000" b="1" dirty="0"/>
              <a:t> </a:t>
            </a:r>
            <a:r>
              <a:rPr lang="en-US" sz="2000" dirty="0">
                <a:hlinkClick r:id="rId2"/>
              </a:rPr>
              <a:t>https://</a:t>
            </a:r>
            <a:r>
              <a:rPr lang="en-US" altLang="zh-CN" sz="2000" dirty="0">
                <a:hlinkClick r:id="rId2"/>
              </a:rPr>
              <a:t>liuchunlei0430</a:t>
            </a:r>
            <a:r>
              <a:rPr lang="en-US" sz="2000" dirty="0">
                <a:hlinkClick r:id="rId2"/>
              </a:rPr>
              <a:t>/</a:t>
            </a:r>
            <a:r>
              <a:rPr lang="en-US" altLang="zh-CN" sz="2000" dirty="0">
                <a:hlinkClick r:id="rId2"/>
              </a:rPr>
              <a:t>Matilda</a:t>
            </a:r>
            <a:r>
              <a:rPr lang="en-US" sz="2000" dirty="0">
                <a:hlinkClick r:id="rId2"/>
              </a:rPr>
              <a:t>/</a:t>
            </a:r>
            <a:r>
              <a:rPr lang="en-US" sz="2000" dirty="0"/>
              <a:t> </a:t>
            </a:r>
          </a:p>
        </p:txBody>
      </p:sp>
      <p:pic>
        <p:nvPicPr>
          <p:cNvPr id="8" name="Picture 7" descr="Diagram&#10;&#10;Description automatically generated">
            <a:extLst>
              <a:ext uri="{FF2B5EF4-FFF2-40B4-BE49-F238E27FC236}">
                <a16:creationId xmlns:a16="http://schemas.microsoft.com/office/drawing/2014/main" id="{F0918081-8CF2-6318-D3A8-2A5AAF85B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312" y="2725616"/>
            <a:ext cx="4870688" cy="3429000"/>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89062602-8615-582A-6281-0378CD05C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4231" y="2607024"/>
            <a:ext cx="4739832" cy="3429000"/>
          </a:xfrm>
          <a:prstGeom prst="rect">
            <a:avLst/>
          </a:prstGeom>
        </p:spPr>
      </p:pic>
      <p:sp>
        <p:nvSpPr>
          <p:cNvPr id="10" name="Title 1">
            <a:extLst>
              <a:ext uri="{FF2B5EF4-FFF2-40B4-BE49-F238E27FC236}">
                <a16:creationId xmlns:a16="http://schemas.microsoft.com/office/drawing/2014/main" id="{22475DDC-1768-F938-E088-55A87E4D16D7}"/>
              </a:ext>
            </a:extLst>
          </p:cNvPr>
          <p:cNvSpPr>
            <a:spLocks noGrp="1"/>
          </p:cNvSpPr>
          <p:nvPr>
            <p:ph type="title"/>
          </p:nvPr>
        </p:nvSpPr>
        <p:spPr>
          <a:xfrm>
            <a:off x="142555" y="-21974"/>
            <a:ext cx="10651067" cy="984885"/>
          </a:xfrm>
        </p:spPr>
        <p:txBody>
          <a:bodyPr/>
          <a:lstStyle/>
          <a:p>
            <a:r>
              <a:rPr lang="en-US" dirty="0">
                <a:solidFill>
                  <a:schemeClr val="bg1"/>
                </a:solidFill>
              </a:rPr>
              <a:t>Matilda available as Python package – We will try soon!</a:t>
            </a:r>
          </a:p>
        </p:txBody>
      </p:sp>
    </p:spTree>
    <p:extLst>
      <p:ext uri="{BB962C8B-B14F-4D97-AF65-F5344CB8AC3E}">
        <p14:creationId xmlns:p14="http://schemas.microsoft.com/office/powerpoint/2010/main" val="7904914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dirty="0"/>
              <a:t>Short break: 14:20 – 14:30</a:t>
            </a:r>
          </a:p>
          <a:p>
            <a:endParaRPr lang="en-US" dirty="0"/>
          </a:p>
        </p:txBody>
      </p:sp>
    </p:spTree>
    <p:extLst>
      <p:ext uri="{BB962C8B-B14F-4D97-AF65-F5344CB8AC3E}">
        <p14:creationId xmlns:p14="http://schemas.microsoft.com/office/powerpoint/2010/main" val="41649622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BB7417B-DB43-8F18-CCAD-BAD099733984}"/>
              </a:ext>
            </a:extLst>
          </p:cNvPr>
          <p:cNvSpPr>
            <a:spLocks noGrp="1"/>
          </p:cNvSpPr>
          <p:nvPr>
            <p:ph type="body" sz="quarter" idx="17"/>
          </p:nvPr>
        </p:nvSpPr>
        <p:spPr/>
        <p:txBody>
          <a:bodyPr/>
          <a:lstStyle/>
          <a:p>
            <a:r>
              <a:rPr lang="en-US" dirty="0"/>
              <a:t>Session 5: 14:30 – 15:30</a:t>
            </a:r>
          </a:p>
          <a:p>
            <a:endParaRPr lang="en-US" dirty="0"/>
          </a:p>
        </p:txBody>
      </p:sp>
      <p:sp>
        <p:nvSpPr>
          <p:cNvPr id="13" name="Text Placeholder 12">
            <a:extLst>
              <a:ext uri="{FF2B5EF4-FFF2-40B4-BE49-F238E27FC236}">
                <a16:creationId xmlns:a16="http://schemas.microsoft.com/office/drawing/2014/main" id="{CD1B7A35-FC9B-3B2A-6A37-EA93AFA09ED1}"/>
              </a:ext>
            </a:extLst>
          </p:cNvPr>
          <p:cNvSpPr>
            <a:spLocks noGrp="1"/>
          </p:cNvSpPr>
          <p:nvPr>
            <p:ph type="body" sz="quarter" idx="12"/>
          </p:nvPr>
        </p:nvSpPr>
        <p:spPr>
          <a:xfrm>
            <a:off x="739956" y="1396999"/>
            <a:ext cx="8406450" cy="1307699"/>
          </a:xfrm>
        </p:spPr>
        <p:txBody>
          <a:bodyPr/>
          <a:lstStyle/>
          <a:p>
            <a:pPr lvl="0"/>
            <a:r>
              <a:rPr lang="en-GB" dirty="0"/>
              <a:t>Multi-modal analysis of 10x multiome data with Matilda</a:t>
            </a:r>
          </a:p>
        </p:txBody>
      </p:sp>
    </p:spTree>
    <p:extLst>
      <p:ext uri="{BB962C8B-B14F-4D97-AF65-F5344CB8AC3E}">
        <p14:creationId xmlns:p14="http://schemas.microsoft.com/office/powerpoint/2010/main" val="2884796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29C854-A51A-C3F6-11AE-3BEDC46E3842}"/>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1516783" cy="984885"/>
          </a:xfrm>
        </p:spPr>
        <p:txBody>
          <a:bodyPr/>
          <a:lstStyle/>
          <a:p>
            <a:r>
              <a:rPr lang="en-US" dirty="0">
                <a:solidFill>
                  <a:schemeClr val="bg1"/>
                </a:solidFill>
              </a:rPr>
              <a:t>Session 5: </a:t>
            </a:r>
            <a:r>
              <a:rPr lang="en-GB" dirty="0">
                <a:solidFill>
                  <a:schemeClr val="bg1"/>
                </a:solidFill>
              </a:rPr>
              <a:t>Multi-modal analysis of 10x multiome data with Matilda</a:t>
            </a:r>
            <a:br>
              <a:rPr lang="en-GB" dirty="0"/>
            </a:br>
            <a:endParaRPr lang="en-US" dirty="0">
              <a:solidFill>
                <a:schemeClr val="bg1"/>
              </a:solidFill>
            </a:endParaRPr>
          </a:p>
        </p:txBody>
      </p:sp>
      <p:sp>
        <p:nvSpPr>
          <p:cNvPr id="8" name="Title 1">
            <a:extLst>
              <a:ext uri="{FF2B5EF4-FFF2-40B4-BE49-F238E27FC236}">
                <a16:creationId xmlns:a16="http://schemas.microsoft.com/office/drawing/2014/main" id="{8C91036E-F50E-29C5-CB6A-8DBFF4496F48}"/>
              </a:ext>
            </a:extLst>
          </p:cNvPr>
          <p:cNvSpPr txBox="1">
            <a:spLocks/>
          </p:cNvSpPr>
          <p:nvPr/>
        </p:nvSpPr>
        <p:spPr>
          <a:xfrm>
            <a:off x="1381125" y="1354068"/>
            <a:ext cx="9934575" cy="4522857"/>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dirty="0">
                <a:solidFill>
                  <a:schemeClr val="tx1"/>
                </a:solidFill>
              </a:rPr>
              <a:t>Recap of the 4 tasks</a:t>
            </a:r>
          </a:p>
          <a:p>
            <a:endParaRPr lang="en-US" dirty="0">
              <a:solidFill>
                <a:schemeClr val="tx1"/>
              </a:solidFill>
            </a:endParaRPr>
          </a:p>
          <a:p>
            <a:r>
              <a:rPr lang="en-US" dirty="0">
                <a:solidFill>
                  <a:schemeClr val="tx1"/>
                </a:solidFill>
              </a:rPr>
              <a:t>2. Introduction to datasets and Matilda pipeline</a:t>
            </a:r>
          </a:p>
          <a:p>
            <a:pPr marL="514350" indent="-514350">
              <a:buAutoNum type="arabicPeriod"/>
            </a:pPr>
            <a:endParaRPr lang="en-US" dirty="0">
              <a:solidFill>
                <a:schemeClr val="tx1"/>
              </a:solidFill>
            </a:endParaRPr>
          </a:p>
          <a:p>
            <a:r>
              <a:rPr lang="en-US" dirty="0">
                <a:solidFill>
                  <a:schemeClr val="tx1"/>
                </a:solidFill>
              </a:rPr>
              <a:t>3. Code Practice 1 (Data preparation + Matilda Running)</a:t>
            </a:r>
          </a:p>
          <a:p>
            <a:endParaRPr lang="en-US" dirty="0">
              <a:solidFill>
                <a:schemeClr val="tx1"/>
              </a:solidFill>
            </a:endParaRPr>
          </a:p>
          <a:p>
            <a:r>
              <a:rPr lang="en-US" dirty="0">
                <a:solidFill>
                  <a:schemeClr val="tx1"/>
                </a:solidFill>
              </a:rPr>
              <a:t>4. Introduction to Matilda visualization and analysis</a:t>
            </a:r>
          </a:p>
          <a:p>
            <a:endParaRPr lang="en-US" dirty="0">
              <a:solidFill>
                <a:schemeClr val="tx1"/>
              </a:solidFill>
            </a:endParaRPr>
          </a:p>
          <a:p>
            <a:r>
              <a:rPr lang="en-US" dirty="0">
                <a:solidFill>
                  <a:schemeClr val="tx1"/>
                </a:solidFill>
              </a:rPr>
              <a:t>5. Code Practice 2 (Matilda visualization and analysis)</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719688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29C854-A51A-C3F6-11AE-3BEDC46E3842}"/>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1516783" cy="984885"/>
          </a:xfrm>
        </p:spPr>
        <p:txBody>
          <a:bodyPr/>
          <a:lstStyle/>
          <a:p>
            <a:r>
              <a:rPr lang="en-US" dirty="0">
                <a:solidFill>
                  <a:schemeClr val="bg1"/>
                </a:solidFill>
              </a:rPr>
              <a:t>Session 5: </a:t>
            </a:r>
            <a:r>
              <a:rPr lang="en-GB" dirty="0">
                <a:solidFill>
                  <a:schemeClr val="bg1"/>
                </a:solidFill>
              </a:rPr>
              <a:t>Multi-modal analysis of 10x multiome data with Matilda</a:t>
            </a:r>
            <a:br>
              <a:rPr lang="en-GB" dirty="0"/>
            </a:br>
            <a:endParaRPr lang="en-US" dirty="0">
              <a:solidFill>
                <a:schemeClr val="bg1"/>
              </a:solidFill>
            </a:endParaRPr>
          </a:p>
        </p:txBody>
      </p:sp>
      <p:sp>
        <p:nvSpPr>
          <p:cNvPr id="8" name="Title 1">
            <a:extLst>
              <a:ext uri="{FF2B5EF4-FFF2-40B4-BE49-F238E27FC236}">
                <a16:creationId xmlns:a16="http://schemas.microsoft.com/office/drawing/2014/main" id="{8C91036E-F50E-29C5-CB6A-8DBFF4496F48}"/>
              </a:ext>
            </a:extLst>
          </p:cNvPr>
          <p:cNvSpPr txBox="1">
            <a:spLocks/>
          </p:cNvSpPr>
          <p:nvPr/>
        </p:nvSpPr>
        <p:spPr>
          <a:xfrm>
            <a:off x="1381125" y="1354068"/>
            <a:ext cx="9934575" cy="4522857"/>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b="1" dirty="0">
                <a:solidFill>
                  <a:schemeClr val="accent3">
                    <a:lumMod val="75000"/>
                  </a:schemeClr>
                </a:solidFill>
              </a:rPr>
              <a:t>Recap of the 4 tasks</a:t>
            </a:r>
          </a:p>
          <a:p>
            <a:endParaRPr lang="en-US" dirty="0">
              <a:solidFill>
                <a:schemeClr val="tx1"/>
              </a:solidFill>
            </a:endParaRPr>
          </a:p>
          <a:p>
            <a:r>
              <a:rPr lang="en-US" dirty="0">
                <a:solidFill>
                  <a:schemeClr val="tx1"/>
                </a:solidFill>
              </a:rPr>
              <a:t>2. Introduction to datasets and Matilda pipeline</a:t>
            </a:r>
          </a:p>
          <a:p>
            <a:pPr marL="514350" indent="-514350">
              <a:buAutoNum type="arabicPeriod"/>
            </a:pPr>
            <a:endParaRPr lang="en-US" dirty="0">
              <a:solidFill>
                <a:schemeClr val="tx1"/>
              </a:solidFill>
            </a:endParaRPr>
          </a:p>
          <a:p>
            <a:r>
              <a:rPr lang="en-US" dirty="0">
                <a:solidFill>
                  <a:schemeClr val="tx1"/>
                </a:solidFill>
              </a:rPr>
              <a:t>3. Code Practice 1 (Data preparation + Matilda Running)</a:t>
            </a:r>
          </a:p>
          <a:p>
            <a:endParaRPr lang="en-US" dirty="0">
              <a:solidFill>
                <a:schemeClr val="tx1"/>
              </a:solidFill>
            </a:endParaRPr>
          </a:p>
          <a:p>
            <a:r>
              <a:rPr lang="en-US" dirty="0">
                <a:solidFill>
                  <a:schemeClr val="tx1"/>
                </a:solidFill>
              </a:rPr>
              <a:t>4. Introduction to Matilda visualization and analysis</a:t>
            </a:r>
          </a:p>
          <a:p>
            <a:endParaRPr lang="en-US" dirty="0">
              <a:solidFill>
                <a:schemeClr val="tx1"/>
              </a:solidFill>
            </a:endParaRPr>
          </a:p>
          <a:p>
            <a:r>
              <a:rPr lang="en-US" dirty="0">
                <a:solidFill>
                  <a:schemeClr val="tx1"/>
                </a:solidFill>
              </a:rPr>
              <a:t>5. Code Practice 2 (Matilda visualization and analysis)</a:t>
            </a:r>
          </a:p>
          <a:p>
            <a:endParaRPr lang="en-US" dirty="0">
              <a:solidFill>
                <a:schemeClr val="tx1"/>
              </a:solidFill>
            </a:endParaRPr>
          </a:p>
          <a:p>
            <a:endParaRPr lang="en-US" dirty="0">
              <a:solidFill>
                <a:schemeClr val="tx1"/>
              </a:solidFill>
            </a:endParaRPr>
          </a:p>
        </p:txBody>
      </p:sp>
      <p:sp>
        <p:nvSpPr>
          <p:cNvPr id="3" name="TextBox 2">
            <a:extLst>
              <a:ext uri="{FF2B5EF4-FFF2-40B4-BE49-F238E27FC236}">
                <a16:creationId xmlns:a16="http://schemas.microsoft.com/office/drawing/2014/main" id="{7412BEE9-618D-8725-2305-2653705AC340}"/>
              </a:ext>
            </a:extLst>
          </p:cNvPr>
          <p:cNvSpPr txBox="1"/>
          <p:nvPr/>
        </p:nvSpPr>
        <p:spPr>
          <a:xfrm>
            <a:off x="647700" y="1277868"/>
            <a:ext cx="7334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18915603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5592C84A-F697-474D-D04E-B350E441B7F7}"/>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1A311A7-CEF5-A041-9531-FE39F441676C}"/>
              </a:ext>
            </a:extLst>
          </p:cNvPr>
          <p:cNvPicPr>
            <a:picLocks noChangeAspect="1"/>
          </p:cNvPicPr>
          <p:nvPr/>
        </p:nvPicPr>
        <p:blipFill>
          <a:blip r:embed="rId2"/>
          <a:stretch>
            <a:fillRect/>
          </a:stretch>
        </p:blipFill>
        <p:spPr>
          <a:xfrm>
            <a:off x="561435" y="1442597"/>
            <a:ext cx="9785253" cy="4333029"/>
          </a:xfrm>
          <a:prstGeom prst="rect">
            <a:avLst/>
          </a:prstGeom>
        </p:spPr>
      </p:pic>
      <p:sp>
        <p:nvSpPr>
          <p:cNvPr id="6" name="Title 1">
            <a:extLst>
              <a:ext uri="{FF2B5EF4-FFF2-40B4-BE49-F238E27FC236}">
                <a16:creationId xmlns:a16="http://schemas.microsoft.com/office/drawing/2014/main" id="{FC37EAF2-5FC8-1B39-6A6F-3E6994781875}"/>
              </a:ext>
            </a:extLst>
          </p:cNvPr>
          <p:cNvSpPr txBox="1">
            <a:spLocks/>
          </p:cNvSpPr>
          <p:nvPr/>
        </p:nvSpPr>
        <p:spPr>
          <a:xfrm>
            <a:off x="205664" y="-34987"/>
            <a:ext cx="10651067" cy="984885"/>
          </a:xfrm>
        </p:spPr>
        <p:txBody>
          <a:bodyPr lIns="0" tIns="0" rIns="0" bIns="0"/>
          <a:lstStyle>
            <a:lvl1pPr eaLnBrk="1" hangingPunct="1">
              <a:defRPr sz="3200" b="0" i="0">
                <a:solidFill>
                  <a:srgbClr val="E64626"/>
                </a:solidFill>
                <a:latin typeface="Times" pitchFamily="2" charset="0"/>
                <a:ea typeface="+mj-ea"/>
                <a:cs typeface="Times New Roman"/>
              </a:defRPr>
            </a:lvl1pPr>
          </a:lstStyle>
          <a:p>
            <a:r>
              <a:rPr lang="en-US" dirty="0">
                <a:solidFill>
                  <a:schemeClr val="bg1"/>
                </a:solidFill>
              </a:rPr>
              <a:t>Recap: Multi-tasks of Matilda</a:t>
            </a:r>
          </a:p>
        </p:txBody>
      </p:sp>
      <p:sp>
        <p:nvSpPr>
          <p:cNvPr id="2" name="Rectangle 1">
            <a:extLst>
              <a:ext uri="{FF2B5EF4-FFF2-40B4-BE49-F238E27FC236}">
                <a16:creationId xmlns:a16="http://schemas.microsoft.com/office/drawing/2014/main" id="{8A6B7D10-F174-7FD7-DC53-E9A09385FD1D}"/>
              </a:ext>
            </a:extLst>
          </p:cNvPr>
          <p:cNvSpPr/>
          <p:nvPr/>
        </p:nvSpPr>
        <p:spPr>
          <a:xfrm>
            <a:off x="7685265" y="5804193"/>
            <a:ext cx="4187668" cy="89675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A2236AB-5D01-2164-D697-0C8EB967CA75}"/>
              </a:ext>
            </a:extLst>
          </p:cNvPr>
          <p:cNvCxnSpPr>
            <a:cxnSpLocks/>
            <a:stCxn id="2" idx="0"/>
          </p:cNvCxnSpPr>
          <p:nvPr/>
        </p:nvCxnSpPr>
        <p:spPr>
          <a:xfrm flipH="1" flipV="1">
            <a:off x="8675809" y="5267957"/>
            <a:ext cx="1103290" cy="5362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7C9B381-F201-EB9B-89C2-7A8DBB63C6C5}"/>
              </a:ext>
            </a:extLst>
          </p:cNvPr>
          <p:cNvSpPr txBox="1"/>
          <p:nvPr/>
        </p:nvSpPr>
        <p:spPr>
          <a:xfrm>
            <a:off x="7685265" y="5846886"/>
            <a:ext cx="3178674" cy="230832"/>
          </a:xfrm>
          <a:prstGeom prst="rect">
            <a:avLst/>
          </a:prstGeom>
          <a:noFill/>
        </p:spPr>
        <p:txBody>
          <a:bodyPr wrap="square" rtlCol="0">
            <a:spAutoFit/>
          </a:bodyPr>
          <a:lstStyle/>
          <a:p>
            <a:r>
              <a:rPr lang="en-AU" sz="900" b="1" dirty="0">
                <a:solidFill>
                  <a:schemeClr val="accent1"/>
                </a:solidFill>
              </a:rPr>
              <a:t>Cell type classification</a:t>
            </a:r>
            <a:endParaRPr lang="en-US" sz="900" b="1" dirty="0">
              <a:solidFill>
                <a:schemeClr val="accent1"/>
              </a:solidFill>
            </a:endParaRPr>
          </a:p>
        </p:txBody>
      </p:sp>
      <p:sp>
        <p:nvSpPr>
          <p:cNvPr id="11" name="Rectangle 10">
            <a:extLst>
              <a:ext uri="{FF2B5EF4-FFF2-40B4-BE49-F238E27FC236}">
                <a16:creationId xmlns:a16="http://schemas.microsoft.com/office/drawing/2014/main" id="{79F550E2-432D-D609-DE9D-3C20051A0090}"/>
              </a:ext>
            </a:extLst>
          </p:cNvPr>
          <p:cNvSpPr/>
          <p:nvPr/>
        </p:nvSpPr>
        <p:spPr>
          <a:xfrm>
            <a:off x="7834668" y="6178921"/>
            <a:ext cx="1334814" cy="37407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Multimodal data</a:t>
            </a:r>
          </a:p>
        </p:txBody>
      </p:sp>
      <p:cxnSp>
        <p:nvCxnSpPr>
          <p:cNvPr id="13" name="Straight Arrow Connector 12">
            <a:extLst>
              <a:ext uri="{FF2B5EF4-FFF2-40B4-BE49-F238E27FC236}">
                <a16:creationId xmlns:a16="http://schemas.microsoft.com/office/drawing/2014/main" id="{FB194D95-9060-8D9F-16E8-61F5338079DD}"/>
              </a:ext>
            </a:extLst>
          </p:cNvPr>
          <p:cNvCxnSpPr>
            <a:cxnSpLocks/>
            <a:stCxn id="11" idx="3"/>
            <a:endCxn id="14" idx="1"/>
          </p:cNvCxnSpPr>
          <p:nvPr/>
        </p:nvCxnSpPr>
        <p:spPr>
          <a:xfrm flipV="1">
            <a:off x="9169482" y="6362399"/>
            <a:ext cx="178692" cy="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2F71D9F-CC4F-747B-90C1-53A6720F7412}"/>
              </a:ext>
            </a:extLst>
          </p:cNvPr>
          <p:cNvSpPr/>
          <p:nvPr/>
        </p:nvSpPr>
        <p:spPr>
          <a:xfrm>
            <a:off x="9348174" y="6218278"/>
            <a:ext cx="861849" cy="288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t>Trained Matilda</a:t>
            </a:r>
          </a:p>
        </p:txBody>
      </p:sp>
      <p:cxnSp>
        <p:nvCxnSpPr>
          <p:cNvPr id="15" name="Straight Arrow Connector 14">
            <a:extLst>
              <a:ext uri="{FF2B5EF4-FFF2-40B4-BE49-F238E27FC236}">
                <a16:creationId xmlns:a16="http://schemas.microsoft.com/office/drawing/2014/main" id="{65DD9E75-E962-7165-4497-11FBE81F4956}"/>
              </a:ext>
            </a:extLst>
          </p:cNvPr>
          <p:cNvCxnSpPr>
            <a:cxnSpLocks/>
            <a:stCxn id="14" idx="3"/>
            <a:endCxn id="23" idx="1"/>
          </p:cNvCxnSpPr>
          <p:nvPr/>
        </p:nvCxnSpPr>
        <p:spPr>
          <a:xfrm>
            <a:off x="10210023" y="6362399"/>
            <a:ext cx="1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3CCCD3F-5B8E-06E1-FC12-C6DA978013B4}"/>
              </a:ext>
            </a:extLst>
          </p:cNvPr>
          <p:cNvSpPr/>
          <p:nvPr/>
        </p:nvSpPr>
        <p:spPr>
          <a:xfrm>
            <a:off x="10388715" y="6113208"/>
            <a:ext cx="1334814" cy="4983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Predicted cell type</a:t>
            </a:r>
          </a:p>
        </p:txBody>
      </p:sp>
      <p:sp>
        <p:nvSpPr>
          <p:cNvPr id="8" name="Rectangle 7">
            <a:extLst>
              <a:ext uri="{FF2B5EF4-FFF2-40B4-BE49-F238E27FC236}">
                <a16:creationId xmlns:a16="http://schemas.microsoft.com/office/drawing/2014/main" id="{F8B6AA02-CCB1-BF5F-931E-8518517FC53C}"/>
              </a:ext>
            </a:extLst>
          </p:cNvPr>
          <p:cNvSpPr/>
          <p:nvPr/>
        </p:nvSpPr>
        <p:spPr>
          <a:xfrm>
            <a:off x="7997753" y="558103"/>
            <a:ext cx="4187668" cy="89675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68B3F5B4-D6EF-8A53-2361-553D54CB080A}"/>
              </a:ext>
            </a:extLst>
          </p:cNvPr>
          <p:cNvCxnSpPr>
            <a:cxnSpLocks/>
            <a:endCxn id="8" idx="2"/>
          </p:cNvCxnSpPr>
          <p:nvPr/>
        </p:nvCxnSpPr>
        <p:spPr>
          <a:xfrm flipV="1">
            <a:off x="8801100" y="1454853"/>
            <a:ext cx="1290487" cy="6021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66BFB93-8897-5879-2993-2342682C9A47}"/>
              </a:ext>
            </a:extLst>
          </p:cNvPr>
          <p:cNvSpPr txBox="1"/>
          <p:nvPr/>
        </p:nvSpPr>
        <p:spPr>
          <a:xfrm>
            <a:off x="7997753" y="600796"/>
            <a:ext cx="3178674" cy="230832"/>
          </a:xfrm>
          <a:prstGeom prst="rect">
            <a:avLst/>
          </a:prstGeom>
          <a:noFill/>
        </p:spPr>
        <p:txBody>
          <a:bodyPr wrap="square" rtlCol="0">
            <a:spAutoFit/>
          </a:bodyPr>
          <a:lstStyle/>
          <a:p>
            <a:r>
              <a:rPr lang="en-AU" sz="900" b="1" dirty="0">
                <a:solidFill>
                  <a:schemeClr val="accent1"/>
                </a:solidFill>
              </a:rPr>
              <a:t>Feature selection</a:t>
            </a:r>
            <a:endParaRPr lang="en-US" sz="900" b="1" dirty="0">
              <a:solidFill>
                <a:schemeClr val="accent1"/>
              </a:solidFill>
            </a:endParaRPr>
          </a:p>
        </p:txBody>
      </p:sp>
      <p:sp>
        <p:nvSpPr>
          <p:cNvPr id="17" name="Rectangle 16">
            <a:extLst>
              <a:ext uri="{FF2B5EF4-FFF2-40B4-BE49-F238E27FC236}">
                <a16:creationId xmlns:a16="http://schemas.microsoft.com/office/drawing/2014/main" id="{8E08337B-E9AF-1043-B54F-3844EB12AD2A}"/>
              </a:ext>
            </a:extLst>
          </p:cNvPr>
          <p:cNvSpPr/>
          <p:nvPr/>
        </p:nvSpPr>
        <p:spPr>
          <a:xfrm>
            <a:off x="8147156" y="932831"/>
            <a:ext cx="1334814" cy="37407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Multimodal data (different cell type)</a:t>
            </a:r>
          </a:p>
        </p:txBody>
      </p:sp>
      <p:cxnSp>
        <p:nvCxnSpPr>
          <p:cNvPr id="18" name="Straight Arrow Connector 17">
            <a:extLst>
              <a:ext uri="{FF2B5EF4-FFF2-40B4-BE49-F238E27FC236}">
                <a16:creationId xmlns:a16="http://schemas.microsoft.com/office/drawing/2014/main" id="{9613A4BE-CF6D-0197-BD20-6BABB9D464A8}"/>
              </a:ext>
            </a:extLst>
          </p:cNvPr>
          <p:cNvCxnSpPr>
            <a:cxnSpLocks/>
            <a:stCxn id="17" idx="3"/>
            <a:endCxn id="19" idx="1"/>
          </p:cNvCxnSpPr>
          <p:nvPr/>
        </p:nvCxnSpPr>
        <p:spPr>
          <a:xfrm flipV="1">
            <a:off x="9481970" y="1116309"/>
            <a:ext cx="178692" cy="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395A691-33B2-B765-BA23-185017596032}"/>
              </a:ext>
            </a:extLst>
          </p:cNvPr>
          <p:cNvSpPr/>
          <p:nvPr/>
        </p:nvSpPr>
        <p:spPr>
          <a:xfrm>
            <a:off x="9660662" y="972188"/>
            <a:ext cx="861849" cy="288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t>Trained Matilda</a:t>
            </a:r>
          </a:p>
        </p:txBody>
      </p:sp>
      <p:cxnSp>
        <p:nvCxnSpPr>
          <p:cNvPr id="20" name="Straight Arrow Connector 19">
            <a:extLst>
              <a:ext uri="{FF2B5EF4-FFF2-40B4-BE49-F238E27FC236}">
                <a16:creationId xmlns:a16="http://schemas.microsoft.com/office/drawing/2014/main" id="{7C0206C4-2C78-1546-7987-101DCEC54537}"/>
              </a:ext>
            </a:extLst>
          </p:cNvPr>
          <p:cNvCxnSpPr>
            <a:cxnSpLocks/>
            <a:stCxn id="19" idx="3"/>
            <a:endCxn id="21" idx="1"/>
          </p:cNvCxnSpPr>
          <p:nvPr/>
        </p:nvCxnSpPr>
        <p:spPr>
          <a:xfrm>
            <a:off x="10522511" y="1116309"/>
            <a:ext cx="1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F788A2F-18F0-4434-68F4-033944EA1ECC}"/>
              </a:ext>
            </a:extLst>
          </p:cNvPr>
          <p:cNvSpPr/>
          <p:nvPr/>
        </p:nvSpPr>
        <p:spPr>
          <a:xfrm>
            <a:off x="10701203" y="867118"/>
            <a:ext cx="1334814" cy="4983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Important features for defining each cell type</a:t>
            </a:r>
          </a:p>
        </p:txBody>
      </p:sp>
      <p:sp>
        <p:nvSpPr>
          <p:cNvPr id="24" name="Rectangle 23">
            <a:extLst>
              <a:ext uri="{FF2B5EF4-FFF2-40B4-BE49-F238E27FC236}">
                <a16:creationId xmlns:a16="http://schemas.microsoft.com/office/drawing/2014/main" id="{1A7660C3-9C6C-1607-A2E7-2A436985C584}"/>
              </a:ext>
            </a:extLst>
          </p:cNvPr>
          <p:cNvSpPr/>
          <p:nvPr/>
        </p:nvSpPr>
        <p:spPr>
          <a:xfrm>
            <a:off x="169666" y="558103"/>
            <a:ext cx="4187668" cy="89675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4B889AF-3B6D-4233-F4A1-D20FBF15B191}"/>
              </a:ext>
            </a:extLst>
          </p:cNvPr>
          <p:cNvSpPr txBox="1"/>
          <p:nvPr/>
        </p:nvSpPr>
        <p:spPr>
          <a:xfrm>
            <a:off x="169666" y="600796"/>
            <a:ext cx="3178674" cy="230832"/>
          </a:xfrm>
          <a:prstGeom prst="rect">
            <a:avLst/>
          </a:prstGeom>
          <a:noFill/>
        </p:spPr>
        <p:txBody>
          <a:bodyPr wrap="square" rtlCol="0">
            <a:spAutoFit/>
          </a:bodyPr>
          <a:lstStyle/>
          <a:p>
            <a:r>
              <a:rPr lang="en-AU" sz="900" b="1" dirty="0">
                <a:solidFill>
                  <a:schemeClr val="accent1"/>
                </a:solidFill>
              </a:rPr>
              <a:t>Data integration and dimension reduction</a:t>
            </a:r>
            <a:endParaRPr lang="en-US" sz="900" b="1" dirty="0">
              <a:solidFill>
                <a:schemeClr val="accent1"/>
              </a:solidFill>
            </a:endParaRPr>
          </a:p>
        </p:txBody>
      </p:sp>
      <p:sp>
        <p:nvSpPr>
          <p:cNvPr id="26" name="Rectangle 25">
            <a:extLst>
              <a:ext uri="{FF2B5EF4-FFF2-40B4-BE49-F238E27FC236}">
                <a16:creationId xmlns:a16="http://schemas.microsoft.com/office/drawing/2014/main" id="{5D992297-A305-D8E0-EF86-BE72B706FCBD}"/>
              </a:ext>
            </a:extLst>
          </p:cNvPr>
          <p:cNvSpPr/>
          <p:nvPr/>
        </p:nvSpPr>
        <p:spPr>
          <a:xfrm>
            <a:off x="319069" y="932831"/>
            <a:ext cx="1334814" cy="37407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Multimodal data</a:t>
            </a:r>
          </a:p>
        </p:txBody>
      </p:sp>
      <p:cxnSp>
        <p:nvCxnSpPr>
          <p:cNvPr id="27" name="Straight Arrow Connector 26">
            <a:extLst>
              <a:ext uri="{FF2B5EF4-FFF2-40B4-BE49-F238E27FC236}">
                <a16:creationId xmlns:a16="http://schemas.microsoft.com/office/drawing/2014/main" id="{910A0A46-F7FD-714F-C33F-E62445D95027}"/>
              </a:ext>
            </a:extLst>
          </p:cNvPr>
          <p:cNvCxnSpPr>
            <a:cxnSpLocks/>
            <a:stCxn id="26" idx="3"/>
            <a:endCxn id="28" idx="1"/>
          </p:cNvCxnSpPr>
          <p:nvPr/>
        </p:nvCxnSpPr>
        <p:spPr>
          <a:xfrm flipV="1">
            <a:off x="1653883" y="1116309"/>
            <a:ext cx="178692" cy="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3CB98BD-E018-15E4-4E9C-DD7170FB1F44}"/>
              </a:ext>
            </a:extLst>
          </p:cNvPr>
          <p:cNvSpPr/>
          <p:nvPr/>
        </p:nvSpPr>
        <p:spPr>
          <a:xfrm>
            <a:off x="1832575" y="972188"/>
            <a:ext cx="861849" cy="288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t>Trained Matilda</a:t>
            </a:r>
          </a:p>
        </p:txBody>
      </p:sp>
      <p:cxnSp>
        <p:nvCxnSpPr>
          <p:cNvPr id="29" name="Straight Arrow Connector 28">
            <a:extLst>
              <a:ext uri="{FF2B5EF4-FFF2-40B4-BE49-F238E27FC236}">
                <a16:creationId xmlns:a16="http://schemas.microsoft.com/office/drawing/2014/main" id="{EEA76C60-15F4-BDD2-B63B-512FE93EBD16}"/>
              </a:ext>
            </a:extLst>
          </p:cNvPr>
          <p:cNvCxnSpPr>
            <a:cxnSpLocks/>
            <a:stCxn id="28" idx="3"/>
            <a:endCxn id="30" idx="1"/>
          </p:cNvCxnSpPr>
          <p:nvPr/>
        </p:nvCxnSpPr>
        <p:spPr>
          <a:xfrm>
            <a:off x="2694424" y="1116309"/>
            <a:ext cx="1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E50BCBD-2412-1071-E686-78543B7E79C5}"/>
              </a:ext>
            </a:extLst>
          </p:cNvPr>
          <p:cNvSpPr/>
          <p:nvPr/>
        </p:nvSpPr>
        <p:spPr>
          <a:xfrm>
            <a:off x="2873116" y="867118"/>
            <a:ext cx="1334814" cy="4983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Dimension reduced joint embedding</a:t>
            </a:r>
          </a:p>
        </p:txBody>
      </p:sp>
      <p:cxnSp>
        <p:nvCxnSpPr>
          <p:cNvPr id="31" name="Straight Connector 30">
            <a:extLst>
              <a:ext uri="{FF2B5EF4-FFF2-40B4-BE49-F238E27FC236}">
                <a16:creationId xmlns:a16="http://schemas.microsoft.com/office/drawing/2014/main" id="{3762AB8A-9C72-9608-1F9C-EDFA1B374CEC}"/>
              </a:ext>
            </a:extLst>
          </p:cNvPr>
          <p:cNvCxnSpPr>
            <a:cxnSpLocks/>
            <a:endCxn id="24" idx="2"/>
          </p:cNvCxnSpPr>
          <p:nvPr/>
        </p:nvCxnSpPr>
        <p:spPr>
          <a:xfrm flipH="1" flipV="1">
            <a:off x="2263500" y="1454853"/>
            <a:ext cx="1084840" cy="396055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481EE6D-F20C-D1C3-1B11-6563D7FDC8BD}"/>
              </a:ext>
            </a:extLst>
          </p:cNvPr>
          <p:cNvSpPr/>
          <p:nvPr/>
        </p:nvSpPr>
        <p:spPr>
          <a:xfrm>
            <a:off x="2843826" y="5819950"/>
            <a:ext cx="4187668" cy="89675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215790D3-0729-CD69-40C2-57D4792F7FC3}"/>
              </a:ext>
            </a:extLst>
          </p:cNvPr>
          <p:cNvCxnSpPr>
            <a:cxnSpLocks/>
            <a:stCxn id="41" idx="0"/>
          </p:cNvCxnSpPr>
          <p:nvPr/>
        </p:nvCxnSpPr>
        <p:spPr>
          <a:xfrm flipV="1">
            <a:off x="4937660" y="4256374"/>
            <a:ext cx="1405990" cy="15635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B85A2D2-E0EA-50AE-1B55-93BF20B57CE4}"/>
              </a:ext>
            </a:extLst>
          </p:cNvPr>
          <p:cNvSpPr txBox="1"/>
          <p:nvPr/>
        </p:nvSpPr>
        <p:spPr>
          <a:xfrm>
            <a:off x="2843826" y="5862643"/>
            <a:ext cx="3178674" cy="230832"/>
          </a:xfrm>
          <a:prstGeom prst="rect">
            <a:avLst/>
          </a:prstGeom>
          <a:noFill/>
        </p:spPr>
        <p:txBody>
          <a:bodyPr wrap="square" rtlCol="0">
            <a:spAutoFit/>
          </a:bodyPr>
          <a:lstStyle/>
          <a:p>
            <a:r>
              <a:rPr lang="en-AU" sz="900" b="1" dirty="0">
                <a:solidFill>
                  <a:schemeClr val="accent1"/>
                </a:solidFill>
              </a:rPr>
              <a:t>Reconstructed (decoded) data for data simulation</a:t>
            </a:r>
            <a:endParaRPr lang="en-US" sz="900" b="1" dirty="0">
              <a:solidFill>
                <a:schemeClr val="accent1"/>
              </a:solidFill>
            </a:endParaRPr>
          </a:p>
        </p:txBody>
      </p:sp>
      <p:sp>
        <p:nvSpPr>
          <p:cNvPr id="44" name="Rectangle 43">
            <a:extLst>
              <a:ext uri="{FF2B5EF4-FFF2-40B4-BE49-F238E27FC236}">
                <a16:creationId xmlns:a16="http://schemas.microsoft.com/office/drawing/2014/main" id="{EFD1E4C7-0F98-C77A-6E6D-6E9884E76BD9}"/>
              </a:ext>
            </a:extLst>
          </p:cNvPr>
          <p:cNvSpPr/>
          <p:nvPr/>
        </p:nvSpPr>
        <p:spPr>
          <a:xfrm>
            <a:off x="2993229" y="6194678"/>
            <a:ext cx="1334814" cy="374076"/>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Multimodal data (specific cell type)</a:t>
            </a:r>
          </a:p>
        </p:txBody>
      </p:sp>
      <p:cxnSp>
        <p:nvCxnSpPr>
          <p:cNvPr id="45" name="Straight Arrow Connector 44">
            <a:extLst>
              <a:ext uri="{FF2B5EF4-FFF2-40B4-BE49-F238E27FC236}">
                <a16:creationId xmlns:a16="http://schemas.microsoft.com/office/drawing/2014/main" id="{5591DC3B-9870-E518-7C76-83D487F03188}"/>
              </a:ext>
            </a:extLst>
          </p:cNvPr>
          <p:cNvCxnSpPr>
            <a:cxnSpLocks/>
            <a:stCxn id="44" idx="3"/>
            <a:endCxn id="46" idx="1"/>
          </p:cNvCxnSpPr>
          <p:nvPr/>
        </p:nvCxnSpPr>
        <p:spPr>
          <a:xfrm flipV="1">
            <a:off x="4328043" y="6378156"/>
            <a:ext cx="178692" cy="3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8E16580-871C-E9F9-66DA-5A8D23B0C3CB}"/>
              </a:ext>
            </a:extLst>
          </p:cNvPr>
          <p:cNvSpPr/>
          <p:nvPr/>
        </p:nvSpPr>
        <p:spPr>
          <a:xfrm>
            <a:off x="4506735" y="6234035"/>
            <a:ext cx="861849" cy="288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900" dirty="0"/>
              <a:t>Trained Matilda</a:t>
            </a:r>
          </a:p>
        </p:txBody>
      </p:sp>
      <p:cxnSp>
        <p:nvCxnSpPr>
          <p:cNvPr id="47" name="Straight Arrow Connector 46">
            <a:extLst>
              <a:ext uri="{FF2B5EF4-FFF2-40B4-BE49-F238E27FC236}">
                <a16:creationId xmlns:a16="http://schemas.microsoft.com/office/drawing/2014/main" id="{C373D46E-8FB9-CB3E-C607-2F80F35117CF}"/>
              </a:ext>
            </a:extLst>
          </p:cNvPr>
          <p:cNvCxnSpPr>
            <a:cxnSpLocks/>
            <a:stCxn id="46" idx="3"/>
            <a:endCxn id="48" idx="1"/>
          </p:cNvCxnSpPr>
          <p:nvPr/>
        </p:nvCxnSpPr>
        <p:spPr>
          <a:xfrm>
            <a:off x="5368584" y="6378156"/>
            <a:ext cx="17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E591807-5129-7B81-1443-FC00D8FF7CFB}"/>
              </a:ext>
            </a:extLst>
          </p:cNvPr>
          <p:cNvSpPr/>
          <p:nvPr/>
        </p:nvSpPr>
        <p:spPr>
          <a:xfrm>
            <a:off x="5547276" y="6128965"/>
            <a:ext cx="1334814" cy="49838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Reconstructed Multimodal data (specific cell type)</a:t>
            </a:r>
          </a:p>
        </p:txBody>
      </p:sp>
    </p:spTree>
    <p:extLst>
      <p:ext uri="{BB962C8B-B14F-4D97-AF65-F5344CB8AC3E}">
        <p14:creationId xmlns:p14="http://schemas.microsoft.com/office/powerpoint/2010/main" val="33138714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29C854-A51A-C3F6-11AE-3BEDC46E3842}"/>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575F67F-B7EB-7915-B1BC-97E7055F78F6}"/>
              </a:ext>
            </a:extLst>
          </p:cNvPr>
          <p:cNvSpPr>
            <a:spLocks noGrp="1"/>
          </p:cNvSpPr>
          <p:nvPr>
            <p:ph type="title"/>
          </p:nvPr>
        </p:nvSpPr>
        <p:spPr>
          <a:xfrm>
            <a:off x="218017" y="-7451"/>
            <a:ext cx="11516783" cy="984885"/>
          </a:xfrm>
        </p:spPr>
        <p:txBody>
          <a:bodyPr/>
          <a:lstStyle/>
          <a:p>
            <a:r>
              <a:rPr lang="en-US" dirty="0">
                <a:solidFill>
                  <a:schemeClr val="bg1"/>
                </a:solidFill>
              </a:rPr>
              <a:t>Session 5: </a:t>
            </a:r>
            <a:r>
              <a:rPr lang="en-GB" dirty="0">
                <a:solidFill>
                  <a:schemeClr val="bg1"/>
                </a:solidFill>
              </a:rPr>
              <a:t>Multi-modal analysis of 10x multiome data with Matilda</a:t>
            </a:r>
            <a:br>
              <a:rPr lang="en-GB" dirty="0"/>
            </a:br>
            <a:endParaRPr lang="en-US" dirty="0">
              <a:solidFill>
                <a:schemeClr val="bg1"/>
              </a:solidFill>
            </a:endParaRPr>
          </a:p>
        </p:txBody>
      </p:sp>
      <p:sp>
        <p:nvSpPr>
          <p:cNvPr id="8" name="Title 1">
            <a:extLst>
              <a:ext uri="{FF2B5EF4-FFF2-40B4-BE49-F238E27FC236}">
                <a16:creationId xmlns:a16="http://schemas.microsoft.com/office/drawing/2014/main" id="{8C91036E-F50E-29C5-CB6A-8DBFF4496F48}"/>
              </a:ext>
            </a:extLst>
          </p:cNvPr>
          <p:cNvSpPr txBox="1">
            <a:spLocks/>
          </p:cNvSpPr>
          <p:nvPr/>
        </p:nvSpPr>
        <p:spPr>
          <a:xfrm>
            <a:off x="1381125" y="1354068"/>
            <a:ext cx="9934575" cy="4522857"/>
          </a:xfrm>
        </p:spPr>
        <p:txBody>
          <a:bodyPr lIns="0" tIns="0" rIns="0" bIns="0"/>
          <a:lstStyle>
            <a:lvl1pPr eaLnBrk="1" hangingPunct="1">
              <a:defRPr sz="3200" b="0" i="0">
                <a:solidFill>
                  <a:srgbClr val="E64626"/>
                </a:solidFill>
                <a:latin typeface="Times" pitchFamily="2" charset="0"/>
                <a:ea typeface="+mj-ea"/>
                <a:cs typeface="Times New Roman"/>
              </a:defRPr>
            </a:lvl1pPr>
          </a:lstStyle>
          <a:p>
            <a:pPr marL="514350" indent="-514350">
              <a:buAutoNum type="arabicPeriod"/>
            </a:pPr>
            <a:r>
              <a:rPr lang="en-US" dirty="0">
                <a:solidFill>
                  <a:schemeClr val="tx1"/>
                </a:solidFill>
              </a:rPr>
              <a:t>Recap of the 4 tasks</a:t>
            </a:r>
          </a:p>
          <a:p>
            <a:endParaRPr lang="en-US" dirty="0">
              <a:solidFill>
                <a:schemeClr val="tx1"/>
              </a:solidFill>
            </a:endParaRPr>
          </a:p>
          <a:p>
            <a:r>
              <a:rPr lang="en-US" b="1" dirty="0">
                <a:solidFill>
                  <a:schemeClr val="accent3">
                    <a:lumMod val="75000"/>
                  </a:schemeClr>
                </a:solidFill>
              </a:rPr>
              <a:t>2. Introduction to datasets and Matilda pipeline</a:t>
            </a:r>
          </a:p>
          <a:p>
            <a:pPr marL="514350" indent="-514350">
              <a:buAutoNum type="arabicPeriod"/>
            </a:pPr>
            <a:endParaRPr lang="en-US" dirty="0">
              <a:solidFill>
                <a:schemeClr val="tx1"/>
              </a:solidFill>
            </a:endParaRPr>
          </a:p>
          <a:p>
            <a:r>
              <a:rPr lang="en-US" dirty="0">
                <a:solidFill>
                  <a:schemeClr val="tx1"/>
                </a:solidFill>
              </a:rPr>
              <a:t>3. Code Practice 1 (Data preparation + Matilda Running)</a:t>
            </a:r>
          </a:p>
          <a:p>
            <a:endParaRPr lang="en-US" dirty="0">
              <a:solidFill>
                <a:schemeClr val="tx1"/>
              </a:solidFill>
            </a:endParaRPr>
          </a:p>
          <a:p>
            <a:r>
              <a:rPr lang="en-US" dirty="0">
                <a:solidFill>
                  <a:schemeClr val="tx1"/>
                </a:solidFill>
              </a:rPr>
              <a:t>4. Introduction to Matilda visualization and analysis</a:t>
            </a:r>
          </a:p>
          <a:p>
            <a:endParaRPr lang="en-US" dirty="0">
              <a:solidFill>
                <a:schemeClr val="tx1"/>
              </a:solidFill>
            </a:endParaRPr>
          </a:p>
          <a:p>
            <a:r>
              <a:rPr lang="en-US" dirty="0">
                <a:solidFill>
                  <a:schemeClr val="tx1"/>
                </a:solidFill>
              </a:rPr>
              <a:t>5. Code Practice 2 (Matilda visualization and analysis)</a:t>
            </a:r>
          </a:p>
          <a:p>
            <a:endParaRPr lang="en-US" dirty="0">
              <a:solidFill>
                <a:schemeClr val="tx1"/>
              </a:solidFill>
            </a:endParaRPr>
          </a:p>
          <a:p>
            <a:endParaRPr lang="en-US" dirty="0">
              <a:solidFill>
                <a:schemeClr val="tx1"/>
              </a:solidFill>
            </a:endParaRPr>
          </a:p>
        </p:txBody>
      </p:sp>
      <p:sp>
        <p:nvSpPr>
          <p:cNvPr id="3" name="TextBox 2">
            <a:extLst>
              <a:ext uri="{FF2B5EF4-FFF2-40B4-BE49-F238E27FC236}">
                <a16:creationId xmlns:a16="http://schemas.microsoft.com/office/drawing/2014/main" id="{7412BEE9-618D-8725-2305-2653705AC340}"/>
              </a:ext>
            </a:extLst>
          </p:cNvPr>
          <p:cNvSpPr txBox="1"/>
          <p:nvPr/>
        </p:nvSpPr>
        <p:spPr>
          <a:xfrm>
            <a:off x="647700" y="2277993"/>
            <a:ext cx="7334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26686012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97B347-6B38-BA68-7A4A-C46FBB59BDAF}"/>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D5136-A59E-9DAD-78D2-F0865CA41099}"/>
              </a:ext>
            </a:extLst>
          </p:cNvPr>
          <p:cNvSpPr>
            <a:spLocks noGrp="1"/>
          </p:cNvSpPr>
          <p:nvPr>
            <p:ph type="title"/>
          </p:nvPr>
        </p:nvSpPr>
        <p:spPr>
          <a:xfrm>
            <a:off x="188930" y="-8185"/>
            <a:ext cx="10651067" cy="984885"/>
          </a:xfrm>
        </p:spPr>
        <p:txBody>
          <a:bodyPr/>
          <a:lstStyle/>
          <a:p>
            <a:r>
              <a:rPr lang="en-US" dirty="0">
                <a:solidFill>
                  <a:schemeClr val="bg1"/>
                </a:solidFill>
              </a:rPr>
              <a:t>10x </a:t>
            </a:r>
            <a:r>
              <a:rPr lang="en-US" dirty="0" err="1">
                <a:solidFill>
                  <a:schemeClr val="bg1"/>
                </a:solidFill>
              </a:rPr>
              <a:t>Multiome</a:t>
            </a:r>
            <a:r>
              <a:rPr lang="en-US" dirty="0">
                <a:solidFill>
                  <a:schemeClr val="bg1"/>
                </a:solidFill>
              </a:rPr>
              <a:t> Dataset – Basic Information</a:t>
            </a:r>
          </a:p>
        </p:txBody>
      </p:sp>
      <p:sp>
        <p:nvSpPr>
          <p:cNvPr id="9" name="Can 8">
            <a:extLst>
              <a:ext uri="{FF2B5EF4-FFF2-40B4-BE49-F238E27FC236}">
                <a16:creationId xmlns:a16="http://schemas.microsoft.com/office/drawing/2014/main" id="{901EFC9E-FDFE-4371-37A1-9CE0697FD13C}"/>
              </a:ext>
            </a:extLst>
          </p:cNvPr>
          <p:cNvSpPr/>
          <p:nvPr/>
        </p:nvSpPr>
        <p:spPr>
          <a:xfrm>
            <a:off x="1009650" y="1430226"/>
            <a:ext cx="2000250" cy="218122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dirty="0" err="1"/>
              <a:t>pbmc</a:t>
            </a:r>
            <a:r>
              <a:rPr lang="en-US" dirty="0"/>
              <a:t> query</a:t>
            </a:r>
          </a:p>
          <a:p>
            <a:pPr algn="ctr"/>
            <a:r>
              <a:rPr lang="en-US" dirty="0"/>
              <a:t>(10x </a:t>
            </a:r>
            <a:r>
              <a:rPr lang="en-US" dirty="0" err="1"/>
              <a:t>Multiome</a:t>
            </a:r>
            <a:r>
              <a:rPr lang="en-US" dirty="0"/>
              <a:t>)</a:t>
            </a:r>
          </a:p>
          <a:p>
            <a:pPr algn="ctr"/>
            <a:r>
              <a:rPr lang="en-US" sz="1400" dirty="0"/>
              <a:t>2714 cells</a:t>
            </a:r>
          </a:p>
          <a:p>
            <a:pPr algn="ctr"/>
            <a:r>
              <a:rPr lang="en-US" sz="1400" dirty="0"/>
              <a:t>36601 genes</a:t>
            </a:r>
          </a:p>
          <a:p>
            <a:pPr algn="ctr"/>
            <a:r>
              <a:rPr lang="en-US" sz="1400" dirty="0"/>
              <a:t>156607 regions</a:t>
            </a:r>
          </a:p>
          <a:p>
            <a:pPr algn="ctr"/>
            <a:endParaRPr lang="en-US" sz="1400" dirty="0"/>
          </a:p>
        </p:txBody>
      </p:sp>
      <p:sp>
        <p:nvSpPr>
          <p:cNvPr id="14" name="Can 13">
            <a:extLst>
              <a:ext uri="{FF2B5EF4-FFF2-40B4-BE49-F238E27FC236}">
                <a16:creationId xmlns:a16="http://schemas.microsoft.com/office/drawing/2014/main" id="{4D8354CE-EB1D-5B82-0255-54CE9B3FCF54}"/>
              </a:ext>
            </a:extLst>
          </p:cNvPr>
          <p:cNvSpPr/>
          <p:nvPr/>
        </p:nvSpPr>
        <p:spPr>
          <a:xfrm>
            <a:off x="3705225" y="1438275"/>
            <a:ext cx="2000250" cy="2181225"/>
          </a:xfrm>
          <a:prstGeom prst="can">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dirty="0" err="1"/>
              <a:t>pbmc</a:t>
            </a:r>
            <a:r>
              <a:rPr lang="en-US" dirty="0"/>
              <a:t> reference</a:t>
            </a:r>
          </a:p>
          <a:p>
            <a:pPr algn="ctr"/>
            <a:r>
              <a:rPr lang="en-US" dirty="0"/>
              <a:t>(10x </a:t>
            </a:r>
            <a:r>
              <a:rPr lang="en-US" dirty="0" err="1"/>
              <a:t>Multiome</a:t>
            </a:r>
            <a:r>
              <a:rPr lang="en-US" dirty="0"/>
              <a:t>)</a:t>
            </a:r>
          </a:p>
          <a:p>
            <a:pPr algn="ctr"/>
            <a:r>
              <a:rPr lang="en-US" sz="1400" dirty="0"/>
              <a:t>10412 cells</a:t>
            </a:r>
          </a:p>
          <a:p>
            <a:pPr algn="ctr"/>
            <a:r>
              <a:rPr lang="en-US" sz="1400" dirty="0"/>
              <a:t>36601 genes</a:t>
            </a:r>
          </a:p>
          <a:p>
            <a:pPr algn="ctr"/>
            <a:r>
              <a:rPr lang="en-US" sz="1400" dirty="0"/>
              <a:t>106050 regions</a:t>
            </a:r>
          </a:p>
          <a:p>
            <a:pPr algn="ctr"/>
            <a:r>
              <a:rPr lang="en-US" sz="1400" dirty="0"/>
              <a:t>19 cell types</a:t>
            </a:r>
          </a:p>
          <a:p>
            <a:pPr algn="ctr"/>
            <a:endParaRPr lang="en-US" sz="1400" dirty="0"/>
          </a:p>
        </p:txBody>
      </p:sp>
      <p:pic>
        <p:nvPicPr>
          <p:cNvPr id="15" name="Picture 14">
            <a:extLst>
              <a:ext uri="{FF2B5EF4-FFF2-40B4-BE49-F238E27FC236}">
                <a16:creationId xmlns:a16="http://schemas.microsoft.com/office/drawing/2014/main" id="{48094F27-403A-C836-7768-834C2CAB2348}"/>
              </a:ext>
            </a:extLst>
          </p:cNvPr>
          <p:cNvPicPr>
            <a:picLocks noChangeAspect="1"/>
          </p:cNvPicPr>
          <p:nvPr/>
        </p:nvPicPr>
        <p:blipFill>
          <a:blip r:embed="rId2"/>
          <a:stretch>
            <a:fillRect/>
          </a:stretch>
        </p:blipFill>
        <p:spPr>
          <a:xfrm>
            <a:off x="6096000" y="1438275"/>
            <a:ext cx="5760573" cy="2391349"/>
          </a:xfrm>
          <a:prstGeom prst="rect">
            <a:avLst/>
          </a:prstGeom>
        </p:spPr>
      </p:pic>
      <p:cxnSp>
        <p:nvCxnSpPr>
          <p:cNvPr id="17" name="Straight Connector 16">
            <a:extLst>
              <a:ext uri="{FF2B5EF4-FFF2-40B4-BE49-F238E27FC236}">
                <a16:creationId xmlns:a16="http://schemas.microsoft.com/office/drawing/2014/main" id="{52835526-1C9E-1DE0-5C64-A44F1B3D12D4}"/>
              </a:ext>
            </a:extLst>
          </p:cNvPr>
          <p:cNvCxnSpPr/>
          <p:nvPr/>
        </p:nvCxnSpPr>
        <p:spPr>
          <a:xfrm flipV="1">
            <a:off x="5705475" y="1562100"/>
            <a:ext cx="552450" cy="6096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7DE4E54-2592-4DF9-091F-E4F33094E2F5}"/>
              </a:ext>
            </a:extLst>
          </p:cNvPr>
          <p:cNvCxnSpPr>
            <a:cxnSpLocks/>
          </p:cNvCxnSpPr>
          <p:nvPr/>
        </p:nvCxnSpPr>
        <p:spPr>
          <a:xfrm>
            <a:off x="5705475" y="2924175"/>
            <a:ext cx="552450" cy="68727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074034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97B347-6B38-BA68-7A4A-C46FBB59BDAF}"/>
              </a:ext>
            </a:extLst>
          </p:cNvPr>
          <p:cNvSpPr/>
          <p:nvPr/>
        </p:nvSpPr>
        <p:spPr>
          <a:xfrm>
            <a:off x="-15723" y="-7451"/>
            <a:ext cx="12201144" cy="491709"/>
          </a:xfrm>
          <a:prstGeom prst="rect">
            <a:avLst/>
          </a:prstGeom>
          <a:gradFill flip="none" rotWithShape="1">
            <a:gsLst>
              <a:gs pos="0">
                <a:schemeClr val="accent1">
                  <a:lumMod val="75000"/>
                </a:schemeClr>
              </a:gs>
              <a:gs pos="49000">
                <a:schemeClr val="accent3">
                  <a:lumMod val="60000"/>
                  <a:lumOff val="40000"/>
                </a:schemeClr>
              </a:gs>
              <a:gs pos="0">
                <a:schemeClr val="accent3">
                  <a:lumMod val="75000"/>
                </a:schemeClr>
              </a:gs>
              <a:gs pos="65000">
                <a:schemeClr val="accent3">
                  <a:lumMod val="40000"/>
                  <a:lumOff val="60000"/>
                </a:schemeClr>
              </a:gs>
              <a:gs pos="79000">
                <a:schemeClr val="accent3">
                  <a:lumMod val="20000"/>
                  <a:lumOff val="8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DD5136-A59E-9DAD-78D2-F0865CA41099}"/>
              </a:ext>
            </a:extLst>
          </p:cNvPr>
          <p:cNvSpPr>
            <a:spLocks noGrp="1"/>
          </p:cNvSpPr>
          <p:nvPr>
            <p:ph type="title"/>
          </p:nvPr>
        </p:nvSpPr>
        <p:spPr>
          <a:xfrm>
            <a:off x="188930" y="-8185"/>
            <a:ext cx="10651067" cy="984885"/>
          </a:xfrm>
        </p:spPr>
        <p:txBody>
          <a:bodyPr/>
          <a:lstStyle/>
          <a:p>
            <a:r>
              <a:rPr lang="en-US" dirty="0">
                <a:solidFill>
                  <a:schemeClr val="bg1"/>
                </a:solidFill>
              </a:rPr>
              <a:t>10x </a:t>
            </a:r>
            <a:r>
              <a:rPr lang="en-US" dirty="0" err="1">
                <a:solidFill>
                  <a:schemeClr val="bg1"/>
                </a:solidFill>
              </a:rPr>
              <a:t>Multiome</a:t>
            </a:r>
            <a:r>
              <a:rPr lang="en-US" dirty="0">
                <a:solidFill>
                  <a:schemeClr val="bg1"/>
                </a:solidFill>
              </a:rPr>
              <a:t> Dataset – Basic Information</a:t>
            </a:r>
          </a:p>
        </p:txBody>
      </p:sp>
      <p:sp>
        <p:nvSpPr>
          <p:cNvPr id="9" name="Can 8">
            <a:extLst>
              <a:ext uri="{FF2B5EF4-FFF2-40B4-BE49-F238E27FC236}">
                <a16:creationId xmlns:a16="http://schemas.microsoft.com/office/drawing/2014/main" id="{901EFC9E-FDFE-4371-37A1-9CE0697FD13C}"/>
              </a:ext>
            </a:extLst>
          </p:cNvPr>
          <p:cNvSpPr/>
          <p:nvPr/>
        </p:nvSpPr>
        <p:spPr>
          <a:xfrm>
            <a:off x="1009650" y="1430226"/>
            <a:ext cx="2000250" cy="218122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dirty="0" err="1"/>
              <a:t>pbmc</a:t>
            </a:r>
            <a:r>
              <a:rPr lang="en-US" dirty="0"/>
              <a:t> query</a:t>
            </a:r>
          </a:p>
          <a:p>
            <a:pPr algn="ctr"/>
            <a:r>
              <a:rPr lang="en-US" dirty="0"/>
              <a:t>(10x </a:t>
            </a:r>
            <a:r>
              <a:rPr lang="en-US" dirty="0" err="1"/>
              <a:t>Multiome</a:t>
            </a:r>
            <a:r>
              <a:rPr lang="en-US" dirty="0"/>
              <a:t>)</a:t>
            </a:r>
          </a:p>
          <a:p>
            <a:pPr algn="ctr"/>
            <a:r>
              <a:rPr lang="en-US" sz="1400" dirty="0"/>
              <a:t>2714 cells</a:t>
            </a:r>
          </a:p>
          <a:p>
            <a:pPr algn="ctr"/>
            <a:r>
              <a:rPr lang="en-US" sz="1400" dirty="0"/>
              <a:t>36601 genes</a:t>
            </a:r>
          </a:p>
          <a:p>
            <a:pPr algn="ctr"/>
            <a:r>
              <a:rPr lang="en-US" sz="1400" dirty="0"/>
              <a:t>156607 regions</a:t>
            </a:r>
          </a:p>
          <a:p>
            <a:pPr algn="ctr"/>
            <a:endParaRPr lang="en-US" sz="1400" dirty="0"/>
          </a:p>
        </p:txBody>
      </p:sp>
      <p:sp>
        <p:nvSpPr>
          <p:cNvPr id="14" name="Can 13">
            <a:extLst>
              <a:ext uri="{FF2B5EF4-FFF2-40B4-BE49-F238E27FC236}">
                <a16:creationId xmlns:a16="http://schemas.microsoft.com/office/drawing/2014/main" id="{4D8354CE-EB1D-5B82-0255-54CE9B3FCF54}"/>
              </a:ext>
            </a:extLst>
          </p:cNvPr>
          <p:cNvSpPr/>
          <p:nvPr/>
        </p:nvSpPr>
        <p:spPr>
          <a:xfrm>
            <a:off x="3705225" y="1438275"/>
            <a:ext cx="2000250" cy="2181225"/>
          </a:xfrm>
          <a:prstGeom prst="can">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r>
              <a:rPr lang="en-US" dirty="0" err="1"/>
              <a:t>pbmc</a:t>
            </a:r>
            <a:r>
              <a:rPr lang="en-US" dirty="0"/>
              <a:t> reference</a:t>
            </a:r>
          </a:p>
          <a:p>
            <a:pPr algn="ctr"/>
            <a:r>
              <a:rPr lang="en-US" dirty="0"/>
              <a:t>(10x </a:t>
            </a:r>
            <a:r>
              <a:rPr lang="en-US" dirty="0" err="1"/>
              <a:t>Multiome</a:t>
            </a:r>
            <a:r>
              <a:rPr lang="en-US" dirty="0"/>
              <a:t>)</a:t>
            </a:r>
          </a:p>
          <a:p>
            <a:pPr algn="ctr"/>
            <a:r>
              <a:rPr lang="en-US" sz="1400" dirty="0"/>
              <a:t>10412 cells</a:t>
            </a:r>
          </a:p>
          <a:p>
            <a:pPr algn="ctr"/>
            <a:r>
              <a:rPr lang="en-US" sz="1400" dirty="0"/>
              <a:t>36601 genes</a:t>
            </a:r>
          </a:p>
          <a:p>
            <a:pPr algn="ctr"/>
            <a:r>
              <a:rPr lang="en-US" sz="1400" dirty="0"/>
              <a:t>106050 regions</a:t>
            </a:r>
          </a:p>
          <a:p>
            <a:pPr algn="ctr"/>
            <a:r>
              <a:rPr lang="en-US" sz="1400" dirty="0"/>
              <a:t>19 cell types</a:t>
            </a:r>
          </a:p>
          <a:p>
            <a:pPr algn="ctr"/>
            <a:endParaRPr lang="en-US" sz="1400" dirty="0"/>
          </a:p>
        </p:txBody>
      </p:sp>
      <p:pic>
        <p:nvPicPr>
          <p:cNvPr id="15" name="Picture 14">
            <a:extLst>
              <a:ext uri="{FF2B5EF4-FFF2-40B4-BE49-F238E27FC236}">
                <a16:creationId xmlns:a16="http://schemas.microsoft.com/office/drawing/2014/main" id="{48094F27-403A-C836-7768-834C2CAB2348}"/>
              </a:ext>
            </a:extLst>
          </p:cNvPr>
          <p:cNvPicPr>
            <a:picLocks noChangeAspect="1"/>
          </p:cNvPicPr>
          <p:nvPr/>
        </p:nvPicPr>
        <p:blipFill>
          <a:blip r:embed="rId2"/>
          <a:stretch>
            <a:fillRect/>
          </a:stretch>
        </p:blipFill>
        <p:spPr>
          <a:xfrm>
            <a:off x="6096000" y="1438275"/>
            <a:ext cx="5760573" cy="2391349"/>
          </a:xfrm>
          <a:prstGeom prst="rect">
            <a:avLst/>
          </a:prstGeom>
        </p:spPr>
      </p:pic>
      <p:cxnSp>
        <p:nvCxnSpPr>
          <p:cNvPr id="17" name="Straight Connector 16">
            <a:extLst>
              <a:ext uri="{FF2B5EF4-FFF2-40B4-BE49-F238E27FC236}">
                <a16:creationId xmlns:a16="http://schemas.microsoft.com/office/drawing/2014/main" id="{52835526-1C9E-1DE0-5C64-A44F1B3D12D4}"/>
              </a:ext>
            </a:extLst>
          </p:cNvPr>
          <p:cNvCxnSpPr/>
          <p:nvPr/>
        </p:nvCxnSpPr>
        <p:spPr>
          <a:xfrm flipV="1">
            <a:off x="5705475" y="1562100"/>
            <a:ext cx="552450" cy="6096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7DE4E54-2592-4DF9-091F-E4F33094E2F5}"/>
              </a:ext>
            </a:extLst>
          </p:cNvPr>
          <p:cNvCxnSpPr>
            <a:cxnSpLocks/>
          </p:cNvCxnSpPr>
          <p:nvPr/>
        </p:nvCxnSpPr>
        <p:spPr>
          <a:xfrm>
            <a:off x="5705475" y="2924175"/>
            <a:ext cx="552450" cy="687276"/>
          </a:xfrm>
          <a:prstGeom prst="line">
            <a:avLst/>
          </a:prstGeom>
        </p:spPr>
        <p:style>
          <a:lnRef idx="1">
            <a:schemeClr val="dk1"/>
          </a:lnRef>
          <a:fillRef idx="0">
            <a:schemeClr val="dk1"/>
          </a:fillRef>
          <a:effectRef idx="0">
            <a:schemeClr val="dk1"/>
          </a:effectRef>
          <a:fontRef idx="minor">
            <a:schemeClr val="tx1"/>
          </a:fontRef>
        </p:style>
      </p:cxnSp>
      <p:sp>
        <p:nvSpPr>
          <p:cNvPr id="3" name="Can 2">
            <a:extLst>
              <a:ext uri="{FF2B5EF4-FFF2-40B4-BE49-F238E27FC236}">
                <a16:creationId xmlns:a16="http://schemas.microsoft.com/office/drawing/2014/main" id="{C2EF0D43-F599-0174-0571-BE630C54FEBE}"/>
              </a:ext>
            </a:extLst>
          </p:cNvPr>
          <p:cNvSpPr/>
          <p:nvPr/>
        </p:nvSpPr>
        <p:spPr>
          <a:xfrm>
            <a:off x="1009650" y="4144851"/>
            <a:ext cx="2000250" cy="2181225"/>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a:p>
            <a:pPr algn="ctr"/>
            <a:br>
              <a:rPr lang="en-US" dirty="0"/>
            </a:br>
            <a:r>
              <a:rPr lang="en-US" dirty="0"/>
              <a:t>Test set</a:t>
            </a:r>
          </a:p>
          <a:p>
            <a:pPr algn="ctr"/>
            <a:r>
              <a:rPr lang="en-US" sz="1400" dirty="0"/>
              <a:t>(Not annotated)</a:t>
            </a:r>
          </a:p>
          <a:p>
            <a:pPr algn="ctr"/>
            <a:endParaRPr lang="en-US" dirty="0"/>
          </a:p>
          <a:p>
            <a:pPr algn="ctr"/>
            <a:endParaRPr lang="en-US" dirty="0"/>
          </a:p>
          <a:p>
            <a:pPr algn="ctr"/>
            <a:endParaRPr lang="en-US" sz="1400" dirty="0"/>
          </a:p>
        </p:txBody>
      </p:sp>
      <p:cxnSp>
        <p:nvCxnSpPr>
          <p:cNvPr id="5" name="Straight Arrow Connector 4">
            <a:extLst>
              <a:ext uri="{FF2B5EF4-FFF2-40B4-BE49-F238E27FC236}">
                <a16:creationId xmlns:a16="http://schemas.microsoft.com/office/drawing/2014/main" id="{83DF6508-3461-7418-F6F4-3C7ABF5453AA}"/>
              </a:ext>
            </a:extLst>
          </p:cNvPr>
          <p:cNvCxnSpPr>
            <a:stCxn id="9" idx="3"/>
          </p:cNvCxnSpPr>
          <p:nvPr/>
        </p:nvCxnSpPr>
        <p:spPr>
          <a:xfrm>
            <a:off x="2009775" y="3611451"/>
            <a:ext cx="0" cy="8557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C92C58F4-EE9B-A23C-A68F-964F281ABED6}"/>
              </a:ext>
            </a:extLst>
          </p:cNvPr>
          <p:cNvSpPr txBox="1"/>
          <p:nvPr/>
        </p:nvSpPr>
        <p:spPr>
          <a:xfrm>
            <a:off x="1622489" y="3695645"/>
            <a:ext cx="774571" cy="369332"/>
          </a:xfrm>
          <a:prstGeom prst="rect">
            <a:avLst/>
          </a:prstGeom>
          <a:noFill/>
        </p:spPr>
        <p:txBody>
          <a:bodyPr wrap="none" rtlCol="0">
            <a:spAutoFit/>
          </a:bodyPr>
          <a:lstStyle/>
          <a:p>
            <a:r>
              <a:rPr lang="en-US" dirty="0"/>
              <a:t>100%</a:t>
            </a:r>
          </a:p>
        </p:txBody>
      </p:sp>
      <p:sp>
        <p:nvSpPr>
          <p:cNvPr id="7" name="Can 6">
            <a:extLst>
              <a:ext uri="{FF2B5EF4-FFF2-40B4-BE49-F238E27FC236}">
                <a16:creationId xmlns:a16="http://schemas.microsoft.com/office/drawing/2014/main" id="{CB478024-4F64-AE48-EED9-94DC5BD7DD9A}"/>
              </a:ext>
            </a:extLst>
          </p:cNvPr>
          <p:cNvSpPr/>
          <p:nvPr/>
        </p:nvSpPr>
        <p:spPr>
          <a:xfrm>
            <a:off x="3523225" y="4214812"/>
            <a:ext cx="2000250" cy="2181225"/>
          </a:xfrm>
          <a:prstGeom prst="can">
            <a:avLst/>
          </a:prstGeom>
          <a:solidFill>
            <a:schemeClr val="accent3">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Training set</a:t>
            </a:r>
          </a:p>
          <a:p>
            <a:pPr algn="ctr"/>
            <a:r>
              <a:rPr lang="en-US" sz="1400" dirty="0"/>
              <a:t>(Annotated)</a:t>
            </a:r>
          </a:p>
        </p:txBody>
      </p:sp>
      <p:cxnSp>
        <p:nvCxnSpPr>
          <p:cNvPr id="10" name="Straight Arrow Connector 9">
            <a:extLst>
              <a:ext uri="{FF2B5EF4-FFF2-40B4-BE49-F238E27FC236}">
                <a16:creationId xmlns:a16="http://schemas.microsoft.com/office/drawing/2014/main" id="{2F3E0A8A-9682-0FAF-5AD7-0B13DD844E6C}"/>
              </a:ext>
            </a:extLst>
          </p:cNvPr>
          <p:cNvCxnSpPr>
            <a:cxnSpLocks/>
          </p:cNvCxnSpPr>
          <p:nvPr/>
        </p:nvCxnSpPr>
        <p:spPr>
          <a:xfrm flipH="1">
            <a:off x="4523350" y="3611451"/>
            <a:ext cx="190500" cy="83013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Can 11">
            <a:extLst>
              <a:ext uri="{FF2B5EF4-FFF2-40B4-BE49-F238E27FC236}">
                <a16:creationId xmlns:a16="http://schemas.microsoft.com/office/drawing/2014/main" id="{2AF876C5-3552-69D6-A06A-662BFA28DDDF}"/>
              </a:ext>
            </a:extLst>
          </p:cNvPr>
          <p:cNvSpPr/>
          <p:nvPr/>
        </p:nvSpPr>
        <p:spPr>
          <a:xfrm>
            <a:off x="5840015" y="4205287"/>
            <a:ext cx="2000250" cy="2181225"/>
          </a:xfrm>
          <a:prstGeom prst="can">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Evaluation set</a:t>
            </a:r>
          </a:p>
          <a:p>
            <a:pPr algn="ctr"/>
            <a:r>
              <a:rPr lang="en-US" sz="1400" dirty="0"/>
              <a:t>(Annotated)</a:t>
            </a:r>
          </a:p>
        </p:txBody>
      </p:sp>
      <p:cxnSp>
        <p:nvCxnSpPr>
          <p:cNvPr id="13" name="Straight Arrow Connector 12">
            <a:extLst>
              <a:ext uri="{FF2B5EF4-FFF2-40B4-BE49-F238E27FC236}">
                <a16:creationId xmlns:a16="http://schemas.microsoft.com/office/drawing/2014/main" id="{482804D3-D9FC-BAAA-6160-7718E8695F92}"/>
              </a:ext>
            </a:extLst>
          </p:cNvPr>
          <p:cNvCxnSpPr>
            <a:cxnSpLocks/>
            <a:stCxn id="14" idx="3"/>
          </p:cNvCxnSpPr>
          <p:nvPr/>
        </p:nvCxnSpPr>
        <p:spPr>
          <a:xfrm>
            <a:off x="4705350" y="3619500"/>
            <a:ext cx="2134790" cy="8477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D41B7DC-33FC-0CB7-CFF8-784E11FF25FD}"/>
              </a:ext>
            </a:extLst>
          </p:cNvPr>
          <p:cNvSpPr txBox="1"/>
          <p:nvPr/>
        </p:nvSpPr>
        <p:spPr>
          <a:xfrm>
            <a:off x="4059019" y="3795143"/>
            <a:ext cx="646331" cy="369332"/>
          </a:xfrm>
          <a:prstGeom prst="rect">
            <a:avLst/>
          </a:prstGeom>
          <a:noFill/>
        </p:spPr>
        <p:txBody>
          <a:bodyPr wrap="none" rtlCol="0">
            <a:spAutoFit/>
          </a:bodyPr>
          <a:lstStyle/>
          <a:p>
            <a:r>
              <a:rPr lang="en-US" dirty="0"/>
              <a:t>20%</a:t>
            </a:r>
          </a:p>
        </p:txBody>
      </p:sp>
      <p:sp>
        <p:nvSpPr>
          <p:cNvPr id="21" name="TextBox 20">
            <a:extLst>
              <a:ext uri="{FF2B5EF4-FFF2-40B4-BE49-F238E27FC236}">
                <a16:creationId xmlns:a16="http://schemas.microsoft.com/office/drawing/2014/main" id="{653EB855-E0C8-4E88-5D78-3EEADDBBA45E}"/>
              </a:ext>
            </a:extLst>
          </p:cNvPr>
          <p:cNvSpPr txBox="1"/>
          <p:nvPr/>
        </p:nvSpPr>
        <p:spPr>
          <a:xfrm>
            <a:off x="5618724" y="3737752"/>
            <a:ext cx="646331" cy="369332"/>
          </a:xfrm>
          <a:prstGeom prst="rect">
            <a:avLst/>
          </a:prstGeom>
          <a:noFill/>
        </p:spPr>
        <p:txBody>
          <a:bodyPr wrap="none" rtlCol="0">
            <a:spAutoFit/>
          </a:bodyPr>
          <a:lstStyle/>
          <a:p>
            <a:r>
              <a:rPr lang="en-US" dirty="0"/>
              <a:t>80%</a:t>
            </a:r>
          </a:p>
        </p:txBody>
      </p:sp>
    </p:spTree>
    <p:extLst>
      <p:ext uri="{BB962C8B-B14F-4D97-AF65-F5344CB8AC3E}">
        <p14:creationId xmlns:p14="http://schemas.microsoft.com/office/powerpoint/2010/main" val="2955591418"/>
      </p:ext>
    </p:extLst>
  </p:cSld>
  <p:clrMapOvr>
    <a:masterClrMapping/>
  </p:clrMapOvr>
</p:sld>
</file>

<file path=ppt/theme/theme1.xml><?xml version="1.0" encoding="utf-8"?>
<a:theme xmlns:a="http://schemas.openxmlformats.org/drawingml/2006/main" name="usyd-2023">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syd-2023" id="{733C06CB-CC68-D342-9866-57AD0C33F573}" vid="{5C504E8C-BCD4-AA44-B628-9A3A86AD19C2}"/>
    </a:ext>
  </a:extLst>
</a:theme>
</file>

<file path=ppt/theme/theme2.xml><?xml version="1.0" encoding="utf-8"?>
<a:theme xmlns:a="http://schemas.openxmlformats.org/drawingml/2006/main" name="Acknowledgement of Country">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apter break">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raphic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usyd-2023</Template>
  <TotalTime>25153</TotalTime>
  <Words>5808</Words>
  <Application>Microsoft Macintosh PowerPoint</Application>
  <PresentationFormat>Widescreen</PresentationFormat>
  <Paragraphs>1192</Paragraphs>
  <Slides>122</Slides>
  <Notes>13</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122</vt:i4>
      </vt:variant>
    </vt:vector>
  </HeadingPairs>
  <TitlesOfParts>
    <vt:vector size="142" baseType="lpstr">
      <vt:lpstr>-apple-system</vt:lpstr>
      <vt:lpstr>Albert Sans</vt:lpstr>
      <vt:lpstr>ElsevierGulliver</vt:lpstr>
      <vt:lpstr>Inter</vt:lpstr>
      <vt:lpstr>ＭＳ Ｐゴシック</vt:lpstr>
      <vt:lpstr>System Font Regular</vt:lpstr>
      <vt:lpstr>Times</vt:lpstr>
      <vt:lpstr>Arial</vt:lpstr>
      <vt:lpstr>Calibri</vt:lpstr>
      <vt:lpstr>Cambria Math</vt:lpstr>
      <vt:lpstr>Helvetica Neue</vt:lpstr>
      <vt:lpstr>Lato</vt:lpstr>
      <vt:lpstr>Lucida Grande</vt:lpstr>
      <vt:lpstr>Source Sans Pro</vt:lpstr>
      <vt:lpstr>Times New Roman</vt:lpstr>
      <vt:lpstr>usyd-2023</vt:lpstr>
      <vt:lpstr>Acknowledgement of Country</vt:lpstr>
      <vt:lpstr>Chapter break</vt:lpstr>
      <vt:lpstr>Graphic slides</vt:lpstr>
      <vt:lpstr>Content slides</vt:lpstr>
      <vt:lpstr>Computational Analysis of Single-cell Omics Data Workshop</vt:lpstr>
      <vt:lpstr>Schedule</vt:lpstr>
      <vt:lpstr>PowerPoint Presentation</vt:lpstr>
      <vt:lpstr>Configuring Google Cloud</vt:lpstr>
      <vt:lpstr>PowerPoint Presentation</vt:lpstr>
      <vt:lpstr>Multi-omics measurement increases the capacity to explore cell various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4: Introduction to Matilda </vt:lpstr>
      <vt:lpstr>Session 4: Introduction to Matilda </vt:lpstr>
      <vt:lpstr>You Must Have Known about Deep Learning!</vt:lpstr>
      <vt:lpstr>You Must Have Experienced Deep Learning!</vt:lpstr>
      <vt:lpstr>Deep learning in bioinformatics</vt:lpstr>
      <vt:lpstr>Deep learning in bioinformatics</vt:lpstr>
      <vt:lpstr>Deep learning in bioinformatics</vt:lpstr>
      <vt:lpstr>Deep learning in bioinformatics</vt:lpstr>
      <vt:lpstr>Deep learning in bioinformatics</vt:lpstr>
      <vt:lpstr>Deep learning in bioinformatics</vt:lpstr>
      <vt:lpstr>What is Deep learning?</vt:lpstr>
      <vt:lpstr>Advantages of Deep learning</vt:lpstr>
      <vt:lpstr>Advantages of Deep learning</vt:lpstr>
      <vt:lpstr>Session 4: Introduction to Matilda </vt:lpstr>
      <vt:lpstr>Modeling Neuron using Perceptron</vt:lpstr>
      <vt:lpstr>PowerPoint Presentation</vt:lpstr>
      <vt:lpstr>Typical Deep Neural Network</vt:lpstr>
      <vt:lpstr>PowerPoint Presentation</vt:lpstr>
      <vt:lpstr>How to Train a Deep Neural Network</vt:lpstr>
      <vt:lpstr>PowerPoint Presentation</vt:lpstr>
      <vt:lpstr>PowerPoint Presentation</vt:lpstr>
      <vt:lpstr>PowerPoint Presentation</vt:lpstr>
      <vt:lpstr>PowerPoint Presentation</vt:lpstr>
      <vt:lpstr>How to Train a Deep Neural Network</vt:lpstr>
      <vt:lpstr>PowerPoint Presentation</vt:lpstr>
      <vt:lpstr>PowerPoint Presentation</vt:lpstr>
      <vt:lpstr>How to Train a Deep Neural Network</vt:lpstr>
      <vt:lpstr>How to Train a Deep Neural Network</vt:lpstr>
      <vt:lpstr>How to Train a Deep Neural Network</vt:lpstr>
      <vt:lpstr>Deep Neural Network – training and inference</vt:lpstr>
      <vt:lpstr>PowerPoint Presentation</vt:lpstr>
      <vt:lpstr>Session 4: Introduction to Matilda </vt:lpstr>
      <vt:lpstr>Auto-Encoder (AE)</vt:lpstr>
      <vt:lpstr>PowerPoint Presentation</vt:lpstr>
      <vt:lpstr>Auto-Encoder (AE)</vt:lpstr>
      <vt:lpstr>Problems of Auto-Encoder (AE)</vt:lpstr>
      <vt:lpstr>Problems of Auto-Encoder (AE)</vt:lpstr>
      <vt:lpstr>Main difference between AE and VAE </vt:lpstr>
      <vt:lpstr>Variational Auto-Encoder (VAE)</vt:lpstr>
      <vt:lpstr>PowerPoint Presentation</vt:lpstr>
      <vt:lpstr>Session 4: Introduction to Matilda </vt:lpstr>
      <vt:lpstr>Recent advancement in single-cell multimodal omics</vt:lpstr>
      <vt:lpstr>Challenges on integrative analysis of mlutiomic data</vt:lpstr>
      <vt:lpstr>Multiomic Count Matrix Data Format </vt:lpstr>
      <vt:lpstr>Motivations and Goals of Matilda</vt:lpstr>
      <vt:lpstr>Framework Overview</vt:lpstr>
      <vt:lpstr>Framework Overview</vt:lpstr>
      <vt:lpstr>Network training / learning</vt:lpstr>
      <vt:lpstr>PowerPoint Presentation</vt:lpstr>
      <vt:lpstr>PowerPoint Presentation</vt:lpstr>
      <vt:lpstr>Model training - Augmentation and Balance Strategy</vt:lpstr>
      <vt:lpstr>PowerPoint Presentation</vt:lpstr>
      <vt:lpstr>PowerPoint Presentation</vt:lpstr>
      <vt:lpstr>PowerPoint Presentation</vt:lpstr>
      <vt:lpstr>PowerPoint Presentation</vt:lpstr>
      <vt:lpstr>PowerPoint Presentation</vt:lpstr>
      <vt:lpstr>Matilda available as Python package – We will try soon!</vt:lpstr>
      <vt:lpstr>PowerPoint Presentation</vt:lpstr>
      <vt:lpstr>PowerPoint Presentation</vt:lpstr>
      <vt:lpstr>Session 5: Multi-modal analysis of 10x multiome data with Matilda </vt:lpstr>
      <vt:lpstr>Session 5: Multi-modal analysis of 10x multiome data with Matilda </vt:lpstr>
      <vt:lpstr>PowerPoint Presentation</vt:lpstr>
      <vt:lpstr>Session 5: Multi-modal analysis of 10x multiome data with Matilda </vt:lpstr>
      <vt:lpstr>10x Multiome Dataset – Basic Information</vt:lpstr>
      <vt:lpstr>10x Multiome Dataset – Basic Information</vt:lpstr>
      <vt:lpstr>10x Multiome Dataset – Basic Information</vt:lpstr>
      <vt:lpstr>10x Multiome Dataset – Basic Information</vt:lpstr>
      <vt:lpstr>10x Multiome Dataset – Basic Information</vt:lpstr>
      <vt:lpstr>Integrative Analysis with Matilda - Pipeline</vt:lpstr>
      <vt:lpstr>Session 5: Multi-modal analysis of 10x multiome data with Matilda </vt:lpstr>
      <vt:lpstr>Integrative Analysis with Matilda – Code Practice  </vt:lpstr>
      <vt:lpstr>Session 5: Multi-modal analysis of 10x multiome data with Matilda </vt:lpstr>
      <vt:lpstr>Analysis - Task ① - Data Simulation – 10x Multiome</vt:lpstr>
      <vt:lpstr>Analysis - Task ① - Data Simulation – 10x Multiome</vt:lpstr>
      <vt:lpstr>Analysis - Task ① - Data Simulation – 10x Multiome</vt:lpstr>
      <vt:lpstr>Analysis - Task ① - Data Simulation – 10x Multiome</vt:lpstr>
      <vt:lpstr>Analysis - Task ② - Classification – 10x Multiome</vt:lpstr>
      <vt:lpstr>Analysis - Task ② - Classification – 10x Multiome</vt:lpstr>
      <vt:lpstr>Analysis - Task ② - Classification – 10x Multiome</vt:lpstr>
      <vt:lpstr>Analysis - Task ② - Classification – 10x Multiome</vt:lpstr>
      <vt:lpstr>Analysis - Task ② - Classification – 10x Multiome</vt:lpstr>
      <vt:lpstr>Analysis - Task ③ - Data Integration &amp; Dimension Reduction</vt:lpstr>
      <vt:lpstr>Analysis - Task ④ - Feature Selection – 10x Multiome</vt:lpstr>
      <vt:lpstr>Session 5: Multi-modal analysis of 10x multiome data with Matilda </vt:lpstr>
      <vt:lpstr>Integrative Analysis with Matilda – Code Practice  </vt:lpstr>
      <vt:lpstr>PowerPoint Presentation</vt:lpstr>
      <vt:lpstr>Acknowledgments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Analysis of Single-cell Omics Data Workshop</dc:title>
  <dc:creator>Carissa Chen</dc:creator>
  <cp:lastModifiedBy>Sharon Long</cp:lastModifiedBy>
  <cp:revision>290</cp:revision>
  <dcterms:created xsi:type="dcterms:W3CDTF">2024-06-10T02:58:54Z</dcterms:created>
  <dcterms:modified xsi:type="dcterms:W3CDTF">2024-07-03T14:02:36Z</dcterms:modified>
</cp:coreProperties>
</file>